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6" r:id="rId3"/>
    <p:sldId id="257" r:id="rId4"/>
    <p:sldId id="258" r:id="rId5"/>
    <p:sldId id="259" r:id="rId6"/>
    <p:sldId id="260" r:id="rId7"/>
    <p:sldId id="261" r:id="rId8"/>
    <p:sldId id="278" r:id="rId9"/>
    <p:sldId id="262" r:id="rId10"/>
    <p:sldId id="263" r:id="rId11"/>
    <p:sldId id="279" r:id="rId12"/>
    <p:sldId id="264" r:id="rId13"/>
    <p:sldId id="265" r:id="rId14"/>
    <p:sldId id="267" r:id="rId15"/>
    <p:sldId id="266" r:id="rId16"/>
    <p:sldId id="272" r:id="rId17"/>
    <p:sldId id="268" r:id="rId18"/>
    <p:sldId id="269" r:id="rId19"/>
    <p:sldId id="270" r:id="rId20"/>
    <p:sldId id="271" r:id="rId21"/>
    <p:sldId id="273" r:id="rId22"/>
    <p:sldId id="274" r:id="rId23"/>
    <p:sldId id="275" r:id="rId24"/>
    <p:sldId id="277" r:id="rId25"/>
    <p:sldId id="280" r:id="rId26"/>
    <p:sldId id="281" r:id="rId27"/>
    <p:sldId id="282" r:id="rId28"/>
    <p:sldId id="283" r:id="rId29"/>
    <p:sldId id="285" r:id="rId30"/>
    <p:sldId id="284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/>
              <a:t>18/07/2019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06410-755D-4A80-99D1-67E1DABFB9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2023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r-FR"/>
              <a:t>18/07/2019</a:t>
            </a:r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FC56E-D817-473A-8288-385D65FD10B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6144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31557-5F2B-433E-8274-BDEB5DB8CD52}" type="slidenum">
              <a:rPr lang="fr-FR" smtClean="0">
                <a:solidFill>
                  <a:prstClr val="black"/>
                </a:solidFill>
              </a:rPr>
              <a:pPr/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97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FC56E-D817-473A-8288-385D65FD10B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077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FC56E-D817-473A-8288-385D65FD10B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077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FC56E-D817-473A-8288-385D65FD10B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077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FC56E-D817-473A-8288-385D65FD10B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077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sous estimée : 66 % des pneumologues répondent moins de 20%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FC56E-D817-473A-8288-385D65FD10B5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077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FC56E-D817-473A-8288-385D65FD10B5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077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FC56E-D817-473A-8288-385D65FD10B5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077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Bien dire que cette portion était</a:t>
            </a:r>
            <a:r>
              <a:rPr lang="fr-FR" baseline="0" dirty="0"/>
              <a:t> facultative, ne répondait que ceux qui prenait en charge des patients métastatiques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FC56E-D817-473A-8288-385D65FD10B5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077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FC56E-D817-473A-8288-385D65FD10B5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077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4 situations, remerciement a pascal thomas, </a:t>
            </a:r>
            <a:r>
              <a:rPr lang="fr-FR" dirty="0" err="1"/>
              <a:t>didier</a:t>
            </a:r>
            <a:r>
              <a:rPr lang="fr-FR" dirty="0"/>
              <a:t> </a:t>
            </a:r>
            <a:r>
              <a:rPr lang="fr-FR" dirty="0" err="1"/>
              <a:t>debieuvre</a:t>
            </a:r>
            <a:r>
              <a:rPr lang="fr-FR" dirty="0"/>
              <a:t>, pierre jean </a:t>
            </a:r>
            <a:r>
              <a:rPr lang="fr-FR" dirty="0" err="1"/>
              <a:t>souquet</a:t>
            </a:r>
            <a:r>
              <a:rPr lang="fr-FR" dirty="0"/>
              <a:t>, et </a:t>
            </a:r>
            <a:r>
              <a:rPr lang="fr-FR" dirty="0" err="1"/>
              <a:t>eric</a:t>
            </a:r>
            <a:r>
              <a:rPr lang="fr-FR" dirty="0"/>
              <a:t> </a:t>
            </a:r>
            <a:r>
              <a:rPr lang="fr-FR" dirty="0" err="1"/>
              <a:t>baudin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FC56E-D817-473A-8288-385D65FD10B5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65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FC56E-D817-473A-8288-385D65FD10B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082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FC56E-D817-473A-8288-385D65FD10B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360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File active annuelle. Biais de </a:t>
            </a:r>
            <a:r>
              <a:rPr lang="fr-FR" dirty="0" err="1"/>
              <a:t>selection</a:t>
            </a:r>
            <a:r>
              <a:rPr lang="fr-FR" dirty="0"/>
              <a:t> via diffusion.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FC56E-D817-473A-8288-385D65FD10B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128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80% RCP </a:t>
            </a:r>
            <a:r>
              <a:rPr lang="fr-FR" dirty="0" err="1"/>
              <a:t>renaten</a:t>
            </a:r>
            <a:r>
              <a:rPr lang="fr-FR" dirty="0"/>
              <a:t>, 74% des pneumologues, 60% des membres du CPHG. Il s’agit de connaissance et non de participation ! Population de répondant</a:t>
            </a:r>
            <a:r>
              <a:rPr lang="fr-FR" baseline="0" dirty="0"/>
              <a:t> fortement impliquée !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FC56E-D817-473A-8288-385D65FD10B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077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FC56E-D817-473A-8288-385D65FD10B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077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67 % Aura, ensuite </a:t>
            </a:r>
            <a:r>
              <a:rPr lang="fr-FR" dirty="0" err="1"/>
              <a:t>Enets</a:t>
            </a:r>
            <a:r>
              <a:rPr lang="fr-FR" dirty="0"/>
              <a:t>, référentiel </a:t>
            </a:r>
            <a:r>
              <a:rPr lang="fr-FR" dirty="0" err="1"/>
              <a:t>iNca</a:t>
            </a:r>
            <a:r>
              <a:rPr lang="fr-FR" dirty="0"/>
              <a:t>= n’existe pas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FC56E-D817-473A-8288-385D65FD10B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077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FC56E-D817-473A-8288-385D65FD10B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077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FC56E-D817-473A-8288-385D65FD10B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7077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" t="17921" r="14919"/>
          <a:stretch>
            <a:fillRect/>
          </a:stretch>
        </p:blipFill>
        <p:spPr bwMode="auto">
          <a:xfrm>
            <a:off x="395288" y="260350"/>
            <a:ext cx="8424862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029200" y="1905000"/>
            <a:ext cx="3429000" cy="1143000"/>
          </a:xfrm>
        </p:spPr>
        <p:txBody>
          <a:bodyPr/>
          <a:lstStyle>
            <a:lvl1pPr algn="r">
              <a:defRPr sz="3200"/>
            </a:lvl1pPr>
          </a:lstStyle>
          <a:p>
            <a:pPr lvl="0"/>
            <a:r>
              <a:rPr lang="fr-FR" noProof="0"/>
              <a:t>Modifiez le style du titre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276600"/>
            <a:ext cx="4876800" cy="1752600"/>
          </a:xfrm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/>
              <a:t>Modifiez le style des sous-titres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010400" y="609600"/>
            <a:ext cx="1600200" cy="30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bg1"/>
                </a:solidFill>
                <a:latin typeface="Quicksand Bold Regular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5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54046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19950" y="609600"/>
            <a:ext cx="1695450" cy="54864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133600" y="609600"/>
            <a:ext cx="4933950" cy="5486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20380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2133600" y="609600"/>
            <a:ext cx="6781800" cy="54864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68333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16 eme journées du CPHG, le 20.09.2019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A0B38-E5EB-4306-83D9-286CC2C1BD8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0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22578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2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33600" y="19812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00700" y="19812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910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146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3739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55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240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24505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81000"/>
            <a:ext cx="86836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609600"/>
            <a:ext cx="3276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8" name="Text Box 12"/>
          <p:cNvSpPr txBox="1">
            <a:spLocks noChangeArrowheads="1"/>
          </p:cNvSpPr>
          <p:nvPr/>
        </p:nvSpPr>
        <p:spPr bwMode="auto">
          <a:xfrm>
            <a:off x="457200" y="762000"/>
            <a:ext cx="815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1029" name="Rectangle 16"/>
          <p:cNvSpPr>
            <a:spLocks noChangeArrowheads="1"/>
          </p:cNvSpPr>
          <p:nvPr/>
        </p:nvSpPr>
        <p:spPr bwMode="auto">
          <a:xfrm>
            <a:off x="8229600" y="1143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EABD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0CF2C750-9CE4-4A35-9888-C56AEC84CD8C}" type="slidenum">
              <a:rPr lang="fr-FR" altLang="fr-FR" sz="4000" smtClean="0">
                <a:solidFill>
                  <a:srgbClr val="3EABD5"/>
                </a:solidFill>
                <a:latin typeface="Quicksand Book Regular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 altLang="fr-FR" sz="4000">
              <a:solidFill>
                <a:srgbClr val="3EABD5"/>
              </a:solidFill>
              <a:latin typeface="Quicksand Book Regular"/>
            </a:endParaRPr>
          </a:p>
        </p:txBody>
      </p:sp>
      <p:sp>
        <p:nvSpPr>
          <p:cNvPr id="1030" name="Text Box 18"/>
          <p:cNvSpPr txBox="1">
            <a:spLocks noChangeArrowheads="1"/>
          </p:cNvSpPr>
          <p:nvPr/>
        </p:nvSpPr>
        <p:spPr bwMode="auto">
          <a:xfrm>
            <a:off x="2346325" y="1889125"/>
            <a:ext cx="6416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400">
              <a:solidFill>
                <a:srgbClr val="000000"/>
              </a:solidFill>
            </a:endParaRPr>
          </a:p>
        </p:txBody>
      </p:sp>
      <p:sp>
        <p:nvSpPr>
          <p:cNvPr id="1031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981200"/>
            <a:ext cx="6781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8392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Quicksand Book Regular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Quicksand Book Regular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Quicksand Book Regular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Quicksand Book Regular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Quicksand Book Regular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Quicksand Book Regular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Quicksand Book Regular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Quicksand Book Regular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773A8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>
          <a:solidFill>
            <a:srgbClr val="773A85"/>
          </a:solidFill>
          <a:latin typeface="Quicksand Bold Regular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773A85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773A85"/>
          </a:solidFill>
          <a:latin typeface="Quicksand Bold Regular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773A8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773A8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773A8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773A8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773A85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400" dirty="0">
                <a:latin typeface="Calibri" panose="020F0502020204030204" pitchFamily="34" charset="0"/>
              </a:rPr>
              <a:t>Dominique </a:t>
            </a:r>
            <a:r>
              <a:rPr lang="fr-FR" sz="2400" dirty="0" err="1">
                <a:latin typeface="Calibri" panose="020F0502020204030204" pitchFamily="34" charset="0"/>
              </a:rPr>
              <a:t>Arpin</a:t>
            </a:r>
            <a:r>
              <a:rPr lang="fr-FR" sz="2400" dirty="0">
                <a:latin typeface="Calibri" panose="020F0502020204030204" pitchFamily="34" charset="0"/>
              </a:rPr>
              <a:t>, Camille Simon, Laurence </a:t>
            </a:r>
            <a:r>
              <a:rPr lang="fr-FR" sz="2400" dirty="0" err="1">
                <a:latin typeface="Calibri" panose="020F0502020204030204" pitchFamily="34" charset="0"/>
              </a:rPr>
              <a:t>Gérinière</a:t>
            </a:r>
            <a:r>
              <a:rPr lang="fr-FR" sz="2400" dirty="0">
                <a:latin typeface="Calibri" panose="020F0502020204030204" pitchFamily="34" charset="0"/>
              </a:rPr>
              <a:t>, Eric Dansin.</a:t>
            </a:r>
          </a:p>
          <a:p>
            <a:r>
              <a:rPr lang="fr-FR" sz="2400" dirty="0">
                <a:latin typeface="Calibri" panose="020F0502020204030204" pitchFamily="34" charset="0"/>
              </a:rPr>
              <a:t>16 </a:t>
            </a:r>
            <a:r>
              <a:rPr lang="fr-FR" sz="2400" baseline="30000" dirty="0" err="1">
                <a:latin typeface="Calibri" panose="020F0502020204030204" pitchFamily="34" charset="0"/>
              </a:rPr>
              <a:t>ème</a:t>
            </a:r>
            <a:r>
              <a:rPr lang="fr-FR" sz="2400" baseline="30000" dirty="0">
                <a:latin typeface="Calibri" panose="020F0502020204030204" pitchFamily="34" charset="0"/>
              </a:rPr>
              <a:t> </a:t>
            </a:r>
            <a:r>
              <a:rPr lang="fr-FR" sz="2400" dirty="0">
                <a:latin typeface="Calibri" panose="020F0502020204030204" pitchFamily="34" charset="0"/>
              </a:rPr>
              <a:t>journées du CPHG, 20.09.2019.</a:t>
            </a:r>
          </a:p>
          <a:p>
            <a:endParaRPr lang="fr-FR" sz="3200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5220072" y="1772816"/>
            <a:ext cx="3429000" cy="1143000"/>
          </a:xfrm>
        </p:spPr>
        <p:txBody>
          <a:bodyPr/>
          <a:lstStyle/>
          <a:p>
            <a:r>
              <a:rPr lang="fr-FR" sz="2800" dirty="0">
                <a:latin typeface="Calibri" panose="020F0502020204030204" pitchFamily="34" charset="0"/>
              </a:rPr>
              <a:t>Etude ENCART: </a:t>
            </a:r>
            <a:br>
              <a:rPr lang="fr-FR" sz="2800" dirty="0">
                <a:latin typeface="Calibri" panose="020F0502020204030204" pitchFamily="34" charset="0"/>
              </a:rPr>
            </a:br>
            <a:r>
              <a:rPr lang="fr-FR" sz="2800" u="sng" dirty="0">
                <a:latin typeface="Calibri" panose="020F0502020204030204" pitchFamily="34" charset="0"/>
              </a:rPr>
              <a:t>E</a:t>
            </a:r>
            <a:r>
              <a:rPr lang="fr-FR" sz="2800" dirty="0">
                <a:latin typeface="Calibri" panose="020F0502020204030204" pitchFamily="34" charset="0"/>
              </a:rPr>
              <a:t>nquête </a:t>
            </a:r>
            <a:r>
              <a:rPr lang="fr-FR" sz="2800" u="sng" dirty="0">
                <a:latin typeface="Calibri" panose="020F0502020204030204" pitchFamily="34" charset="0"/>
              </a:rPr>
              <a:t>N</a:t>
            </a:r>
            <a:r>
              <a:rPr lang="fr-FR" sz="2800" dirty="0">
                <a:latin typeface="Calibri" panose="020F0502020204030204" pitchFamily="34" charset="0"/>
              </a:rPr>
              <a:t>ationale sur les </a:t>
            </a:r>
            <a:r>
              <a:rPr lang="fr-FR" sz="2800" u="sng" dirty="0" err="1">
                <a:latin typeface="Calibri" panose="020F0502020204030204" pitchFamily="34" charset="0"/>
              </a:rPr>
              <a:t>CAR</a:t>
            </a:r>
            <a:r>
              <a:rPr lang="fr-FR" sz="2800" dirty="0" err="1">
                <a:latin typeface="Calibri" panose="020F0502020204030204" pitchFamily="34" charset="0"/>
              </a:rPr>
              <a:t>cinoïdes</a:t>
            </a:r>
            <a:r>
              <a:rPr lang="fr-FR" sz="2800" dirty="0">
                <a:latin typeface="Calibri" panose="020F0502020204030204" pitchFamily="34" charset="0"/>
              </a:rPr>
              <a:t> </a:t>
            </a:r>
            <a:r>
              <a:rPr lang="fr-FR" sz="2800" u="sng" dirty="0">
                <a:latin typeface="Calibri" panose="020F0502020204030204" pitchFamily="34" charset="0"/>
              </a:rPr>
              <a:t>T</a:t>
            </a:r>
            <a:r>
              <a:rPr lang="fr-FR" sz="2800" dirty="0">
                <a:latin typeface="Calibri" panose="020F0502020204030204" pitchFamily="34" charset="0"/>
              </a:rPr>
              <a:t>horaciques</a:t>
            </a:r>
            <a:br>
              <a:rPr lang="fr-FR" sz="2800" dirty="0"/>
            </a:b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432897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5742384" cy="914400"/>
          </a:xfrm>
        </p:spPr>
        <p:txBody>
          <a:bodyPr/>
          <a:lstStyle/>
          <a:p>
            <a:r>
              <a:rPr lang="fr-FR" dirty="0">
                <a:latin typeface="Calibri" panose="020F0502020204030204" pitchFamily="34" charset="0"/>
              </a:rPr>
              <a:t>Lieu d’exercice, participation à un groupe/intergroupe/société savante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2" y="1988840"/>
            <a:ext cx="49571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</a:rPr>
              <a:t>Petite prédominance des CHU (39%), forte participation des CHG (30%).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</a:rPr>
              <a:t>La majorité des répondants font partie d’un groupe /intergroupe (70%).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</a:rPr>
              <a:t>Forte prédominance de l’IFCT (46%), le CPHG représente 13 % des répondants.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</a:rPr>
              <a:t>Large majorité ayant une file active annuelle &lt; 5 cas (70%), 24% entre 5 et 20 cas annuel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Calibri" panose="020F0502020204030204" pitchFamily="34" charset="0"/>
            </a:endParaRPr>
          </a:p>
          <a:p>
            <a:endParaRPr lang="fr-FR" dirty="0"/>
          </a:p>
          <a:p>
            <a:endParaRPr lang="fr-F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2889754" cy="239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23498"/>
            <a:ext cx="3273836" cy="230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B05816E7-1B73-6844-BD51-6D302A32D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517407"/>
              </p:ext>
            </p:extLst>
          </p:nvPr>
        </p:nvGraphicFramePr>
        <p:xfrm>
          <a:off x="290052" y="4394200"/>
          <a:ext cx="5022416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38098">
                  <a:extLst>
                    <a:ext uri="{9D8B030D-6E8A-4147-A177-3AD203B41FA5}">
                      <a16:colId xmlns:a16="http://schemas.microsoft.com/office/drawing/2014/main" val="4254224988"/>
                    </a:ext>
                  </a:extLst>
                </a:gridCol>
                <a:gridCol w="2484318">
                  <a:extLst>
                    <a:ext uri="{9D8B030D-6E8A-4147-A177-3AD203B41FA5}">
                      <a16:colId xmlns:a16="http://schemas.microsoft.com/office/drawing/2014/main" val="25286453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Lieu d’exercice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078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CHU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259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CHG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07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CLCC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435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Privé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999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610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Thérapeutiques des TCT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</a:rPr>
              <a:t>Accès aux ressources dédiées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627784" y="764704"/>
            <a:ext cx="2652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</a:rPr>
              <a:t>Enquête ENCART</a:t>
            </a:r>
          </a:p>
        </p:txBody>
      </p:sp>
    </p:spTree>
    <p:extLst>
      <p:ext uri="{BB962C8B-B14F-4D97-AF65-F5344CB8AC3E}">
        <p14:creationId xmlns:p14="http://schemas.microsoft.com/office/powerpoint/2010/main" val="4073223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5166320" cy="914400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dirty="0">
                <a:latin typeface="Calibri" panose="020F0502020204030204" pitchFamily="34" charset="0"/>
              </a:rPr>
              <a:t>Accès et connaissance des ressources (RCP RENATEN)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9" y="21328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4" y="4221088"/>
            <a:ext cx="7556160" cy="181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126003" y="6270838"/>
            <a:ext cx="5206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</a:rPr>
              <a:t>Connaissance de la RCP RENATEN en fonction  des spécialités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3526" y="2493253"/>
            <a:ext cx="58048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</a:rPr>
              <a:t>80% des répondants connaissent la RCP RENATEN de leur région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</a:rPr>
              <a:t>68% y participent régulièrement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</a:rPr>
              <a:t>Ce sont les pneumologues qui la connaissent le moins (74%) !</a:t>
            </a:r>
          </a:p>
          <a:p>
            <a:endParaRPr lang="fr-FR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33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5166320" cy="914400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dirty="0">
                <a:latin typeface="Calibri" panose="020F0502020204030204" pitchFamily="34" charset="0"/>
              </a:rPr>
              <a:t>Accès et connaissance des ressources dédiées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9" y="21328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AA184935-E9CD-3348-996E-B04AD0057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719186"/>
              </p:ext>
            </p:extLst>
          </p:nvPr>
        </p:nvGraphicFramePr>
        <p:xfrm>
          <a:off x="255774" y="3429000"/>
          <a:ext cx="8641409" cy="1041100"/>
        </p:xfrm>
        <a:graphic>
          <a:graphicData uri="http://schemas.openxmlformats.org/drawingml/2006/table">
            <a:tbl>
              <a:tblPr firstRow="1" bandRow="1"/>
              <a:tblGrid>
                <a:gridCol w="1440160">
                  <a:extLst>
                    <a:ext uri="{9D8B030D-6E8A-4147-A177-3AD203B41FA5}">
                      <a16:colId xmlns:a16="http://schemas.microsoft.com/office/drawing/2014/main" val="4254224988"/>
                    </a:ext>
                  </a:extLst>
                </a:gridCol>
                <a:gridCol w="1075866">
                  <a:extLst>
                    <a:ext uri="{9D8B030D-6E8A-4147-A177-3AD203B41FA5}">
                      <a16:colId xmlns:a16="http://schemas.microsoft.com/office/drawing/2014/main" val="252864533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881430049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90849319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1689136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5604550"/>
                    </a:ext>
                  </a:extLst>
                </a:gridCol>
                <a:gridCol w="1516871">
                  <a:extLst>
                    <a:ext uri="{9D8B030D-6E8A-4147-A177-3AD203B41FA5}">
                      <a16:colId xmlns:a16="http://schemas.microsoft.com/office/drawing/2014/main" val="2439047335"/>
                    </a:ext>
                  </a:extLst>
                </a:gridCol>
              </a:tblGrid>
              <a:tr h="2990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000" dirty="0"/>
                        <a:t>Spécialité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Total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 err="1"/>
                        <a:t>Octréoscan</a:t>
                      </a:r>
                      <a:endParaRPr lang="fr-FR" sz="1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TEP FDG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TEP Gallium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TEP </a:t>
                      </a:r>
                      <a:r>
                        <a:rPr lang="fr-FR" sz="1000" dirty="0" err="1"/>
                        <a:t>FDopa</a:t>
                      </a:r>
                      <a:endParaRPr lang="fr-FR" sz="10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Cs oncogénétique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078552"/>
                  </a:ext>
                </a:extLst>
              </a:tr>
              <a:tr h="371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000" dirty="0"/>
                        <a:t>Pneumologues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119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88%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94%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45%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38%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 63%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8259013"/>
                  </a:ext>
                </a:extLst>
              </a:tr>
              <a:tr h="371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000" dirty="0"/>
                        <a:t>Chirurgiens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54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96%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98%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 46%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 70%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87%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07163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CAF77346-5D92-694A-B28B-9682290A8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286280"/>
              </p:ext>
            </p:extLst>
          </p:nvPr>
        </p:nvGraphicFramePr>
        <p:xfrm>
          <a:off x="251520" y="5013176"/>
          <a:ext cx="8640962" cy="1512168"/>
        </p:xfrm>
        <a:graphic>
          <a:graphicData uri="http://schemas.openxmlformats.org/drawingml/2006/table">
            <a:tbl>
              <a:tblPr firstRow="1" bandRow="1"/>
              <a:tblGrid>
                <a:gridCol w="656119">
                  <a:extLst>
                    <a:ext uri="{9D8B030D-6E8A-4147-A177-3AD203B41FA5}">
                      <a16:colId xmlns:a16="http://schemas.microsoft.com/office/drawing/2014/main" val="3298954576"/>
                    </a:ext>
                  </a:extLst>
                </a:gridCol>
                <a:gridCol w="779915">
                  <a:extLst>
                    <a:ext uri="{9D8B030D-6E8A-4147-A177-3AD203B41FA5}">
                      <a16:colId xmlns:a16="http://schemas.microsoft.com/office/drawing/2014/main" val="2622560284"/>
                    </a:ext>
                  </a:extLst>
                </a:gridCol>
                <a:gridCol w="1262720">
                  <a:extLst>
                    <a:ext uri="{9D8B030D-6E8A-4147-A177-3AD203B41FA5}">
                      <a16:colId xmlns:a16="http://schemas.microsoft.com/office/drawing/2014/main" val="1765868150"/>
                    </a:ext>
                  </a:extLst>
                </a:gridCol>
                <a:gridCol w="990368">
                  <a:extLst>
                    <a:ext uri="{9D8B030D-6E8A-4147-A177-3AD203B41FA5}">
                      <a16:colId xmlns:a16="http://schemas.microsoft.com/office/drawing/2014/main" val="3531979171"/>
                    </a:ext>
                  </a:extLst>
                </a:gridCol>
                <a:gridCol w="1336997">
                  <a:extLst>
                    <a:ext uri="{9D8B030D-6E8A-4147-A177-3AD203B41FA5}">
                      <a16:colId xmlns:a16="http://schemas.microsoft.com/office/drawing/2014/main" val="3670570765"/>
                    </a:ext>
                  </a:extLst>
                </a:gridCol>
                <a:gridCol w="1386515">
                  <a:extLst>
                    <a:ext uri="{9D8B030D-6E8A-4147-A177-3AD203B41FA5}">
                      <a16:colId xmlns:a16="http://schemas.microsoft.com/office/drawing/2014/main" val="4006489083"/>
                    </a:ext>
                  </a:extLst>
                </a:gridCol>
                <a:gridCol w="2228328">
                  <a:extLst>
                    <a:ext uri="{9D8B030D-6E8A-4147-A177-3AD203B41FA5}">
                      <a16:colId xmlns:a16="http://schemas.microsoft.com/office/drawing/2014/main" val="343397422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fr-FR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Total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 err="1"/>
                        <a:t>Octréoscan</a:t>
                      </a:r>
                      <a:endParaRPr lang="fr-FR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TEP FDG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TEP Gallium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TEP </a:t>
                      </a:r>
                      <a:r>
                        <a:rPr lang="fr-FR" sz="1000" dirty="0" err="1"/>
                        <a:t>FDopa</a:t>
                      </a:r>
                      <a:endParaRPr lang="fr-FR" sz="10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Cs oncogénétique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68710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CHU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80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 96%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98%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 60%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74%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 94%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012858"/>
                  </a:ext>
                </a:extLst>
              </a:tr>
              <a:tr h="770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CHG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63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 92%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97%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 35%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27%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 54%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766853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67544" y="1844824"/>
            <a:ext cx="7776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</a:rPr>
              <a:t>L’</a:t>
            </a:r>
            <a:r>
              <a:rPr lang="fr-FR" sz="1600" dirty="0" err="1">
                <a:latin typeface="Calibri" panose="020F0502020204030204" pitchFamily="34" charset="0"/>
              </a:rPr>
              <a:t>octréoscan</a:t>
            </a:r>
            <a:r>
              <a:rPr lang="fr-FR" sz="1600" dirty="0">
                <a:latin typeface="Calibri" panose="020F0502020204030204" pitchFamily="34" charset="0"/>
              </a:rPr>
              <a:t> et la TEP FDG sont les plus accessibles pour les pneumologues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</a:rPr>
              <a:t>La TEP-gallium le moins.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</a:rPr>
              <a:t>La TEP–gallium, la TEP-Dopa, et la consultation d’oncogénétique sont 2 fois moins accessibles en CHG qu’en CHU.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923928" y="5013176"/>
            <a:ext cx="4968552" cy="151216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34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5166320" cy="914400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dirty="0">
                <a:latin typeface="Calibri" panose="020F0502020204030204" pitchFamily="34" charset="0"/>
              </a:rPr>
              <a:t>Accès et connaissance des ressources (Référentiels et recommandations).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9" y="21328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5456237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749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5166320" cy="914400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dirty="0">
                <a:latin typeface="Calibri" panose="020F0502020204030204" pitchFamily="34" charset="0"/>
              </a:rPr>
              <a:t>Accès et connaissance des ressources (référentiels et recommandations) </a:t>
            </a:r>
          </a:p>
        </p:txBody>
      </p:sp>
      <p:sp>
        <p:nvSpPr>
          <p:cNvPr id="6" name="Rectangle 5"/>
          <p:cNvSpPr/>
          <p:nvPr/>
        </p:nvSpPr>
        <p:spPr>
          <a:xfrm>
            <a:off x="971600" y="25021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88758D7-1F31-2D43-902A-0CEDEEBC2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707633"/>
              </p:ext>
            </p:extLst>
          </p:nvPr>
        </p:nvGraphicFramePr>
        <p:xfrm>
          <a:off x="381186" y="4077072"/>
          <a:ext cx="7771853" cy="2104209"/>
        </p:xfrm>
        <a:graphic>
          <a:graphicData uri="http://schemas.openxmlformats.org/drawingml/2006/table">
            <a:tbl>
              <a:tblPr firstRow="1" bandRow="1"/>
              <a:tblGrid>
                <a:gridCol w="1730767">
                  <a:extLst>
                    <a:ext uri="{9D8B030D-6E8A-4147-A177-3AD203B41FA5}">
                      <a16:colId xmlns:a16="http://schemas.microsoft.com/office/drawing/2014/main" val="2136213519"/>
                    </a:ext>
                  </a:extLst>
                </a:gridCol>
                <a:gridCol w="810390">
                  <a:extLst>
                    <a:ext uri="{9D8B030D-6E8A-4147-A177-3AD203B41FA5}">
                      <a16:colId xmlns:a16="http://schemas.microsoft.com/office/drawing/2014/main" val="198400432"/>
                    </a:ext>
                  </a:extLst>
                </a:gridCol>
                <a:gridCol w="1105077">
                  <a:extLst>
                    <a:ext uri="{9D8B030D-6E8A-4147-A177-3AD203B41FA5}">
                      <a16:colId xmlns:a16="http://schemas.microsoft.com/office/drawing/2014/main" val="2034611525"/>
                    </a:ext>
                  </a:extLst>
                </a:gridCol>
                <a:gridCol w="1326092">
                  <a:extLst>
                    <a:ext uri="{9D8B030D-6E8A-4147-A177-3AD203B41FA5}">
                      <a16:colId xmlns:a16="http://schemas.microsoft.com/office/drawing/2014/main" val="2735976050"/>
                    </a:ext>
                  </a:extLst>
                </a:gridCol>
                <a:gridCol w="1252420">
                  <a:extLst>
                    <a:ext uri="{9D8B030D-6E8A-4147-A177-3AD203B41FA5}">
                      <a16:colId xmlns:a16="http://schemas.microsoft.com/office/drawing/2014/main" val="984780029"/>
                    </a:ext>
                  </a:extLst>
                </a:gridCol>
                <a:gridCol w="1547107">
                  <a:extLst>
                    <a:ext uri="{9D8B030D-6E8A-4147-A177-3AD203B41FA5}">
                      <a16:colId xmlns:a16="http://schemas.microsoft.com/office/drawing/2014/main" val="2665388952"/>
                    </a:ext>
                  </a:extLst>
                </a:gridCol>
              </a:tblGrid>
              <a:tr h="547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000" dirty="0"/>
                        <a:t>Spécialité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Total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ENETS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Aura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NCCN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Inca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82771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000" dirty="0"/>
                        <a:t>Pneumologues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114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15%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81%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15%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31%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5732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000" dirty="0"/>
                        <a:t>Chirurgiens thoraciques/digestif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54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 17%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53%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9%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64%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54739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000" dirty="0"/>
                        <a:t>Oncologues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18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44%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39%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27%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33%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710647"/>
                  </a:ext>
                </a:extLst>
              </a:tr>
              <a:tr h="4191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000" dirty="0"/>
                        <a:t>Endocrinologues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83%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16%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16%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50%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968802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683568" y="2515764"/>
            <a:ext cx="7167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</a:rPr>
              <a:t>Les pneumologues et chirurgiens thoraciques se réfèrent essentiellement à AURA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</a:rPr>
              <a:t>Les oncologues et endocrinologues à ENETS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</a:rPr>
              <a:t>Pas de différence en fonction du lieu d’exercice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944238" y="4092841"/>
            <a:ext cx="2448272" cy="20162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571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Thérapeutiques des TCT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</a:rPr>
              <a:t>Prise en charge des TCT localisées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915816" y="836712"/>
            <a:ext cx="2652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</a:rPr>
              <a:t>Enquête ENCART</a:t>
            </a:r>
          </a:p>
        </p:txBody>
      </p:sp>
    </p:spTree>
    <p:extLst>
      <p:ext uri="{BB962C8B-B14F-4D97-AF65-F5344CB8AC3E}">
        <p14:creationId xmlns:p14="http://schemas.microsoft.com/office/powerpoint/2010/main" val="3517677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5166320" cy="914400"/>
          </a:xfrm>
        </p:spPr>
        <p:txBody>
          <a:bodyPr/>
          <a:lstStyle/>
          <a:p>
            <a:r>
              <a:rPr lang="fr-FR" dirty="0"/>
              <a:t> Prise en charge des TCT localisées et spécialité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9" y="21328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30264C5-7A0E-9F42-B17C-0A7DD4204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47" y="2621767"/>
            <a:ext cx="6718646" cy="168283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7174550B-356A-9A4E-8780-F5087F87D3DA}"/>
              </a:ext>
            </a:extLst>
          </p:cNvPr>
          <p:cNvSpPr txBox="1"/>
          <p:nvPr/>
        </p:nvSpPr>
        <p:spPr>
          <a:xfrm>
            <a:off x="7219727" y="2660950"/>
            <a:ext cx="587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1600" dirty="0">
                <a:solidFill>
                  <a:prstClr val="black"/>
                </a:solidFill>
                <a:highlight>
                  <a:srgbClr val="00FF00"/>
                </a:highlight>
                <a:latin typeface="Calibri" panose="020F0502020204030204"/>
              </a:rPr>
              <a:t>84%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B0E11AB-0D6C-DE43-AC0C-C0A804610BB6}"/>
              </a:ext>
            </a:extLst>
          </p:cNvPr>
          <p:cNvSpPr txBox="1"/>
          <p:nvPr/>
        </p:nvSpPr>
        <p:spPr>
          <a:xfrm>
            <a:off x="7219727" y="2980882"/>
            <a:ext cx="12853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r-FR" sz="1600" dirty="0">
                <a:solidFill>
                  <a:prstClr val="black"/>
                </a:solidFill>
                <a:highlight>
                  <a:srgbClr val="00FF00"/>
                </a:highlight>
                <a:latin typeface="Calibri" panose="020F0502020204030204"/>
              </a:rPr>
              <a:t>98%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01" y="3121547"/>
            <a:ext cx="3238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747" y="3246491"/>
            <a:ext cx="7556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99592" y="4962073"/>
            <a:ext cx="6794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</a:rPr>
              <a:t>Les TCT localisées sont majoritairement prises en charge par les pneumologues </a:t>
            </a:r>
          </a:p>
          <a:p>
            <a:r>
              <a:rPr lang="fr-FR" sz="1600" dirty="0">
                <a:latin typeface="Calibri" panose="020F0502020204030204" pitchFamily="34" charset="0"/>
              </a:rPr>
              <a:t>et les chirurgiens thoraciques</a:t>
            </a:r>
          </a:p>
        </p:txBody>
      </p:sp>
    </p:spTree>
    <p:extLst>
      <p:ext uri="{BB962C8B-B14F-4D97-AF65-F5344CB8AC3E}">
        <p14:creationId xmlns:p14="http://schemas.microsoft.com/office/powerpoint/2010/main" val="33512545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9" y="609600"/>
            <a:ext cx="5447925" cy="914400"/>
          </a:xfrm>
        </p:spPr>
        <p:txBody>
          <a:bodyPr/>
          <a:lstStyle/>
          <a:p>
            <a:r>
              <a:rPr lang="fr-FR" dirty="0">
                <a:latin typeface="Calibri" panose="020F0502020204030204" pitchFamily="34" charset="0"/>
              </a:rPr>
              <a:t>TCT localisées : Bilan préopératoire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9" y="21328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3C88220-4412-B24F-A6F0-F12B9AC28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143" y="3861048"/>
            <a:ext cx="3397679" cy="236384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78237" y="3964900"/>
            <a:ext cx="499752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</a:rPr>
              <a:t>La majorité des pneumologues (77%) et chirurgiens thoraciques réalisent un CTAP.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</a:rPr>
              <a:t>Imagerie </a:t>
            </a:r>
            <a:r>
              <a:rPr lang="fr-FR" sz="1600" dirty="0" err="1">
                <a:latin typeface="Calibri" panose="020F0502020204030204" pitchFamily="34" charset="0"/>
              </a:rPr>
              <a:t>scintigraphique</a:t>
            </a:r>
            <a:r>
              <a:rPr lang="fr-FR" sz="1600" dirty="0">
                <a:latin typeface="Calibri" panose="020F0502020204030204" pitchFamily="34" charset="0"/>
              </a:rPr>
              <a:t> fréquemment réalisée en systématique (36% TEP/ 39% </a:t>
            </a:r>
            <a:r>
              <a:rPr lang="fr-FR" sz="1600" dirty="0" err="1">
                <a:latin typeface="Calibri" panose="020F0502020204030204" pitchFamily="34" charset="0"/>
              </a:rPr>
              <a:t>octréoscan</a:t>
            </a:r>
            <a:r>
              <a:rPr lang="fr-FR" sz="1600" dirty="0">
                <a:latin typeface="Calibri" panose="020F0502020204030204" pitchFamily="34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</a:rPr>
              <a:t>Discordance avec le référentiel AURA :</a:t>
            </a:r>
          </a:p>
          <a:p>
            <a:r>
              <a:rPr lang="fr-FR" sz="1600" dirty="0">
                <a:latin typeface="Calibri" panose="020F0502020204030204" pitchFamily="34" charset="0"/>
              </a:rPr>
              <a:t>          -Pas d’imagerie cérébrale systématique</a:t>
            </a:r>
          </a:p>
          <a:p>
            <a:r>
              <a:rPr lang="fr-FR" sz="1600" dirty="0">
                <a:latin typeface="Calibri" panose="020F0502020204030204" pitchFamily="34" charset="0"/>
              </a:rPr>
              <a:t>          -Imagerie </a:t>
            </a:r>
            <a:r>
              <a:rPr lang="fr-FR" sz="1600" dirty="0" err="1">
                <a:latin typeface="Calibri" panose="020F0502020204030204" pitchFamily="34" charset="0"/>
              </a:rPr>
              <a:t>scintigraphique</a:t>
            </a:r>
            <a:r>
              <a:rPr lang="fr-FR" sz="1600" dirty="0">
                <a:latin typeface="Calibri" panose="020F0502020204030204" pitchFamily="34" charset="0"/>
              </a:rPr>
              <a:t> si suspicion d’atteinte         ganglionnaire  ou  de dissémination métastatique.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17F7676-5D5E-564C-94CF-70695BB88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644737"/>
            <a:ext cx="8441489" cy="198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04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9" y="609600"/>
            <a:ext cx="5447925" cy="914400"/>
          </a:xfrm>
        </p:spPr>
        <p:txBody>
          <a:bodyPr/>
          <a:lstStyle/>
          <a:p>
            <a:r>
              <a:rPr lang="fr-FR" dirty="0"/>
              <a:t>TCT localisées : découverte post opératoire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9" y="21328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764C682-CBDD-1F40-9153-093516622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988840"/>
            <a:ext cx="6165275" cy="144790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847975" y="5520079"/>
            <a:ext cx="5745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</a:rPr>
              <a:t>En cas de découverte post opératoire : 50% des pneumologues </a:t>
            </a:r>
          </a:p>
          <a:p>
            <a:r>
              <a:rPr lang="fr-FR" sz="1600" dirty="0">
                <a:latin typeface="Calibri" panose="020F0502020204030204" pitchFamily="34" charset="0"/>
              </a:rPr>
              <a:t>       réalisent un bilan complémentaire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</a:rPr>
              <a:t>Rappel AURA: pas de bilan complémentaire systématique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F095E556-F45B-BC4B-A900-DC75009A1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742798"/>
              </p:ext>
            </p:extLst>
          </p:nvPr>
        </p:nvGraphicFramePr>
        <p:xfrm>
          <a:off x="364010" y="3920059"/>
          <a:ext cx="8424937" cy="9173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34615">
                  <a:extLst>
                    <a:ext uri="{9D8B030D-6E8A-4147-A177-3AD203B41FA5}">
                      <a16:colId xmlns:a16="http://schemas.microsoft.com/office/drawing/2014/main" val="1279420350"/>
                    </a:ext>
                  </a:extLst>
                </a:gridCol>
                <a:gridCol w="739544">
                  <a:extLst>
                    <a:ext uri="{9D8B030D-6E8A-4147-A177-3AD203B41FA5}">
                      <a16:colId xmlns:a16="http://schemas.microsoft.com/office/drawing/2014/main" val="1207442506"/>
                    </a:ext>
                  </a:extLst>
                </a:gridCol>
                <a:gridCol w="1774032">
                  <a:extLst>
                    <a:ext uri="{9D8B030D-6E8A-4147-A177-3AD203B41FA5}">
                      <a16:colId xmlns:a16="http://schemas.microsoft.com/office/drawing/2014/main" val="2355642528"/>
                    </a:ext>
                  </a:extLst>
                </a:gridCol>
                <a:gridCol w="1502633">
                  <a:extLst>
                    <a:ext uri="{9D8B030D-6E8A-4147-A177-3AD203B41FA5}">
                      <a16:colId xmlns:a16="http://schemas.microsoft.com/office/drawing/2014/main" val="618729914"/>
                    </a:ext>
                  </a:extLst>
                </a:gridCol>
                <a:gridCol w="1373265">
                  <a:extLst>
                    <a:ext uri="{9D8B030D-6E8A-4147-A177-3AD203B41FA5}">
                      <a16:colId xmlns:a16="http://schemas.microsoft.com/office/drawing/2014/main" val="3893468386"/>
                    </a:ext>
                  </a:extLst>
                </a:gridCol>
                <a:gridCol w="1100848">
                  <a:extLst>
                    <a:ext uri="{9D8B030D-6E8A-4147-A177-3AD203B41FA5}">
                      <a16:colId xmlns:a16="http://schemas.microsoft.com/office/drawing/2014/main" val="501985820"/>
                    </a:ext>
                  </a:extLst>
                </a:gridCol>
              </a:tblGrid>
              <a:tr h="626099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Spécialité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SCINTIGRAPHIE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IMAGERIE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BIOLOGIE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Autre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911098"/>
                  </a:ext>
                </a:extLst>
              </a:tr>
              <a:tr h="291215">
                <a:tc>
                  <a:txBody>
                    <a:bodyPr/>
                    <a:lstStyle/>
                    <a:p>
                      <a:pPr algn="l"/>
                      <a:r>
                        <a:rPr lang="fr-FR" sz="1200" dirty="0"/>
                        <a:t>Pneumo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28 </a:t>
                      </a:r>
                      <a:r>
                        <a:rPr lang="fr-FR" sz="1200"/>
                        <a:t>= 52%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9 = 17%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17 </a:t>
                      </a:r>
                      <a:r>
                        <a:rPr lang="fr-FR" sz="1200"/>
                        <a:t>= 32%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 </a:t>
                      </a:r>
                      <a:r>
                        <a:rPr lang="fr-FR" sz="1200"/>
                        <a:t>= 9%</a:t>
                      </a:r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5269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30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</a:rPr>
              <a:t>Liens d’</a:t>
            </a:r>
            <a:r>
              <a:rPr lang="fr-FR" dirty="0" err="1">
                <a:latin typeface="Calibri" panose="020F0502020204030204" pitchFamily="34" charset="0"/>
              </a:rPr>
              <a:t>interêt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47664" y="2204864"/>
            <a:ext cx="6781800" cy="4114800"/>
          </a:xfrm>
        </p:spPr>
        <p:txBody>
          <a:bodyPr/>
          <a:lstStyle/>
          <a:p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Etude clinique: Laboratoire BMS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Invitation à des congres scientifiques :D </a:t>
            </a:r>
            <a:r>
              <a:rPr lang="fr-FR" dirty="0" err="1">
                <a:solidFill>
                  <a:schemeClr val="tx1"/>
                </a:solidFill>
                <a:latin typeface="Calibri" panose="020F0502020204030204" pitchFamily="34" charset="0"/>
              </a:rPr>
              <a:t>Medica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, MSD, Takeda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Travaux d’expertise : </a:t>
            </a:r>
            <a:r>
              <a:rPr lang="fr-FR" dirty="0" err="1">
                <a:solidFill>
                  <a:schemeClr val="tx1"/>
                </a:solidFill>
                <a:latin typeface="Calibri" panose="020F0502020204030204" pitchFamily="34" charset="0"/>
              </a:rPr>
              <a:t>Boehringer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, Takeda, Astra </a:t>
            </a:r>
            <a:r>
              <a:rPr lang="fr-FR" dirty="0" err="1">
                <a:solidFill>
                  <a:schemeClr val="tx1"/>
                </a:solidFill>
                <a:latin typeface="Calibri" panose="020F0502020204030204" pitchFamily="34" charset="0"/>
              </a:rPr>
              <a:t>Zeneka</a:t>
            </a:r>
            <a:endParaRPr lang="fr-FR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8724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9" y="609600"/>
            <a:ext cx="5447925" cy="914400"/>
          </a:xfrm>
        </p:spPr>
        <p:txBody>
          <a:bodyPr/>
          <a:lstStyle/>
          <a:p>
            <a:r>
              <a:rPr lang="fr-FR" dirty="0"/>
              <a:t>TCT localisées : curage ganglionnaire ?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9" y="21328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29436"/>
            <a:ext cx="3508735" cy="249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21088"/>
            <a:ext cx="3835692" cy="2533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9739" y="585797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/>
              <a:t> *</a:t>
            </a:r>
            <a:r>
              <a:rPr lang="fr-FR" sz="1400" b="1" i="1" dirty="0" err="1">
                <a:latin typeface="Calibri" panose="020F0502020204030204" pitchFamily="34" charset="0"/>
              </a:rPr>
              <a:t>Kneuertz</a:t>
            </a:r>
            <a:r>
              <a:rPr lang="fr-FR" sz="1400" b="1" i="1" dirty="0">
                <a:latin typeface="Calibri" panose="020F0502020204030204" pitchFamily="34" charset="0"/>
              </a:rPr>
              <a:t>, Ann </a:t>
            </a:r>
            <a:r>
              <a:rPr lang="fr-FR" sz="1400" b="1" i="1" dirty="0" err="1">
                <a:latin typeface="Calibri" panose="020F0502020204030204" pitchFamily="34" charset="0"/>
              </a:rPr>
              <a:t>thorac</a:t>
            </a:r>
            <a:r>
              <a:rPr lang="fr-FR" sz="1400" b="1" i="1" dirty="0">
                <a:latin typeface="Calibri" panose="020F0502020204030204" pitchFamily="34" charset="0"/>
              </a:rPr>
              <a:t> </a:t>
            </a:r>
            <a:r>
              <a:rPr lang="fr-FR" sz="1400" b="1" i="1" dirty="0" err="1">
                <a:latin typeface="Calibri" panose="020F0502020204030204" pitchFamily="34" charset="0"/>
              </a:rPr>
              <a:t>Surg</a:t>
            </a:r>
            <a:r>
              <a:rPr lang="fr-FR" sz="1400" b="1" i="1" dirty="0">
                <a:latin typeface="Calibri" panose="020F0502020204030204" pitchFamily="34" charset="0"/>
              </a:rPr>
              <a:t> 2018 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493" y="2708920"/>
            <a:ext cx="54199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</a:rPr>
              <a:t>National Cancer Data Base 2004 et 2014 : TCT avec 10 ou plus ganglions  analysés* :</a:t>
            </a:r>
          </a:p>
          <a:p>
            <a:r>
              <a:rPr lang="fr-FR" sz="1600" dirty="0">
                <a:latin typeface="Calibri" panose="020F0502020204030204" pitchFamily="34" charset="0"/>
              </a:rPr>
              <a:t>	</a:t>
            </a:r>
          </a:p>
          <a:p>
            <a:r>
              <a:rPr lang="fr-FR" sz="1600" dirty="0">
                <a:latin typeface="Calibri" panose="020F0502020204030204" pitchFamily="34" charset="0"/>
              </a:rPr>
              <a:t>     - 3335 pts sur 13 293 pts (médiane N=4): 2893 CT/442 CA </a:t>
            </a:r>
          </a:p>
          <a:p>
            <a:r>
              <a:rPr lang="fr-FR" sz="1600" dirty="0">
                <a:latin typeface="Calibri" panose="020F0502020204030204" pitchFamily="34" charset="0"/>
              </a:rPr>
              <a:t>      - 21% de N+ : CT: 17% N; CA : 45% N+(p&lt;0,001)</a:t>
            </a:r>
          </a:p>
          <a:p>
            <a:r>
              <a:rPr lang="fr-FR" sz="1600" dirty="0">
                <a:latin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</a:rPr>
              <a:t>Relation significative avec la taille, et le sous 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</a:rPr>
              <a:t>Tous les référentiels: curage systématique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9242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5094312" cy="914400"/>
          </a:xfrm>
        </p:spPr>
        <p:txBody>
          <a:bodyPr/>
          <a:lstStyle/>
          <a:p>
            <a:r>
              <a:rPr lang="fr-FR" dirty="0"/>
              <a:t>TCT localisées N2: traitement adjuvant  ?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2CD6BDB-384B-464E-8EDD-875F69884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497309"/>
              </p:ext>
            </p:extLst>
          </p:nvPr>
        </p:nvGraphicFramePr>
        <p:xfrm>
          <a:off x="827584" y="2140014"/>
          <a:ext cx="7344816" cy="1163320"/>
        </p:xfrm>
        <a:graphic>
          <a:graphicData uri="http://schemas.openxmlformats.org/drawingml/2006/table">
            <a:tbl>
              <a:tblPr firstRow="1" bandRow="1"/>
              <a:tblGrid>
                <a:gridCol w="1170605">
                  <a:extLst>
                    <a:ext uri="{9D8B030D-6E8A-4147-A177-3AD203B41FA5}">
                      <a16:colId xmlns:a16="http://schemas.microsoft.com/office/drawing/2014/main" val="2136213519"/>
                    </a:ext>
                  </a:extLst>
                </a:gridCol>
                <a:gridCol w="545421">
                  <a:extLst>
                    <a:ext uri="{9D8B030D-6E8A-4147-A177-3AD203B41FA5}">
                      <a16:colId xmlns:a16="http://schemas.microsoft.com/office/drawing/2014/main" val="198400432"/>
                    </a:ext>
                  </a:extLst>
                </a:gridCol>
                <a:gridCol w="1367675">
                  <a:extLst>
                    <a:ext uri="{9D8B030D-6E8A-4147-A177-3AD203B41FA5}">
                      <a16:colId xmlns:a16="http://schemas.microsoft.com/office/drawing/2014/main" val="4235029350"/>
                    </a:ext>
                  </a:extLst>
                </a:gridCol>
                <a:gridCol w="1289548">
                  <a:extLst>
                    <a:ext uri="{9D8B030D-6E8A-4147-A177-3AD203B41FA5}">
                      <a16:colId xmlns:a16="http://schemas.microsoft.com/office/drawing/2014/main" val="2034611525"/>
                    </a:ext>
                  </a:extLst>
                </a:gridCol>
                <a:gridCol w="1513818">
                  <a:extLst>
                    <a:ext uri="{9D8B030D-6E8A-4147-A177-3AD203B41FA5}">
                      <a16:colId xmlns:a16="http://schemas.microsoft.com/office/drawing/2014/main" val="2735976050"/>
                    </a:ext>
                  </a:extLst>
                </a:gridCol>
                <a:gridCol w="1457749">
                  <a:extLst>
                    <a:ext uri="{9D8B030D-6E8A-4147-A177-3AD203B41FA5}">
                      <a16:colId xmlns:a16="http://schemas.microsoft.com/office/drawing/2014/main" val="1241478451"/>
                    </a:ext>
                  </a:extLst>
                </a:gridCol>
              </a:tblGrid>
              <a:tr h="157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000" dirty="0"/>
                        <a:t>Spécialité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Total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Aucun traitement adjuvant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Chimio adjuvante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Radiothérapie adjuvante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Chimio et radio adjuvantes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82771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000" dirty="0"/>
                        <a:t>Pneumologue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101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46%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12%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13%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7%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5732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000" dirty="0"/>
                        <a:t>Chirurgien thoracique/digestif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48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58%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19%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4%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2%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547394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827584" y="3534013"/>
            <a:ext cx="759231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</a:rPr>
              <a:t>Littérature : aucune données prospective . Résultats défavorables en rétrospectif pour les CT*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</a:rPr>
              <a:t>Aucune donnée sur RT post op.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</a:rPr>
              <a:t>Recommandations discordantes :</a:t>
            </a:r>
          </a:p>
          <a:p>
            <a:r>
              <a:rPr lang="fr-FR" sz="1600" dirty="0">
                <a:latin typeface="Calibri" panose="020F0502020204030204" pitchFamily="34" charset="0"/>
              </a:rPr>
              <a:t>      -AURA: pas de traitement adjuvant si résection complète</a:t>
            </a:r>
          </a:p>
          <a:p>
            <a:r>
              <a:rPr lang="fr-FR" sz="1600" dirty="0">
                <a:latin typeface="Calibri" panose="020F0502020204030204" pitchFamily="34" charset="0"/>
              </a:rPr>
              <a:t>     - NANETS : pas de recommandations</a:t>
            </a:r>
          </a:p>
          <a:p>
            <a:r>
              <a:rPr lang="fr-FR" sz="1600" dirty="0">
                <a:latin typeface="Calibri" panose="020F0502020204030204" pitchFamily="34" charset="0"/>
              </a:rPr>
              <a:t>      -ENETS : à discuter si CAN2 et KI-67 élevé. </a:t>
            </a:r>
          </a:p>
          <a:p>
            <a:r>
              <a:rPr lang="fr-FR" sz="1600" dirty="0">
                <a:latin typeface="Calibri" panose="020F0502020204030204" pitchFamily="34" charset="0"/>
              </a:rPr>
              <a:t>      -NCCN: surveillance ou TT adjuvant par platine-</a:t>
            </a:r>
            <a:r>
              <a:rPr lang="fr-FR" sz="1600" dirty="0" err="1">
                <a:latin typeface="Calibri" panose="020F0502020204030204" pitchFamily="34" charset="0"/>
              </a:rPr>
              <a:t>etoposide</a:t>
            </a:r>
            <a:r>
              <a:rPr lang="fr-FR" sz="1600" dirty="0">
                <a:latin typeface="Calibri" panose="020F0502020204030204" pitchFamily="34" charset="0"/>
              </a:rPr>
              <a:t>+/- radiothérapie si IIIA/IIIB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Calibri" panose="020F0502020204030204" pitchFamily="34" charset="0"/>
            </a:endParaRPr>
          </a:p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03848" y="6381328"/>
            <a:ext cx="28167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>
                <a:latin typeface="Calibri" panose="020F0502020204030204" pitchFamily="34" charset="0"/>
              </a:rPr>
              <a:t>*</a:t>
            </a:r>
            <a:r>
              <a:rPr lang="fr-FR" sz="1400" b="1" i="1" dirty="0" err="1">
                <a:latin typeface="Calibri" panose="020F0502020204030204" pitchFamily="34" charset="0"/>
              </a:rPr>
              <a:t>Nussbaum</a:t>
            </a:r>
            <a:r>
              <a:rPr lang="fr-FR" sz="1400" b="1" i="1" dirty="0">
                <a:latin typeface="Calibri" panose="020F0502020204030204" pitchFamily="34" charset="0"/>
              </a:rPr>
              <a:t>, Ann </a:t>
            </a:r>
            <a:r>
              <a:rPr lang="fr-FR" sz="1400" b="1" i="1" dirty="0" err="1">
                <a:latin typeface="Calibri" panose="020F0502020204030204" pitchFamily="34" charset="0"/>
              </a:rPr>
              <a:t>Thorac</a:t>
            </a:r>
            <a:r>
              <a:rPr lang="fr-FR" sz="1400" b="1" i="1" dirty="0">
                <a:latin typeface="Calibri" panose="020F0502020204030204" pitchFamily="34" charset="0"/>
              </a:rPr>
              <a:t> </a:t>
            </a:r>
            <a:r>
              <a:rPr lang="fr-FR" sz="1400" b="1" i="1" dirty="0" err="1">
                <a:latin typeface="Calibri" panose="020F0502020204030204" pitchFamily="34" charset="0"/>
              </a:rPr>
              <a:t>Surg</a:t>
            </a:r>
            <a:r>
              <a:rPr lang="fr-FR" sz="1400" b="1" i="1" dirty="0">
                <a:latin typeface="Calibri" panose="020F0502020204030204" pitchFamily="34" charset="0"/>
              </a:rPr>
              <a:t>, 2015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519772" y="2153722"/>
            <a:ext cx="1368152" cy="115212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10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9" y="609600"/>
            <a:ext cx="5447925" cy="914400"/>
          </a:xfrm>
        </p:spPr>
        <p:txBody>
          <a:bodyPr/>
          <a:lstStyle/>
          <a:p>
            <a:r>
              <a:rPr lang="fr-FR" dirty="0">
                <a:latin typeface="Calibri" panose="020F0502020204030204" pitchFamily="34" charset="0"/>
              </a:rPr>
              <a:t>TCT localisées : surveillance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9" y="21328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9AD97F5-E172-7647-A61D-8741BADF3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88840"/>
            <a:ext cx="8607994" cy="1958948"/>
          </a:xfrm>
          <a:prstGeom prst="rect">
            <a:avLst/>
          </a:prstGeom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6657F4CC-8214-BC45-9F95-6B0E5E365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764458"/>
              </p:ext>
            </p:extLst>
          </p:nvPr>
        </p:nvGraphicFramePr>
        <p:xfrm>
          <a:off x="827584" y="4077072"/>
          <a:ext cx="7848872" cy="1854200"/>
        </p:xfrm>
        <a:graphic>
          <a:graphicData uri="http://schemas.openxmlformats.org/drawingml/2006/table">
            <a:tbl>
              <a:tblPr firstRow="1" bandRow="1"/>
              <a:tblGrid>
                <a:gridCol w="2815501">
                  <a:extLst>
                    <a:ext uri="{9D8B030D-6E8A-4147-A177-3AD203B41FA5}">
                      <a16:colId xmlns:a16="http://schemas.microsoft.com/office/drawing/2014/main" val="2136213519"/>
                    </a:ext>
                  </a:extLst>
                </a:gridCol>
                <a:gridCol w="1168698">
                  <a:extLst>
                    <a:ext uri="{9D8B030D-6E8A-4147-A177-3AD203B41FA5}">
                      <a16:colId xmlns:a16="http://schemas.microsoft.com/office/drawing/2014/main" val="198400432"/>
                    </a:ext>
                  </a:extLst>
                </a:gridCol>
                <a:gridCol w="2408079">
                  <a:extLst>
                    <a:ext uri="{9D8B030D-6E8A-4147-A177-3AD203B41FA5}">
                      <a16:colId xmlns:a16="http://schemas.microsoft.com/office/drawing/2014/main" val="2034611525"/>
                    </a:ext>
                  </a:extLst>
                </a:gridCol>
                <a:gridCol w="1456594">
                  <a:extLst>
                    <a:ext uri="{9D8B030D-6E8A-4147-A177-3AD203B41FA5}">
                      <a16:colId xmlns:a16="http://schemas.microsoft.com/office/drawing/2014/main" val="273597605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000">
                          <a:latin typeface="Calibri" panose="020F0502020204030204" pitchFamily="34" charset="0"/>
                        </a:rPr>
                        <a:t>spécialités</a:t>
                      </a:r>
                      <a:endParaRPr lang="fr-FR" sz="1000" dirty="0">
                        <a:latin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</a:rPr>
                        <a:t>NON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82771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000" dirty="0">
                          <a:latin typeface="Calibri" panose="020F0502020204030204" pitchFamily="34" charset="0"/>
                        </a:rPr>
                        <a:t>Pneumologue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</a:rPr>
                        <a:t>93,1%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5732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000" dirty="0">
                          <a:latin typeface="Calibri" panose="020F0502020204030204" pitchFamily="34" charset="0"/>
                        </a:rPr>
                        <a:t>Chirurgien thoracique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54739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000" dirty="0" err="1">
                          <a:latin typeface="Calibri" panose="020F0502020204030204" pitchFamily="34" charset="0"/>
                        </a:rPr>
                        <a:t>Onco</a:t>
                      </a:r>
                      <a:r>
                        <a:rPr lang="fr-FR" sz="1000" dirty="0">
                          <a:latin typeface="Calibri" panose="020F0502020204030204" pitchFamily="34" charset="0"/>
                        </a:rPr>
                        <a:t>/radiothérapeute/gastroentérologues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71064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000" dirty="0">
                          <a:latin typeface="Calibri" panose="020F0502020204030204" pitchFamily="34" charset="0"/>
                        </a:rPr>
                        <a:t>Endocrinologue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</a:rPr>
                        <a:t>66,7%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968802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331640" y="6196662"/>
            <a:ext cx="6068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</a:rPr>
              <a:t>Ce sont majoritairement les pneumologues qui assurent la surveillance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852500" y="4104850"/>
            <a:ext cx="2383796" cy="177242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723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9" y="609600"/>
            <a:ext cx="5447925" cy="914400"/>
          </a:xfrm>
        </p:spPr>
        <p:txBody>
          <a:bodyPr/>
          <a:lstStyle/>
          <a:p>
            <a:r>
              <a:rPr lang="fr-FR" dirty="0">
                <a:latin typeface="Calibri" panose="020F0502020204030204" pitchFamily="34" charset="0"/>
              </a:rPr>
              <a:t>TCT localisées : probabilité de récidive CT et CA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9" y="21328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680AAA9-61EB-DC44-88C4-E7CFFA035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844824"/>
            <a:ext cx="6737697" cy="160028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A8EE8AD-541A-3044-84FD-C24594D8D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893" y="3719199"/>
            <a:ext cx="6655142" cy="153677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687058" y="3445106"/>
            <a:ext cx="3348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</a:rPr>
              <a:t>Probabilité estimée de récidive des CT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658279" y="5420047"/>
            <a:ext cx="3652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</a:rPr>
              <a:t>Probabilité estimée de récidive des CA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27584" y="6669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79512" y="5878760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</a:rPr>
              <a:t>Bonne estimation de la probabilité de récidive des CT (3%*), sous-estimation de la probabilité de récidive des </a:t>
            </a:r>
            <a:r>
              <a:rPr lang="fr-FR" sz="1600">
                <a:latin typeface="Calibri" panose="020F0502020204030204" pitchFamily="34" charset="0"/>
              </a:rPr>
              <a:t>CA (&gt;20%*) </a:t>
            </a:r>
            <a:endParaRPr lang="fr-FR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90323" y="6381328"/>
            <a:ext cx="2880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>
                <a:latin typeface="Calibri" panose="020F0502020204030204" pitchFamily="34" charset="0"/>
              </a:rPr>
              <a:t>*Garcia-Yuste, </a:t>
            </a:r>
            <a:r>
              <a:rPr lang="fr-FR" sz="1400" b="1" i="1" dirty="0" err="1">
                <a:latin typeface="Calibri" panose="020F0502020204030204" pitchFamily="34" charset="0"/>
              </a:rPr>
              <a:t>thorac</a:t>
            </a:r>
            <a:r>
              <a:rPr lang="fr-FR" sz="1400" b="1" i="1" dirty="0">
                <a:latin typeface="Calibri" panose="020F0502020204030204" pitchFamily="34" charset="0"/>
              </a:rPr>
              <a:t> </a:t>
            </a:r>
            <a:r>
              <a:rPr lang="fr-FR" sz="1400" b="1" i="1" dirty="0" err="1">
                <a:latin typeface="Calibri" panose="020F0502020204030204" pitchFamily="34" charset="0"/>
              </a:rPr>
              <a:t>surg</a:t>
            </a:r>
            <a:r>
              <a:rPr lang="fr-FR" sz="1400" b="1" i="1" dirty="0">
                <a:latin typeface="Calibri" panose="020F0502020204030204" pitchFamily="34" charset="0"/>
              </a:rPr>
              <a:t> clin 2014</a:t>
            </a:r>
            <a:endParaRPr lang="fr-FR" sz="1000" b="1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975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9" y="609600"/>
            <a:ext cx="5447925" cy="914400"/>
          </a:xfrm>
        </p:spPr>
        <p:txBody>
          <a:bodyPr/>
          <a:lstStyle/>
          <a:p>
            <a:r>
              <a:rPr lang="fr-FR" dirty="0">
                <a:latin typeface="Calibri" panose="020F0502020204030204" pitchFamily="34" charset="0"/>
              </a:rPr>
              <a:t>TCT localisées : durée de surveillance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9" y="21328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8F41A20-3B4E-6443-8A00-22585684F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628800"/>
            <a:ext cx="4078942" cy="321275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129641" y="5067585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</a:rPr>
              <a:t>Une majorité des pneumologues surveillent &gt;10 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</a:rPr>
              <a:t>Référentiels AURA : Au mois 10 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</a:rPr>
              <a:t>ENETS : longtemps…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</a:rPr>
              <a:t>Temps moyen jusqu' à récidive = 41 mois (2-224 mois)*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76800" y="6370832"/>
            <a:ext cx="1964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i="1" dirty="0">
                <a:latin typeface="Calibri" panose="020F0502020204030204" pitchFamily="34" charset="0"/>
              </a:rPr>
              <a:t>* </a:t>
            </a:r>
            <a:r>
              <a:rPr lang="fr-FR" sz="1400" b="1" i="1" dirty="0" err="1">
                <a:latin typeface="Calibri" panose="020F0502020204030204" pitchFamily="34" charset="0"/>
              </a:rPr>
              <a:t>Robelin</a:t>
            </a:r>
            <a:r>
              <a:rPr lang="fr-FR" sz="1400" b="1" i="1" dirty="0">
                <a:latin typeface="Calibri" panose="020F0502020204030204" pitchFamily="34" charset="0"/>
              </a:rPr>
              <a:t> et al. JTO 2019</a:t>
            </a:r>
          </a:p>
        </p:txBody>
      </p:sp>
    </p:spTree>
    <p:extLst>
      <p:ext uri="{BB962C8B-B14F-4D97-AF65-F5344CB8AC3E}">
        <p14:creationId xmlns:p14="http://schemas.microsoft.com/office/powerpoint/2010/main" val="2590961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Thérapeutiques des TCT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</a:rPr>
              <a:t>Prise en charge des TCT métastatiques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3848" y="908720"/>
            <a:ext cx="2652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</a:rPr>
              <a:t>Enquête ENCART</a:t>
            </a:r>
          </a:p>
        </p:txBody>
      </p:sp>
    </p:spTree>
    <p:extLst>
      <p:ext uri="{BB962C8B-B14F-4D97-AF65-F5344CB8AC3E}">
        <p14:creationId xmlns:p14="http://schemas.microsoft.com/office/powerpoint/2010/main" val="3637729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6102424" cy="914400"/>
          </a:xfrm>
        </p:spPr>
        <p:txBody>
          <a:bodyPr/>
          <a:lstStyle/>
          <a:p>
            <a:r>
              <a:rPr lang="fr-FR" dirty="0">
                <a:latin typeface="Calibri" panose="020F0502020204030204" pitchFamily="34" charset="0"/>
              </a:rPr>
              <a:t> Prise en charge des </a:t>
            </a:r>
            <a:r>
              <a:rPr lang="fr-FR">
                <a:latin typeface="Calibri" panose="020F0502020204030204" pitchFamily="34" charset="0"/>
              </a:rPr>
              <a:t>TCT  métastatiques </a:t>
            </a:r>
            <a:r>
              <a:rPr lang="fr-FR" dirty="0">
                <a:latin typeface="Calibri" panose="020F0502020204030204" pitchFamily="34" charset="0"/>
              </a:rPr>
              <a:t>et spécialité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9" y="21328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7992887" cy="146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491880" y="486916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TCT métastatiques</a:t>
            </a:r>
          </a:p>
        </p:txBody>
      </p:sp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1D41F87C-C548-9646-B8AD-3903E3122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469958"/>
              </p:ext>
            </p:extLst>
          </p:nvPr>
        </p:nvGraphicFramePr>
        <p:xfrm>
          <a:off x="512479" y="3789040"/>
          <a:ext cx="8128000" cy="1854200"/>
        </p:xfrm>
        <a:graphic>
          <a:graphicData uri="http://schemas.openxmlformats.org/drawingml/2006/table">
            <a:tbl>
              <a:tblPr firstRow="1" bandRow="1"/>
              <a:tblGrid>
                <a:gridCol w="1579724">
                  <a:extLst>
                    <a:ext uri="{9D8B030D-6E8A-4147-A177-3AD203B41FA5}">
                      <a16:colId xmlns:a16="http://schemas.microsoft.com/office/drawing/2014/main" val="231669295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901034962"/>
                    </a:ext>
                  </a:extLst>
                </a:gridCol>
                <a:gridCol w="2973112">
                  <a:extLst>
                    <a:ext uri="{9D8B030D-6E8A-4147-A177-3AD203B41FA5}">
                      <a16:colId xmlns:a16="http://schemas.microsoft.com/office/drawing/2014/main" val="2095809066"/>
                    </a:ext>
                  </a:extLst>
                </a:gridCol>
                <a:gridCol w="2639060">
                  <a:extLst>
                    <a:ext uri="{9D8B030D-6E8A-4147-A177-3AD203B41FA5}">
                      <a16:colId xmlns:a16="http://schemas.microsoft.com/office/drawing/2014/main" val="299757115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Spécialité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Total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NON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OUI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25395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1000" dirty="0"/>
                        <a:t>Pneumologues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101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 58%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 42%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9053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1000" dirty="0"/>
                        <a:t>Chirurgien thoracique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48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 92%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8%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80697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1000" dirty="0"/>
                        <a:t>Oncologues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17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12%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 88%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22328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1000" dirty="0"/>
                        <a:t>Endocrinologues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3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50%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50%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544974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948900" y="5996027"/>
            <a:ext cx="5255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</a:rPr>
              <a:t>60% des pneumologues ne suivent pas les TCT métastatiques</a:t>
            </a:r>
          </a:p>
        </p:txBody>
      </p:sp>
    </p:spTree>
    <p:extLst>
      <p:ext uri="{BB962C8B-B14F-4D97-AF65-F5344CB8AC3E}">
        <p14:creationId xmlns:p14="http://schemas.microsoft.com/office/powerpoint/2010/main" val="2937515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6102424" cy="914400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dirty="0">
                <a:latin typeface="Calibri" panose="020F0502020204030204" pitchFamily="34" charset="0"/>
              </a:rPr>
              <a:t>TCT  métastatiques : accès aux ressources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9" y="21328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3CEE60F3-5181-A94D-994D-A10DC2DB3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301786"/>
              </p:ext>
            </p:extLst>
          </p:nvPr>
        </p:nvGraphicFramePr>
        <p:xfrm>
          <a:off x="467543" y="2708920"/>
          <a:ext cx="8122960" cy="1508760"/>
        </p:xfrm>
        <a:graphic>
          <a:graphicData uri="http://schemas.openxmlformats.org/drawingml/2006/table">
            <a:tbl>
              <a:tblPr firstRow="1" bandRow="1"/>
              <a:tblGrid>
                <a:gridCol w="1300356">
                  <a:extLst>
                    <a:ext uri="{9D8B030D-6E8A-4147-A177-3AD203B41FA5}">
                      <a16:colId xmlns:a16="http://schemas.microsoft.com/office/drawing/2014/main" val="3377653119"/>
                    </a:ext>
                  </a:extLst>
                </a:gridCol>
                <a:gridCol w="492736">
                  <a:extLst>
                    <a:ext uri="{9D8B030D-6E8A-4147-A177-3AD203B41FA5}">
                      <a16:colId xmlns:a16="http://schemas.microsoft.com/office/drawing/2014/main" val="1220202500"/>
                    </a:ext>
                  </a:extLst>
                </a:gridCol>
                <a:gridCol w="1325743">
                  <a:extLst>
                    <a:ext uri="{9D8B030D-6E8A-4147-A177-3AD203B41FA5}">
                      <a16:colId xmlns:a16="http://schemas.microsoft.com/office/drawing/2014/main" val="2957128159"/>
                    </a:ext>
                  </a:extLst>
                </a:gridCol>
                <a:gridCol w="1522856">
                  <a:extLst>
                    <a:ext uri="{9D8B030D-6E8A-4147-A177-3AD203B41FA5}">
                      <a16:colId xmlns:a16="http://schemas.microsoft.com/office/drawing/2014/main" val="1719074558"/>
                    </a:ext>
                  </a:extLst>
                </a:gridCol>
                <a:gridCol w="1160423">
                  <a:extLst>
                    <a:ext uri="{9D8B030D-6E8A-4147-A177-3AD203B41FA5}">
                      <a16:colId xmlns:a16="http://schemas.microsoft.com/office/drawing/2014/main" val="1768844454"/>
                    </a:ext>
                  </a:extLst>
                </a:gridCol>
                <a:gridCol w="1160423">
                  <a:extLst>
                    <a:ext uri="{9D8B030D-6E8A-4147-A177-3AD203B41FA5}">
                      <a16:colId xmlns:a16="http://schemas.microsoft.com/office/drawing/2014/main" val="3675229181"/>
                    </a:ext>
                  </a:extLst>
                </a:gridCol>
                <a:gridCol w="1160423">
                  <a:extLst>
                    <a:ext uri="{9D8B030D-6E8A-4147-A177-3AD203B41FA5}">
                      <a16:colId xmlns:a16="http://schemas.microsoft.com/office/drawing/2014/main" val="657500505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000" dirty="0"/>
                        <a:t>Spécialité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Total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Radiothérapie métabolique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Chimio-embolisation hépatique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RFA hépatique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RFA thoracique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RTE stéréotaxique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38591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000" dirty="0"/>
                        <a:t>Pneumologues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114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 41%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 66%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 67%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/>
                        <a:t>68</a:t>
                      </a:r>
                      <a:r>
                        <a:rPr lang="fr-FR" sz="1000" dirty="0"/>
                        <a:t>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93%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58531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000" dirty="0"/>
                        <a:t>Oncologues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 83%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 94%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 83%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66%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 89%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35364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fr-FR" sz="1000" dirty="0"/>
                        <a:t>Endocrinologues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83%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83%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 83%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 50%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1000" dirty="0"/>
                        <a:t>50%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36229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2290479" y="2710872"/>
            <a:ext cx="1273409" cy="151021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87624" y="5301208"/>
            <a:ext cx="5530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</a:rPr>
              <a:t>Accès nettement moins facile à la radiothérapie métabolique</a:t>
            </a:r>
          </a:p>
          <a:p>
            <a:r>
              <a:rPr lang="fr-FR" sz="1600" dirty="0">
                <a:latin typeface="Calibri" panose="020F0502020204030204" pitchFamily="34" charset="0"/>
              </a:rPr>
              <a:t>      pour les pneumologues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</a:rPr>
              <a:t>Idem pour les gestes hépatiques</a:t>
            </a:r>
          </a:p>
        </p:txBody>
      </p:sp>
    </p:spTree>
    <p:extLst>
      <p:ext uri="{BB962C8B-B14F-4D97-AF65-F5344CB8AC3E}">
        <p14:creationId xmlns:p14="http://schemas.microsoft.com/office/powerpoint/2010/main" val="1648357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6102424" cy="914400"/>
          </a:xfrm>
        </p:spPr>
        <p:txBody>
          <a:bodyPr/>
          <a:lstStyle/>
          <a:p>
            <a:r>
              <a:rPr lang="fr-FR" dirty="0">
                <a:latin typeface="Calibri" panose="020F0502020204030204" pitchFamily="34" charset="0"/>
              </a:rPr>
              <a:t> TCT  métastatiques : traitement de première ligne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9" y="21328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9308F080-0612-9342-9ED5-DB3A27F66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81766"/>
              </p:ext>
            </p:extLst>
          </p:nvPr>
        </p:nvGraphicFramePr>
        <p:xfrm>
          <a:off x="251518" y="3068960"/>
          <a:ext cx="8496946" cy="1483360"/>
        </p:xfrm>
        <a:graphic>
          <a:graphicData uri="http://schemas.openxmlformats.org/drawingml/2006/table">
            <a:tbl>
              <a:tblPr firstRow="1" bandRow="1"/>
              <a:tblGrid>
                <a:gridCol w="1224785">
                  <a:extLst>
                    <a:ext uri="{9D8B030D-6E8A-4147-A177-3AD203B41FA5}">
                      <a16:colId xmlns:a16="http://schemas.microsoft.com/office/drawing/2014/main" val="2316692956"/>
                    </a:ext>
                  </a:extLst>
                </a:gridCol>
                <a:gridCol w="459295">
                  <a:extLst>
                    <a:ext uri="{9D8B030D-6E8A-4147-A177-3AD203B41FA5}">
                      <a16:colId xmlns:a16="http://schemas.microsoft.com/office/drawing/2014/main" val="1901034962"/>
                    </a:ext>
                  </a:extLst>
                </a:gridCol>
                <a:gridCol w="995138">
                  <a:extLst>
                    <a:ext uri="{9D8B030D-6E8A-4147-A177-3AD203B41FA5}">
                      <a16:colId xmlns:a16="http://schemas.microsoft.com/office/drawing/2014/main" val="2095809066"/>
                    </a:ext>
                  </a:extLst>
                </a:gridCol>
                <a:gridCol w="995138">
                  <a:extLst>
                    <a:ext uri="{9D8B030D-6E8A-4147-A177-3AD203B41FA5}">
                      <a16:colId xmlns:a16="http://schemas.microsoft.com/office/drawing/2014/main" val="2997571159"/>
                    </a:ext>
                  </a:extLst>
                </a:gridCol>
                <a:gridCol w="1071686">
                  <a:extLst>
                    <a:ext uri="{9D8B030D-6E8A-4147-A177-3AD203B41FA5}">
                      <a16:colId xmlns:a16="http://schemas.microsoft.com/office/drawing/2014/main" val="680301553"/>
                    </a:ext>
                  </a:extLst>
                </a:gridCol>
                <a:gridCol w="1301334">
                  <a:extLst>
                    <a:ext uri="{9D8B030D-6E8A-4147-A177-3AD203B41FA5}">
                      <a16:colId xmlns:a16="http://schemas.microsoft.com/office/drawing/2014/main" val="502752107"/>
                    </a:ext>
                  </a:extLst>
                </a:gridCol>
                <a:gridCol w="1301334">
                  <a:extLst>
                    <a:ext uri="{9D8B030D-6E8A-4147-A177-3AD203B41FA5}">
                      <a16:colId xmlns:a16="http://schemas.microsoft.com/office/drawing/2014/main" val="1189348979"/>
                    </a:ext>
                  </a:extLst>
                </a:gridCol>
                <a:gridCol w="1148236">
                  <a:extLst>
                    <a:ext uri="{9D8B030D-6E8A-4147-A177-3AD203B41FA5}">
                      <a16:colId xmlns:a16="http://schemas.microsoft.com/office/drawing/2014/main" val="362033596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800" dirty="0"/>
                        <a:t>Spécialité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800" dirty="0"/>
                        <a:t>Total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800" dirty="0"/>
                        <a:t>Platine/VP16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800" dirty="0"/>
                        <a:t>ASS seuls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Chimio à base de 5FU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err="1"/>
                        <a:t>Temozolomide</a:t>
                      </a:r>
                      <a:endParaRPr lang="fr-FR" sz="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 (seule ou en </a:t>
                      </a:r>
                      <a:r>
                        <a:rPr lang="fr-FR" sz="800" dirty="0" err="1"/>
                        <a:t>asso</a:t>
                      </a:r>
                      <a:r>
                        <a:rPr lang="fr-FR" sz="800" dirty="0"/>
                        <a:t>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Chimio + ASS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 err="1"/>
                        <a:t>Everolimus</a:t>
                      </a:r>
                      <a:endParaRPr lang="fr-FR" sz="8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25395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800" dirty="0"/>
                        <a:t>Pneumologues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800" dirty="0"/>
                        <a:t>42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800" dirty="0"/>
                        <a:t> 19%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800" dirty="0"/>
                        <a:t>50% 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800" dirty="0"/>
                        <a:t>7%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800" dirty="0"/>
                        <a:t>0%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800" dirty="0"/>
                        <a:t>2%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800" dirty="0"/>
                        <a:t>10%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9053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800" dirty="0"/>
                        <a:t>Oncologue/RTE/gastro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8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800" dirty="0"/>
                        <a:t>25%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dirty="0"/>
                        <a:t>44%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8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800" baseline="0" dirty="0"/>
                        <a:t>6,3 </a:t>
                      </a:r>
                      <a:r>
                        <a:rPr lang="fr-FR" sz="800" dirty="0"/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8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8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22328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fr-FR" sz="800" dirty="0" err="1"/>
                        <a:t>Endocrino</a:t>
                      </a:r>
                      <a:endParaRPr lang="fr-FR" sz="800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800" dirty="0"/>
                        <a:t>3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800" dirty="0"/>
                        <a:t>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800" dirty="0"/>
                        <a:t> 66%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8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800" dirty="0"/>
                        <a:t>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800" dirty="0"/>
                        <a:t>33%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fr-FR" sz="800" dirty="0"/>
                        <a:t>0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544974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827584" y="5157192"/>
            <a:ext cx="5397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</a:rPr>
              <a:t>Trop de </a:t>
            </a:r>
            <a:r>
              <a:rPr lang="fr-FR" sz="1600">
                <a:latin typeface="Calibri" panose="020F0502020204030204" pitchFamily="34" charset="0"/>
              </a:rPr>
              <a:t>platine-</a:t>
            </a:r>
            <a:r>
              <a:rPr lang="fr-FR" sz="1600" err="1">
                <a:latin typeface="Calibri" panose="020F0502020204030204" pitchFamily="34" charset="0"/>
              </a:rPr>
              <a:t>etoposide</a:t>
            </a:r>
            <a:r>
              <a:rPr lang="fr-FR" sz="1600">
                <a:latin typeface="Calibri" panose="020F0502020204030204" pitchFamily="34" charset="0"/>
              </a:rPr>
              <a:t> !!! (toxique et 8% de réponse * !)</a:t>
            </a:r>
            <a:endParaRPr lang="fr-FR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</a:rPr>
              <a:t>Sous utilisation de l’</a:t>
            </a:r>
            <a:r>
              <a:rPr lang="fr-FR" sz="1600" dirty="0" err="1">
                <a:latin typeface="Calibri" panose="020F0502020204030204" pitchFamily="34" charset="0"/>
              </a:rPr>
              <a:t>évérolimus</a:t>
            </a:r>
            <a:r>
              <a:rPr lang="fr-FR" sz="1600" dirty="0">
                <a:latin typeface="Calibri" panose="020F0502020204030204" pitchFamily="34" charset="0"/>
              </a:rPr>
              <a:t> (seul produit à avoir l’AMM)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907704" y="3068960"/>
            <a:ext cx="1008112" cy="144016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91680" y="6165304"/>
            <a:ext cx="1394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i="1" dirty="0" err="1">
                <a:latin typeface="Calibri" panose="020F0502020204030204" pitchFamily="34" charset="0"/>
              </a:rPr>
              <a:t>Robelin</a:t>
            </a:r>
            <a:r>
              <a:rPr lang="fr-FR" sz="1000" b="1" i="1" dirty="0">
                <a:latin typeface="Calibri" panose="020F0502020204030204" pitchFamily="34" charset="0"/>
              </a:rPr>
              <a:t> et al. JTO 2019</a:t>
            </a:r>
          </a:p>
        </p:txBody>
      </p:sp>
    </p:spTree>
    <p:extLst>
      <p:ext uri="{BB962C8B-B14F-4D97-AF65-F5344CB8AC3E}">
        <p14:creationId xmlns:p14="http://schemas.microsoft.com/office/powerpoint/2010/main" val="419129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</a:rPr>
              <a:t>En somme </a:t>
            </a:r>
            <a:r>
              <a:rPr lang="fr-FR" dirty="0"/>
              <a:t>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71600" y="2132856"/>
            <a:ext cx="6781800" cy="411480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Forte représentativité des pneumologues et chirurgiens thoraciques parmi les répondants.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Déficit d’accès et sous utilisation des ressources dédiées en particulier dans les CHG (particulièrement vrai pour l’imagerie </a:t>
            </a:r>
            <a:r>
              <a:rPr lang="fr-FR" dirty="0" err="1">
                <a:solidFill>
                  <a:schemeClr val="tx1"/>
                </a:solidFill>
                <a:latin typeface="Calibri" panose="020F0502020204030204" pitchFamily="34" charset="0"/>
              </a:rPr>
              <a:t>scintigraphique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Référence= AURA pour les pneumologues et chirurgien thoraciques.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Forte représentativité des pneumologues dans la prise en charge et le suivi des TCT localisées.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Application variable des recommandations : bonne pour la prise en charge chirurgicale et le suivi des TCT opérées.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Implication moins importante des pneumologues pour la prise en charge des formes métastatiques, avec encore trop de platine-</a:t>
            </a:r>
            <a:r>
              <a:rPr lang="fr-FR" dirty="0" err="1">
                <a:solidFill>
                  <a:schemeClr val="tx1"/>
                </a:solidFill>
                <a:latin typeface="Calibri" panose="020F0502020204030204" pitchFamily="34" charset="0"/>
              </a:rPr>
              <a:t>etoposide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 !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31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5454352" cy="914400"/>
          </a:xfrm>
        </p:spPr>
        <p:txBody>
          <a:bodyPr/>
          <a:lstStyle/>
          <a:p>
            <a:r>
              <a:rPr lang="fr-FR" dirty="0">
                <a:latin typeface="Calibri" panose="020F0502020204030204" pitchFamily="34" charset="0"/>
              </a:rPr>
              <a:t>Justification de l’enquête de pratique ENCART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2204864"/>
            <a:ext cx="4680520" cy="4114800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Tumeurs carcinoïdes thoraciques (TCT) : 1 à 2% des tumeurs bronchiques primitives: carcinoïdes typiques (CT)  et atypiques (CA).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Incidence en augmentation ces 30 dernières années .*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Poumon: 25% des carcinoïdes = 2</a:t>
            </a:r>
            <a:r>
              <a:rPr lang="fr-FR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ème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 site topographique pour les tumeurs carcinoïdes.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Déclaration nécessaire en RCP </a:t>
            </a:r>
            <a:r>
              <a:rPr lang="fr-FR" dirty="0" err="1">
                <a:solidFill>
                  <a:schemeClr val="tx1"/>
                </a:solidFill>
                <a:latin typeface="Calibri" panose="020F0502020204030204" pitchFamily="34" charset="0"/>
              </a:rPr>
              <a:t>Renaten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 (</a:t>
            </a:r>
            <a:r>
              <a:rPr lang="fr-FR" dirty="0" err="1">
                <a:solidFill>
                  <a:schemeClr val="tx1"/>
                </a:solidFill>
                <a:latin typeface="Calibri" panose="020F0502020204030204" pitchFamily="34" charset="0"/>
              </a:rPr>
              <a:t>INca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Sous déclarées :  3 % de l’ensemble des 18 000 tumeurs carcinoïdes de la base de données du GTE et 5% des TNE présenté en RENATEN Lyon –Grenoble- St Étienne en 2017 **</a:t>
            </a:r>
          </a:p>
          <a:p>
            <a:pPr algn="just"/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algn="just"/>
            <a:endParaRPr lang="fr-FR" sz="10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fr-FR" sz="1000" b="1" i="1" dirty="0">
                <a:solidFill>
                  <a:schemeClr val="tx1"/>
                </a:solidFill>
                <a:latin typeface="Calibri" panose="020F0502020204030204" pitchFamily="34" charset="0"/>
              </a:rPr>
              <a:t>*Yao et al, JCO 2018; ** Baudin E, Lombard-</a:t>
            </a:r>
            <a:r>
              <a:rPr lang="fr-FR" sz="1000" b="1" i="1" dirty="0" err="1">
                <a:solidFill>
                  <a:schemeClr val="tx1"/>
                </a:solidFill>
                <a:latin typeface="Calibri" panose="020F0502020204030204" pitchFamily="34" charset="0"/>
              </a:rPr>
              <a:t>Bohas</a:t>
            </a:r>
            <a:r>
              <a:rPr lang="fr-FR" sz="1000" b="1" i="1" dirty="0">
                <a:solidFill>
                  <a:schemeClr val="tx1"/>
                </a:solidFill>
                <a:latin typeface="Calibri" panose="020F0502020204030204" pitchFamily="34" charset="0"/>
              </a:rPr>
              <a:t> 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04864"/>
            <a:ext cx="3243263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846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</a:rPr>
              <a:t>Merci 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54" y="3356992"/>
            <a:ext cx="15113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15742"/>
            <a:ext cx="1193213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50047"/>
            <a:ext cx="964725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80287"/>
            <a:ext cx="11398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239" y="4869160"/>
            <a:ext cx="5331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866" y="4740711"/>
            <a:ext cx="868253" cy="403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740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5382344" cy="914400"/>
          </a:xfrm>
        </p:spPr>
        <p:txBody>
          <a:bodyPr/>
          <a:lstStyle/>
          <a:p>
            <a:r>
              <a:rPr lang="fr-FR" dirty="0">
                <a:latin typeface="Calibri" panose="020F0502020204030204" pitchFamily="34" charset="0"/>
              </a:rPr>
              <a:t>Enquête ENCART: Objectifs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916832"/>
            <a:ext cx="67818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Principal: obtenir une cartographie nationale de la prise en charge des tumeurs carcinoïdes thoraciques (organisation et pratiques médicales)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Secondaires 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</a:rPr>
              <a:t>comparer les pratiques déclarées par les pneumologues avec les recommandations et référentiels disponibles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</a:rPr>
              <a:t>comparer les pratiques déclarées par les pneumologues avec celles des membres du GTE (Groupe d’étude des Tumeurs Endocrines)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Exploratoire : identifier des sujets susceptibles de faire l’objet de travaux spécifiques rétrospectifs ou prospectifs et le niveau d’engagement des centres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7416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5382344" cy="914400"/>
          </a:xfrm>
        </p:spPr>
        <p:txBody>
          <a:bodyPr/>
          <a:lstStyle/>
          <a:p>
            <a:r>
              <a:rPr lang="fr-FR" dirty="0">
                <a:latin typeface="Calibri" panose="020F0502020204030204" pitchFamily="34" charset="0"/>
              </a:rPr>
              <a:t>Enquête ENCART: organisation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3608" y="1916832"/>
            <a:ext cx="67818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u="sng" dirty="0">
                <a:solidFill>
                  <a:schemeClr val="tx1"/>
                </a:solidFill>
                <a:latin typeface="Calibri" panose="020F0502020204030204" pitchFamily="34" charset="0"/>
              </a:rPr>
              <a:t>Coordinateur 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: Dr E. Dansin, Lille: conception du questionnaire.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Co-coordinateurs: Dr D. </a:t>
            </a:r>
            <a:r>
              <a:rPr lang="fr-FR" dirty="0" err="1">
                <a:solidFill>
                  <a:schemeClr val="tx1"/>
                </a:solidFill>
                <a:latin typeface="Calibri" panose="020F0502020204030204" pitchFamily="34" charset="0"/>
              </a:rPr>
              <a:t>Arpin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, Dr L. </a:t>
            </a:r>
            <a:r>
              <a:rPr lang="fr-FR" dirty="0" err="1">
                <a:solidFill>
                  <a:schemeClr val="tx1"/>
                </a:solidFill>
                <a:latin typeface="Calibri" panose="020F0502020204030204" pitchFamily="34" charset="0"/>
              </a:rPr>
              <a:t>Gerinière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 Lyon: conception du questionnaire.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Recueil, Analyse et Synthèse des résultats : Camille Simon, Lyon.</a:t>
            </a:r>
          </a:p>
          <a:p>
            <a:endParaRPr lang="fr-FR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fr-FR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fr-FR" u="sng" dirty="0">
                <a:solidFill>
                  <a:schemeClr val="tx1"/>
                </a:solidFill>
                <a:latin typeface="Calibri" panose="020F0502020204030204" pitchFamily="34" charset="0"/>
              </a:rPr>
              <a:t>Comité scientifique: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Coordinateur et </a:t>
            </a:r>
            <a:r>
              <a:rPr lang="fr-FR" dirty="0" err="1">
                <a:solidFill>
                  <a:schemeClr val="tx1"/>
                </a:solidFill>
                <a:latin typeface="Calibri" panose="020F0502020204030204" pitchFamily="34" charset="0"/>
              </a:rPr>
              <a:t>co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-coordinateurs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Pr N. Girard (RCP RYTHMIC),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Dr E. Baudin (GTE),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Dr D. </a:t>
            </a:r>
            <a:r>
              <a:rPr lang="fr-FR" dirty="0" err="1">
                <a:solidFill>
                  <a:schemeClr val="tx1"/>
                </a:solidFill>
                <a:latin typeface="Calibri" panose="020F0502020204030204" pitchFamily="34" charset="0"/>
              </a:rPr>
              <a:t>Planchard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 (IGR)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1672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67744" y="548680"/>
            <a:ext cx="5688632" cy="914400"/>
          </a:xfrm>
        </p:spPr>
        <p:txBody>
          <a:bodyPr/>
          <a:lstStyle/>
          <a:p>
            <a:r>
              <a:rPr lang="fr-FR" dirty="0">
                <a:latin typeface="Calibri" panose="020F0502020204030204" pitchFamily="34" charset="0"/>
              </a:rPr>
              <a:t>Enquête ENCART: le questionnaire en pratique et ses limitations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2348880"/>
            <a:ext cx="67818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r>
              <a:rPr lang="fr-FR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ère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 partie : Données descriptives  (spécialité, lieu, mode d’exercice….)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  <a:r>
              <a:rPr lang="fr-FR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ème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 Partie : Organisation de la prise en charge des TCT  (connaissance et accessibilité aux ressources dédiées)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r>
              <a:rPr lang="fr-FR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ème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 Partie :  prise en charge TCT localisées ou localement avancées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  <a:r>
              <a:rPr lang="fr-FR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ème</a:t>
            </a: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 Partie : prise en charge des TCT métastatiques (optionnelle)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Total de 63 questions :Temps de remplissage estimé à 20 - 30 min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Diffusion du questionnaire: IFCT, CPHG, GTE, SFCTCV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Questionnaire en ligne entre l’automne 2018 et le printemps 2019 (6 mois)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/>
            <a:r>
              <a:rPr lang="fr-FR" b="1" i="1" dirty="0">
                <a:solidFill>
                  <a:srgbClr val="FF0000"/>
                </a:solidFill>
                <a:latin typeface="Calibri" panose="020F0502020204030204" pitchFamily="34" charset="0"/>
              </a:rPr>
              <a:t>Il s’agit </a:t>
            </a:r>
            <a:r>
              <a:rPr lang="fr-FR" b="1" i="1" u="sng" dirty="0">
                <a:solidFill>
                  <a:srgbClr val="FF0000"/>
                </a:solidFill>
                <a:latin typeface="Calibri" panose="020F0502020204030204" pitchFamily="34" charset="0"/>
              </a:rPr>
              <a:t>d’une enquête de pratique basée sur le volontariat</a:t>
            </a:r>
            <a:r>
              <a:rPr lang="fr-FR" b="1" i="1" dirty="0">
                <a:solidFill>
                  <a:srgbClr val="FF0000"/>
                </a:solidFill>
                <a:latin typeface="Calibri" panose="020F0502020204030204" pitchFamily="34" charset="0"/>
              </a:rPr>
              <a:t>, il ne s’agit donc ni d’un registre ni d’une étude épidémiologique, et offre probablement une vision incomplète de la réalité.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37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5166320" cy="914400"/>
          </a:xfrm>
        </p:spPr>
        <p:txBody>
          <a:bodyPr/>
          <a:lstStyle/>
          <a:p>
            <a:r>
              <a:rPr lang="fr-FR" dirty="0">
                <a:latin typeface="Calibri" panose="020F0502020204030204" pitchFamily="34" charset="0"/>
              </a:rPr>
              <a:t>Enquête ENCART: résultats préliminaires, 16 </a:t>
            </a:r>
            <a:r>
              <a:rPr lang="fr-FR" baseline="30000" dirty="0" err="1">
                <a:latin typeface="Calibri" panose="020F0502020204030204" pitchFamily="34" charset="0"/>
              </a:rPr>
              <a:t>ème</a:t>
            </a:r>
            <a:r>
              <a:rPr lang="fr-FR" dirty="0">
                <a:latin typeface="Calibri" panose="020F0502020204030204" pitchFamily="34" charset="0"/>
              </a:rPr>
              <a:t> journées du CPHG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988840"/>
            <a:ext cx="67818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Principal: obtenir une cartographie nationale de la prise en charge des tumeurs carcinoïdes thoraciques (organisation et pratiques médicales)</a:t>
            </a:r>
          </a:p>
          <a:p>
            <a:pPr marL="0" indent="0"/>
            <a:endParaRPr lang="fr-FR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Secondaires 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</a:rPr>
              <a:t>comparer les pratiques déclarées par les pneumologues avec les recommandations et référentiels disponibles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  <a:latin typeface="Calibri" panose="020F0502020204030204" pitchFamily="34" charset="0"/>
              </a:rPr>
              <a:t>comparer les pratiques déclarées par les pneumologues avec celles des membres du GTE (Groupe d’étude des Tumeurs Endocrines)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  <a:latin typeface="Calibri" panose="020F0502020204030204" pitchFamily="34" charset="0"/>
              </a:rPr>
              <a:t>Exploratoire : identifier des sujets susceptibles de faire l’objet de travaux spécifiques rétrospectifs ou prospectifs et le niveau d’engagement des centres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416172" y="2067279"/>
            <a:ext cx="6048672" cy="5040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979712" y="3140968"/>
            <a:ext cx="5616624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79712" y="5517232"/>
            <a:ext cx="5047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Sélection parmi les 63 questions des items qui m’ont paru</a:t>
            </a:r>
          </a:p>
          <a:p>
            <a:r>
              <a:rPr lang="fr-FR" sz="1600" b="1" i="1" dirty="0">
                <a:solidFill>
                  <a:srgbClr val="FF0000"/>
                </a:solidFill>
                <a:latin typeface="Calibri" panose="020F0502020204030204" pitchFamily="34" charset="0"/>
              </a:rPr>
              <a:t> les plus intéressants</a:t>
            </a:r>
          </a:p>
        </p:txBody>
      </p:sp>
    </p:spTree>
    <p:extLst>
      <p:ext uri="{BB962C8B-B14F-4D97-AF65-F5344CB8AC3E}">
        <p14:creationId xmlns:p14="http://schemas.microsoft.com/office/powerpoint/2010/main" val="388762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Thérapeutiques des TCT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2800" dirty="0">
                <a:solidFill>
                  <a:schemeClr val="tx1"/>
                </a:solidFill>
                <a:latin typeface="Calibri" panose="020F0502020204030204" pitchFamily="34" charset="0"/>
              </a:rPr>
              <a:t>Cartographie générale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39752" y="719118"/>
            <a:ext cx="2652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Calibri" panose="020F0502020204030204" pitchFamily="34" charset="0"/>
              </a:rPr>
              <a:t>Enquête ENCART</a:t>
            </a:r>
          </a:p>
        </p:txBody>
      </p:sp>
    </p:spTree>
    <p:extLst>
      <p:ext uri="{BB962C8B-B14F-4D97-AF65-F5344CB8AC3E}">
        <p14:creationId xmlns:p14="http://schemas.microsoft.com/office/powerpoint/2010/main" val="2680162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5166320" cy="914400"/>
          </a:xfrm>
        </p:spPr>
        <p:txBody>
          <a:bodyPr/>
          <a:lstStyle/>
          <a:p>
            <a:r>
              <a:rPr lang="fr-FR" dirty="0">
                <a:latin typeface="Calibri" panose="020F0502020204030204" pitchFamily="34" charset="0"/>
              </a:rPr>
              <a:t>Cartographie générale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603" y="1988840"/>
            <a:ext cx="4233430" cy="417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2407" y="2132855"/>
            <a:ext cx="4104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</a:rPr>
              <a:t>223 réponses.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>
                <a:latin typeface="Calibri" panose="020F0502020204030204" pitchFamily="34" charset="0"/>
              </a:rPr>
              <a:t>199 questionnaires  complets</a:t>
            </a:r>
            <a:r>
              <a:rPr lang="fr-FR" sz="1600" dirty="0"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Calibri" panose="020F0502020204030204" pitchFamily="34" charset="0"/>
              </a:rPr>
              <a:t>Majorité de pneumologues (57%), forte proportion de chirurgiens thoraciques (27%).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BA3EC583-B9F9-D14A-8F06-3194A02A9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765946"/>
              </p:ext>
            </p:extLst>
          </p:nvPr>
        </p:nvGraphicFramePr>
        <p:xfrm>
          <a:off x="295941" y="3933055"/>
          <a:ext cx="4204051" cy="2518017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326709">
                  <a:extLst>
                    <a:ext uri="{9D8B030D-6E8A-4147-A177-3AD203B41FA5}">
                      <a16:colId xmlns:a16="http://schemas.microsoft.com/office/drawing/2014/main" val="4254224988"/>
                    </a:ext>
                  </a:extLst>
                </a:gridCol>
                <a:gridCol w="877342">
                  <a:extLst>
                    <a:ext uri="{9D8B030D-6E8A-4147-A177-3AD203B41FA5}">
                      <a16:colId xmlns:a16="http://schemas.microsoft.com/office/drawing/2014/main" val="2528645339"/>
                    </a:ext>
                  </a:extLst>
                </a:gridCol>
              </a:tblGrid>
              <a:tr h="444356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ysClr val="windowText" lastClr="000000"/>
                          </a:solidFill>
                        </a:rPr>
                        <a:t>Spécialité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ysClr val="windowText" lastClr="000000"/>
                          </a:solidFill>
                        </a:rPr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078552"/>
                  </a:ext>
                </a:extLst>
              </a:tr>
              <a:tr h="444356">
                <a:tc>
                  <a:txBody>
                    <a:bodyPr/>
                    <a:lstStyle/>
                    <a:p>
                      <a:r>
                        <a:rPr lang="fr-FR" sz="1200"/>
                        <a:t>Pneumologues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259013"/>
                  </a:ext>
                </a:extLst>
              </a:tr>
              <a:tr h="444356">
                <a:tc>
                  <a:txBody>
                    <a:bodyPr/>
                    <a:lstStyle/>
                    <a:p>
                      <a:r>
                        <a:rPr lang="fr-FR" sz="1200"/>
                        <a:t>Chirurgiens thoraciques/digestif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07163"/>
                  </a:ext>
                </a:extLst>
              </a:tr>
              <a:tr h="740593">
                <a:tc>
                  <a:txBody>
                    <a:bodyPr/>
                    <a:lstStyle/>
                    <a:p>
                      <a:r>
                        <a:rPr lang="fr-FR" sz="1200" dirty="0"/>
                        <a:t>Oncologue/radiothérapeutes/gastroentérologues/Anatomopathologistes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435347"/>
                  </a:ext>
                </a:extLst>
              </a:tr>
              <a:tr h="444356">
                <a:tc>
                  <a:txBody>
                    <a:bodyPr/>
                    <a:lstStyle/>
                    <a:p>
                      <a:r>
                        <a:rPr lang="fr-FR" sz="1200" dirty="0"/>
                        <a:t>Endocrinologues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999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147291"/>
      </p:ext>
    </p:extLst>
  </p:cSld>
  <p:clrMapOvr>
    <a:masterClrMapping/>
  </p:clrMapOvr>
</p:sld>
</file>

<file path=ppt/theme/theme1.xml><?xml version="1.0" encoding="utf-8"?>
<a:theme xmlns:a="http://schemas.openxmlformats.org/drawingml/2006/main" name="1_modèle L’hôpital Nord-Ouest">
  <a:themeElements>
    <a:clrScheme name="Hopital V1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opital V10">
      <a:majorFont>
        <a:latin typeface="Quicksand Book Regular"/>
        <a:ea typeface=""/>
        <a:cs typeface=""/>
      </a:majorFont>
      <a:minorFont>
        <a:latin typeface="Quicksand Book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Hopital V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pital V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pital V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pital V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pital V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pital V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pital V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pital V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pital V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pital V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pital V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pital V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2869</TotalTime>
  <Words>1670</Words>
  <Application>Microsoft Office PowerPoint</Application>
  <PresentationFormat>Affichage à l'écran (4:3)</PresentationFormat>
  <Paragraphs>407</Paragraphs>
  <Slides>30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Arial</vt:lpstr>
      <vt:lpstr>Calibri</vt:lpstr>
      <vt:lpstr>Quicksand Bold Regular</vt:lpstr>
      <vt:lpstr>Quicksand Book Regular</vt:lpstr>
      <vt:lpstr>Times</vt:lpstr>
      <vt:lpstr>1_modèle L’hôpital Nord-Ouest</vt:lpstr>
      <vt:lpstr>Etude ENCART:  Enquête Nationale sur les CARcinoïdes Thoraciques </vt:lpstr>
      <vt:lpstr>Liens d’interêt</vt:lpstr>
      <vt:lpstr>Justification de l’enquête de pratique ENCART</vt:lpstr>
      <vt:lpstr>Enquête ENCART: Objectifs</vt:lpstr>
      <vt:lpstr>Enquête ENCART: organisation</vt:lpstr>
      <vt:lpstr>Enquête ENCART: le questionnaire en pratique et ses limitations</vt:lpstr>
      <vt:lpstr>Enquête ENCART: résultats préliminaires, 16 ème journées du CPHG</vt:lpstr>
      <vt:lpstr>Thérapeutiques des TCT </vt:lpstr>
      <vt:lpstr>Cartographie générale </vt:lpstr>
      <vt:lpstr>Lieu d’exercice, participation à un groupe/intergroupe/société savante </vt:lpstr>
      <vt:lpstr>Thérapeutiques des TCT </vt:lpstr>
      <vt:lpstr> Accès et connaissance des ressources (RCP RENATEN) </vt:lpstr>
      <vt:lpstr> Accès et connaissance des ressources dédiées</vt:lpstr>
      <vt:lpstr> Accès et connaissance des ressources (Référentiels et recommandations).</vt:lpstr>
      <vt:lpstr> Accès et connaissance des ressources (référentiels et recommandations) </vt:lpstr>
      <vt:lpstr>Thérapeutiques des TCT </vt:lpstr>
      <vt:lpstr> Prise en charge des TCT localisées et spécialité</vt:lpstr>
      <vt:lpstr>TCT localisées : Bilan préopératoire </vt:lpstr>
      <vt:lpstr>TCT localisées : découverte post opératoire </vt:lpstr>
      <vt:lpstr>TCT localisées : curage ganglionnaire ?</vt:lpstr>
      <vt:lpstr>TCT localisées N2: traitement adjuvant  ?</vt:lpstr>
      <vt:lpstr>TCT localisées : surveillance</vt:lpstr>
      <vt:lpstr>TCT localisées : probabilité de récidive CT et CA</vt:lpstr>
      <vt:lpstr>TCT localisées : durée de surveillance</vt:lpstr>
      <vt:lpstr>Thérapeutiques des TCT </vt:lpstr>
      <vt:lpstr> Prise en charge des TCT  métastatiques et spécialité</vt:lpstr>
      <vt:lpstr> TCT  métastatiques : accès aux ressources</vt:lpstr>
      <vt:lpstr> TCT  métastatiques : traitement de première ligne</vt:lpstr>
      <vt:lpstr>En somme :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Etude ENCART:  Enquête Nationale sur les CARcinoïdes Thoraciques </dc:title>
  <dc:creator>ARPIN Dominique( Pneumologue)</dc:creator>
  <cp:lastModifiedBy>dominique arpin</cp:lastModifiedBy>
  <cp:revision>113</cp:revision>
  <dcterms:created xsi:type="dcterms:W3CDTF">2019-07-11T08:48:52Z</dcterms:created>
  <dcterms:modified xsi:type="dcterms:W3CDTF">2019-09-20T05:03:38Z</dcterms:modified>
</cp:coreProperties>
</file>