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3"/>
  </p:notesMasterIdLst>
  <p:sldIdLst>
    <p:sldId id="261" r:id="rId2"/>
    <p:sldId id="1124" r:id="rId3"/>
    <p:sldId id="1323" r:id="rId4"/>
    <p:sldId id="1324" r:id="rId5"/>
    <p:sldId id="1224" r:id="rId6"/>
    <p:sldId id="1280" r:id="rId7"/>
    <p:sldId id="1371" r:id="rId8"/>
    <p:sldId id="1181" r:id="rId9"/>
    <p:sldId id="1182" r:id="rId10"/>
    <p:sldId id="1183" r:id="rId11"/>
    <p:sldId id="1184" r:id="rId12"/>
    <p:sldId id="1296" r:id="rId13"/>
    <p:sldId id="1187" r:id="rId14"/>
    <p:sldId id="1327" r:id="rId15"/>
    <p:sldId id="1189" r:id="rId16"/>
    <p:sldId id="1329" r:id="rId17"/>
    <p:sldId id="1328" r:id="rId18"/>
    <p:sldId id="1190" r:id="rId19"/>
    <p:sldId id="1226" r:id="rId20"/>
    <p:sldId id="1191" r:id="rId21"/>
    <p:sldId id="1278" r:id="rId22"/>
    <p:sldId id="1227" r:id="rId23"/>
    <p:sldId id="1334" r:id="rId24"/>
    <p:sldId id="1335" r:id="rId25"/>
    <p:sldId id="1337" r:id="rId26"/>
    <p:sldId id="1195" r:id="rId27"/>
    <p:sldId id="1198" r:id="rId28"/>
    <p:sldId id="1330" r:id="rId29"/>
    <p:sldId id="1196" r:id="rId30"/>
    <p:sldId id="1199" r:id="rId31"/>
    <p:sldId id="1200" r:id="rId32"/>
    <p:sldId id="1201" r:id="rId33"/>
    <p:sldId id="1202" r:id="rId34"/>
    <p:sldId id="1331" r:id="rId35"/>
    <p:sldId id="1332" r:id="rId36"/>
    <p:sldId id="1339" r:id="rId37"/>
    <p:sldId id="1340" r:id="rId38"/>
    <p:sldId id="1205" r:id="rId39"/>
    <p:sldId id="1271" r:id="rId40"/>
    <p:sldId id="1279" r:id="rId41"/>
    <p:sldId id="1281" r:id="rId42"/>
    <p:sldId id="1282" r:id="rId43"/>
    <p:sldId id="1303" r:id="rId44"/>
    <p:sldId id="1290" r:id="rId45"/>
    <p:sldId id="1299" r:id="rId46"/>
    <p:sldId id="1382" r:id="rId47"/>
    <p:sldId id="1292" r:id="rId48"/>
    <p:sldId id="1301" r:id="rId49"/>
    <p:sldId id="1293" r:id="rId50"/>
    <p:sldId id="1357" r:id="rId51"/>
    <p:sldId id="1338" r:id="rId52"/>
    <p:sldId id="1377" r:id="rId53"/>
    <p:sldId id="1381" r:id="rId54"/>
    <p:sldId id="1305" r:id="rId55"/>
    <p:sldId id="1312" r:id="rId56"/>
    <p:sldId id="1313" r:id="rId57"/>
    <p:sldId id="1314" r:id="rId58"/>
    <p:sldId id="1379" r:id="rId59"/>
    <p:sldId id="1341" r:id="rId60"/>
    <p:sldId id="1342" r:id="rId61"/>
    <p:sldId id="1373" r:id="rId62"/>
    <p:sldId id="1366" r:id="rId63"/>
    <p:sldId id="1378" r:id="rId64"/>
    <p:sldId id="1349" r:id="rId65"/>
    <p:sldId id="1350" r:id="rId66"/>
    <p:sldId id="1351" r:id="rId67"/>
    <p:sldId id="1352" r:id="rId68"/>
    <p:sldId id="1220" r:id="rId69"/>
    <p:sldId id="1221" r:id="rId70"/>
    <p:sldId id="1222" r:id="rId71"/>
    <p:sldId id="1380" r:id="rId72"/>
  </p:sldIdLst>
  <p:sldSz cx="9144000" cy="5143500" type="screen16x9"/>
  <p:notesSz cx="6858000" cy="9144000"/>
  <p:defaultTextStyle>
    <a:lvl1pPr marL="0" algn="l" rtl="0" latinLnBrk="0">
      <a:defRPr lang="fr-FR" sz="1800" kern="1200">
        <a:solidFill>
          <a:schemeClr val="tx1"/>
        </a:solidFill>
        <a:latin typeface="+mn-lt"/>
        <a:ea typeface="+mn-ea"/>
        <a:cs typeface="+mn-cs"/>
      </a:defRPr>
    </a:lvl1pPr>
    <a:lvl2pPr marL="457200" algn="l" rtl="0" latinLnBrk="0">
      <a:defRPr lang="fr-FR" sz="1800" kern="1200">
        <a:solidFill>
          <a:schemeClr val="tx1"/>
        </a:solidFill>
        <a:latin typeface="+mn-lt"/>
        <a:ea typeface="+mn-ea"/>
        <a:cs typeface="+mn-cs"/>
      </a:defRPr>
    </a:lvl2pPr>
    <a:lvl3pPr marL="914400" algn="l" rtl="0" latinLnBrk="0">
      <a:defRPr lang="fr-FR" sz="1800" kern="1200">
        <a:solidFill>
          <a:schemeClr val="tx1"/>
        </a:solidFill>
        <a:latin typeface="+mn-lt"/>
        <a:ea typeface="+mn-ea"/>
        <a:cs typeface="+mn-cs"/>
      </a:defRPr>
    </a:lvl3pPr>
    <a:lvl4pPr marL="1371600" algn="l" rtl="0" latinLnBrk="0">
      <a:defRPr lang="fr-FR" sz="1800" kern="1200">
        <a:solidFill>
          <a:schemeClr val="tx1"/>
        </a:solidFill>
        <a:latin typeface="+mn-lt"/>
        <a:ea typeface="+mn-ea"/>
        <a:cs typeface="+mn-cs"/>
      </a:defRPr>
    </a:lvl4pPr>
    <a:lvl5pPr marL="1828800" algn="l" rtl="0" latinLnBrk="0">
      <a:defRPr lang="fr-FR" sz="1800" kern="1200">
        <a:solidFill>
          <a:schemeClr val="tx1"/>
        </a:solidFill>
        <a:latin typeface="+mn-lt"/>
        <a:ea typeface="+mn-ea"/>
        <a:cs typeface="+mn-cs"/>
      </a:defRPr>
    </a:lvl5pPr>
    <a:lvl6pPr marL="2286000" algn="l" rtl="0" latinLnBrk="0">
      <a:defRPr lang="fr-FR" sz="1800" kern="1200">
        <a:solidFill>
          <a:schemeClr val="tx1"/>
        </a:solidFill>
        <a:latin typeface="+mn-lt"/>
        <a:ea typeface="+mn-ea"/>
        <a:cs typeface="+mn-cs"/>
      </a:defRPr>
    </a:lvl6pPr>
    <a:lvl7pPr marL="2743200" algn="l" rtl="0" latinLnBrk="0">
      <a:defRPr lang="fr-FR" sz="1800" kern="1200">
        <a:solidFill>
          <a:schemeClr val="tx1"/>
        </a:solidFill>
        <a:latin typeface="+mn-lt"/>
        <a:ea typeface="+mn-ea"/>
        <a:cs typeface="+mn-cs"/>
      </a:defRPr>
    </a:lvl7pPr>
    <a:lvl8pPr marL="3200400" algn="l" rtl="0" latinLnBrk="0">
      <a:defRPr lang="fr-FR" sz="1800" kern="1200">
        <a:solidFill>
          <a:schemeClr val="tx1"/>
        </a:solidFill>
        <a:latin typeface="+mn-lt"/>
        <a:ea typeface="+mn-ea"/>
        <a:cs typeface="+mn-cs"/>
      </a:defRPr>
    </a:lvl8pPr>
    <a:lvl9pPr marL="3657600" algn="l" rtl="0" latinLnBrk="0">
      <a:defRPr lang="fr-F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883" userDrawn="1">
          <p15:clr>
            <a:srgbClr val="A4A3A4"/>
          </p15:clr>
        </p15:guide>
        <p15:guide id="2" pos="5318" userDrawn="1">
          <p15:clr>
            <a:srgbClr val="A4A3A4"/>
          </p15:clr>
        </p15:guide>
        <p15:guide id="3" orient="horz" pos="25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9999"/>
    <a:srgbClr val="59B798"/>
    <a:srgbClr val="5B3A9C"/>
    <a:srgbClr val="ABFFD1"/>
    <a:srgbClr val="FF66CC"/>
    <a:srgbClr val="004620"/>
    <a:srgbClr val="FAF4F5"/>
    <a:srgbClr val="F5EBED"/>
    <a:srgbClr val="F37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89" autoAdjust="0"/>
    <p:restoredTop sz="94434" autoAdjust="0"/>
  </p:normalViewPr>
  <p:slideViewPr>
    <p:cSldViewPr>
      <p:cViewPr varScale="1">
        <p:scale>
          <a:sx n="98" d="100"/>
          <a:sy n="98" d="100"/>
        </p:scale>
        <p:origin x="882" y="84"/>
      </p:cViewPr>
      <p:guideLst>
        <p:guide orient="horz" pos="883"/>
        <p:guide pos="5318"/>
        <p:guide orient="horz" pos="2556"/>
      </p:guideLst>
    </p:cSldViewPr>
  </p:slideViewPr>
  <p:outlineViewPr>
    <p:cViewPr>
      <p:scale>
        <a:sx n="33" d="100"/>
        <a:sy n="33" d="100"/>
      </p:scale>
      <p:origin x="0" y="-36948"/>
    </p:cViewPr>
  </p:outlineViewPr>
  <p:notesTextViewPr>
    <p:cViewPr>
      <p:scale>
        <a:sx n="100" d="100"/>
        <a:sy n="100" d="100"/>
      </p:scale>
      <p:origin x="0" y="0"/>
    </p:cViewPr>
  </p:notesTextViewPr>
  <p:sorterViewPr>
    <p:cViewPr varScale="1">
      <p:scale>
        <a:sx n="1" d="1"/>
        <a:sy n="1" d="1"/>
      </p:scale>
      <p:origin x="0" y="0"/>
    </p:cViewPr>
  </p:sorter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package" Target="../embeddings/Feuille_de_calcul_Microsoft_Excel1.xlsx"/><Relationship Id="rId1" Type="http://schemas.openxmlformats.org/officeDocument/2006/relationships/image" Target="../media/image18.jpeg"/></Relationships>
</file>

<file path=ppt/charts/_rels/chart2.xml.rels><?xml version="1.0" encoding="UTF-8" standalone="yes"?>
<Relationships xmlns="http://schemas.openxmlformats.org/package/2006/relationships"><Relationship Id="rId2" Type="http://schemas.openxmlformats.org/officeDocument/2006/relationships/package" Target="../embeddings/Feuille_de_calcul_Microsoft_Excel2.xlsx"/><Relationship Id="rId1" Type="http://schemas.openxmlformats.org/officeDocument/2006/relationships/image" Target="../media/image18.jpe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Feuil1!$B$1</c:f>
              <c:strCache>
                <c:ptCount val="1"/>
                <c:pt idx="0">
                  <c:v>PFS</c:v>
                </c:pt>
              </c:strCache>
            </c:strRef>
          </c:tx>
          <c:spPr>
            <a:solidFill>
              <a:srgbClr val="15FF7F"/>
            </a:solidFill>
          </c:spPr>
          <c:invertIfNegative val="0"/>
          <c:cat>
            <c:strRef>
              <c:f>Feuil1!$A$2:$A$9</c:f>
              <c:strCache>
                <c:ptCount val="8"/>
                <c:pt idx="0">
                  <c:v>Durvalumab</c:v>
                </c:pt>
                <c:pt idx="1">
                  <c:v>CT</c:v>
                </c:pt>
                <c:pt idx="2">
                  <c:v>Pembrolizumab</c:v>
                </c:pt>
                <c:pt idx="3">
                  <c:v>CT</c:v>
                </c:pt>
                <c:pt idx="4">
                  <c:v>Nivolumab</c:v>
                </c:pt>
                <c:pt idx="5">
                  <c:v>CT</c:v>
                </c:pt>
                <c:pt idx="6">
                  <c:v>Pembrolizumab</c:v>
                </c:pt>
                <c:pt idx="7">
                  <c:v>CT</c:v>
                </c:pt>
              </c:strCache>
            </c:strRef>
          </c:cat>
          <c:val>
            <c:numRef>
              <c:f>Feuil1!$B$2:$B$9</c:f>
              <c:numCache>
                <c:formatCode>General</c:formatCode>
                <c:ptCount val="8"/>
                <c:pt idx="0">
                  <c:v>4.7</c:v>
                </c:pt>
                <c:pt idx="1">
                  <c:v>5.4</c:v>
                </c:pt>
                <c:pt idx="2">
                  <c:v>10.3</c:v>
                </c:pt>
                <c:pt idx="3">
                  <c:v>6</c:v>
                </c:pt>
                <c:pt idx="4">
                  <c:v>4.2</c:v>
                </c:pt>
                <c:pt idx="5">
                  <c:v>5.9</c:v>
                </c:pt>
                <c:pt idx="6">
                  <c:v>5.4</c:v>
                </c:pt>
                <c:pt idx="7">
                  <c:v>6.5</c:v>
                </c:pt>
              </c:numCache>
            </c:numRef>
          </c:val>
          <c:extLst xmlns:c16r2="http://schemas.microsoft.com/office/drawing/2015/06/chart">
            <c:ext xmlns:c16="http://schemas.microsoft.com/office/drawing/2014/chart" uri="{C3380CC4-5D6E-409C-BE32-E72D297353CC}">
              <c16:uniqueId val="{00000000-DA05-4BB0-8952-695859359DD3}"/>
            </c:ext>
          </c:extLst>
        </c:ser>
        <c:ser>
          <c:idx val="1"/>
          <c:order val="1"/>
          <c:tx>
            <c:strRef>
              <c:f>Feuil1!$C$1</c:f>
              <c:strCache>
                <c:ptCount val="1"/>
                <c:pt idx="0">
                  <c:v>OS</c:v>
                </c:pt>
              </c:strCache>
            </c:strRef>
          </c:tx>
          <c:invertIfNegative val="0"/>
          <c:cat>
            <c:strRef>
              <c:f>Feuil1!$A$2:$A$9</c:f>
              <c:strCache>
                <c:ptCount val="8"/>
                <c:pt idx="0">
                  <c:v>Durvalumab</c:v>
                </c:pt>
                <c:pt idx="1">
                  <c:v>CT</c:v>
                </c:pt>
                <c:pt idx="2">
                  <c:v>Pembrolizumab</c:v>
                </c:pt>
                <c:pt idx="3">
                  <c:v>CT</c:v>
                </c:pt>
                <c:pt idx="4">
                  <c:v>Nivolumab</c:v>
                </c:pt>
                <c:pt idx="5">
                  <c:v>CT</c:v>
                </c:pt>
                <c:pt idx="6">
                  <c:v>Pembrolizumab</c:v>
                </c:pt>
                <c:pt idx="7">
                  <c:v>CT</c:v>
                </c:pt>
              </c:strCache>
            </c:strRef>
          </c:cat>
          <c:val>
            <c:numRef>
              <c:f>Feuil1!$C$2:$C$9</c:f>
              <c:numCache>
                <c:formatCode>General</c:formatCode>
                <c:ptCount val="8"/>
                <c:pt idx="0">
                  <c:v>11.6</c:v>
                </c:pt>
                <c:pt idx="1">
                  <c:v>7.5</c:v>
                </c:pt>
                <c:pt idx="2">
                  <c:v>19.7</c:v>
                </c:pt>
                <c:pt idx="3">
                  <c:v>8.1999999999999993</c:v>
                </c:pt>
                <c:pt idx="4">
                  <c:v>10.199999999999999</c:v>
                </c:pt>
                <c:pt idx="5">
                  <c:v>7.3</c:v>
                </c:pt>
                <c:pt idx="6">
                  <c:v>11.3</c:v>
                </c:pt>
                <c:pt idx="7">
                  <c:v>5.6</c:v>
                </c:pt>
              </c:numCache>
            </c:numRef>
          </c:val>
          <c:extLst xmlns:c16r2="http://schemas.microsoft.com/office/drawing/2015/06/chart">
            <c:ext xmlns:c16="http://schemas.microsoft.com/office/drawing/2014/chart" uri="{C3380CC4-5D6E-409C-BE32-E72D297353CC}">
              <c16:uniqueId val="{00000001-DA05-4BB0-8952-695859359DD3}"/>
            </c:ext>
          </c:extLst>
        </c:ser>
        <c:dLbls>
          <c:showLegendKey val="0"/>
          <c:showVal val="0"/>
          <c:showCatName val="0"/>
          <c:showSerName val="0"/>
          <c:showPercent val="0"/>
          <c:showBubbleSize val="0"/>
        </c:dLbls>
        <c:gapWidth val="150"/>
        <c:overlap val="100"/>
        <c:axId val="233910848"/>
        <c:axId val="233912416"/>
      </c:barChart>
      <c:catAx>
        <c:axId val="233910848"/>
        <c:scaling>
          <c:orientation val="minMax"/>
        </c:scaling>
        <c:delete val="0"/>
        <c:axPos val="l"/>
        <c:numFmt formatCode="General" sourceLinked="0"/>
        <c:majorTickMark val="out"/>
        <c:minorTickMark val="none"/>
        <c:tickLblPos val="nextTo"/>
        <c:crossAx val="233912416"/>
        <c:crosses val="autoZero"/>
        <c:auto val="1"/>
        <c:lblAlgn val="ctr"/>
        <c:lblOffset val="100"/>
        <c:noMultiLvlLbl val="0"/>
      </c:catAx>
      <c:valAx>
        <c:axId val="233912416"/>
        <c:scaling>
          <c:orientation val="minMax"/>
        </c:scaling>
        <c:delete val="0"/>
        <c:axPos val="b"/>
        <c:majorGridlines/>
        <c:numFmt formatCode="General" sourceLinked="1"/>
        <c:majorTickMark val="out"/>
        <c:minorTickMark val="none"/>
        <c:tickLblPos val="nextTo"/>
        <c:crossAx val="233910848"/>
        <c:crosses val="autoZero"/>
        <c:crossBetween val="between"/>
      </c:valAx>
      <c:spPr>
        <a:blipFill>
          <a:blip xmlns:r="http://schemas.openxmlformats.org/officeDocument/2006/relationships" r:embed="rId1"/>
          <a:tile tx="0" ty="0" sx="100000" sy="100000" flip="none" algn="tl"/>
        </a:blipFill>
      </c:spPr>
    </c:plotArea>
    <c:legend>
      <c:legendPos val="r"/>
      <c:layout/>
      <c:overlay val="0"/>
      <c:txPr>
        <a:bodyPr/>
        <a:lstStyle/>
        <a:p>
          <a:pPr>
            <a:defRPr sz="1600"/>
          </a:pPr>
          <a:endParaRPr lang="fr-FR"/>
        </a:p>
      </c:txPr>
    </c:legend>
    <c:plotVisOnly val="1"/>
    <c:dispBlanksAs val="gap"/>
    <c:showDLblsOverMax val="0"/>
  </c:chart>
  <c:txPr>
    <a:bodyPr/>
    <a:lstStyle/>
    <a:p>
      <a:pPr>
        <a:defRPr sz="1200">
          <a:latin typeface="Calibri" panose="020F0502020204030204" pitchFamily="34" charset="0"/>
        </a:defRPr>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Feuil1!$B$1</c:f>
              <c:strCache>
                <c:ptCount val="1"/>
                <c:pt idx="0">
                  <c:v>Grade ≥3 Trt-related AEs</c:v>
                </c:pt>
              </c:strCache>
            </c:strRef>
          </c:tx>
          <c:spPr>
            <a:solidFill>
              <a:srgbClr val="FB9205"/>
            </a:solidFill>
            <a:effectLst>
              <a:outerShdw blurRad="50800" dist="38100" dir="5400000" algn="t" rotWithShape="0">
                <a:prstClr val="black">
                  <a:alpha val="40000"/>
                </a:prstClr>
              </a:outerShdw>
            </a:effectLst>
          </c:spPr>
          <c:invertIfNegative val="0"/>
          <c:cat>
            <c:strRef>
              <c:f>Feuil1!$A$2:$A$13</c:f>
              <c:strCache>
                <c:ptCount val="12"/>
                <c:pt idx="0">
                  <c:v>IMPower 150 Atezo + CT + beva</c:v>
                </c:pt>
                <c:pt idx="1">
                  <c:v>IMPower 130 Atezo + CT</c:v>
                </c:pt>
                <c:pt idx="2">
                  <c:v>IMPower131 Atezo + CT</c:v>
                </c:pt>
                <c:pt idx="3">
                  <c:v>KN 189 Pembro + CT</c:v>
                </c:pt>
                <c:pt idx="4">
                  <c:v>KN 407 Pembro + CT</c:v>
                </c:pt>
                <c:pt idx="6">
                  <c:v>Mystic Durva-Treme</c:v>
                </c:pt>
                <c:pt idx="7">
                  <c:v>CM 227 Ipi-Nivo</c:v>
                </c:pt>
                <c:pt idx="9">
                  <c:v>Mystic Durvalumab</c:v>
                </c:pt>
                <c:pt idx="10">
                  <c:v>CM 026 Nivo</c:v>
                </c:pt>
                <c:pt idx="11">
                  <c:v>KN 024 Pembro</c:v>
                </c:pt>
              </c:strCache>
            </c:strRef>
          </c:cat>
          <c:val>
            <c:numRef>
              <c:f>Feuil1!$B$2:$B$13</c:f>
              <c:numCache>
                <c:formatCode>General</c:formatCode>
                <c:ptCount val="12"/>
                <c:pt idx="0">
                  <c:v>57</c:v>
                </c:pt>
                <c:pt idx="1">
                  <c:v>73</c:v>
                </c:pt>
                <c:pt idx="2">
                  <c:v>68</c:v>
                </c:pt>
                <c:pt idx="3">
                  <c:v>67</c:v>
                </c:pt>
                <c:pt idx="4">
                  <c:v>70</c:v>
                </c:pt>
                <c:pt idx="6">
                  <c:v>23.7</c:v>
                </c:pt>
                <c:pt idx="7" formatCode="0%">
                  <c:v>31</c:v>
                </c:pt>
                <c:pt idx="9">
                  <c:v>15.1</c:v>
                </c:pt>
                <c:pt idx="10">
                  <c:v>27</c:v>
                </c:pt>
                <c:pt idx="11">
                  <c:v>18</c:v>
                </c:pt>
              </c:numCache>
            </c:numRef>
          </c:val>
        </c:ser>
        <c:ser>
          <c:idx val="1"/>
          <c:order val="1"/>
          <c:tx>
            <c:strRef>
              <c:f>Feuil1!$C$1</c:f>
              <c:strCache>
                <c:ptCount val="1"/>
                <c:pt idx="0">
                  <c:v>Discontinuation for AEs</c:v>
                </c:pt>
              </c:strCache>
            </c:strRef>
          </c:tx>
          <c:spPr>
            <a:effectLst>
              <a:outerShdw blurRad="50800" dist="38100" dir="5400000" algn="t" rotWithShape="0">
                <a:prstClr val="black">
                  <a:alpha val="40000"/>
                </a:prstClr>
              </a:outerShdw>
            </a:effectLst>
          </c:spPr>
          <c:invertIfNegative val="0"/>
          <c:cat>
            <c:strRef>
              <c:f>Feuil1!$A$2:$A$13</c:f>
              <c:strCache>
                <c:ptCount val="12"/>
                <c:pt idx="0">
                  <c:v>IMPower 150 Atezo + CT + beva</c:v>
                </c:pt>
                <c:pt idx="1">
                  <c:v>IMPower 130 Atezo + CT</c:v>
                </c:pt>
                <c:pt idx="2">
                  <c:v>IMPower131 Atezo + CT</c:v>
                </c:pt>
                <c:pt idx="3">
                  <c:v>KN 189 Pembro + CT</c:v>
                </c:pt>
                <c:pt idx="4">
                  <c:v>KN 407 Pembro + CT</c:v>
                </c:pt>
                <c:pt idx="6">
                  <c:v>Mystic Durva-Treme</c:v>
                </c:pt>
                <c:pt idx="7">
                  <c:v>CM 227 Ipi-Nivo</c:v>
                </c:pt>
                <c:pt idx="9">
                  <c:v>Mystic Durvalumab</c:v>
                </c:pt>
                <c:pt idx="10">
                  <c:v>CM 026 Nivo</c:v>
                </c:pt>
                <c:pt idx="11">
                  <c:v>KN 024 Pembro</c:v>
                </c:pt>
              </c:strCache>
            </c:strRef>
          </c:cat>
          <c:val>
            <c:numRef>
              <c:f>Feuil1!$C$2:$C$13</c:f>
              <c:numCache>
                <c:formatCode>General</c:formatCode>
                <c:ptCount val="12"/>
                <c:pt idx="0">
                  <c:v>34</c:v>
                </c:pt>
                <c:pt idx="1">
                  <c:v>26</c:v>
                </c:pt>
                <c:pt idx="2">
                  <c:v>29</c:v>
                </c:pt>
                <c:pt idx="3">
                  <c:v>14</c:v>
                </c:pt>
                <c:pt idx="4">
                  <c:v>23</c:v>
                </c:pt>
                <c:pt idx="6">
                  <c:v>13.2</c:v>
                </c:pt>
                <c:pt idx="7">
                  <c:v>17</c:v>
                </c:pt>
                <c:pt idx="9">
                  <c:v>5.4</c:v>
                </c:pt>
                <c:pt idx="10">
                  <c:v>10</c:v>
                </c:pt>
                <c:pt idx="11">
                  <c:v>7</c:v>
                </c:pt>
              </c:numCache>
            </c:numRef>
          </c:val>
        </c:ser>
        <c:dLbls>
          <c:showLegendKey val="0"/>
          <c:showVal val="0"/>
          <c:showCatName val="0"/>
          <c:showSerName val="0"/>
          <c:showPercent val="0"/>
          <c:showBubbleSize val="0"/>
        </c:dLbls>
        <c:gapWidth val="150"/>
        <c:axId val="309715632"/>
        <c:axId val="309712888"/>
      </c:barChart>
      <c:catAx>
        <c:axId val="309715632"/>
        <c:scaling>
          <c:orientation val="minMax"/>
        </c:scaling>
        <c:delete val="0"/>
        <c:axPos val="l"/>
        <c:numFmt formatCode="General" sourceLinked="0"/>
        <c:majorTickMark val="out"/>
        <c:minorTickMark val="none"/>
        <c:tickLblPos val="nextTo"/>
        <c:txPr>
          <a:bodyPr/>
          <a:lstStyle/>
          <a:p>
            <a:pPr>
              <a:defRPr sz="1400">
                <a:latin typeface="Calibri" panose="020F0502020204030204" pitchFamily="34" charset="0"/>
              </a:defRPr>
            </a:pPr>
            <a:endParaRPr lang="fr-FR"/>
          </a:p>
        </c:txPr>
        <c:crossAx val="309712888"/>
        <c:crosses val="autoZero"/>
        <c:auto val="1"/>
        <c:lblAlgn val="ctr"/>
        <c:lblOffset val="100"/>
        <c:noMultiLvlLbl val="0"/>
      </c:catAx>
      <c:valAx>
        <c:axId val="309712888"/>
        <c:scaling>
          <c:orientation val="minMax"/>
        </c:scaling>
        <c:delete val="0"/>
        <c:axPos val="b"/>
        <c:majorGridlines/>
        <c:title>
          <c:tx>
            <c:rich>
              <a:bodyPr/>
              <a:lstStyle/>
              <a:p>
                <a:pPr>
                  <a:defRPr sz="1400">
                    <a:latin typeface="Calibri" panose="020F0502020204030204" pitchFamily="34" charset="0"/>
                  </a:defRPr>
                </a:pPr>
                <a:r>
                  <a:rPr lang="fr-FR" sz="1400" dirty="0" smtClean="0">
                    <a:latin typeface="Calibri" panose="020F0502020204030204" pitchFamily="34" charset="0"/>
                  </a:rPr>
                  <a:t>%</a:t>
                </a:r>
                <a:endParaRPr lang="fr-FR" sz="1400" dirty="0">
                  <a:latin typeface="Calibri" panose="020F0502020204030204" pitchFamily="34" charset="0"/>
                </a:endParaRPr>
              </a:p>
            </c:rich>
          </c:tx>
          <c:layout>
            <c:manualLayout>
              <c:xMode val="edge"/>
              <c:yMode val="edge"/>
              <c:x val="0.731880302019564"/>
              <c:y val="0.82985241166462231"/>
            </c:manualLayout>
          </c:layout>
          <c:overlay val="0"/>
        </c:title>
        <c:numFmt formatCode="General" sourceLinked="1"/>
        <c:majorTickMark val="out"/>
        <c:minorTickMark val="none"/>
        <c:tickLblPos val="nextTo"/>
        <c:txPr>
          <a:bodyPr/>
          <a:lstStyle/>
          <a:p>
            <a:pPr>
              <a:defRPr sz="1400">
                <a:latin typeface="Calibri" panose="020F0502020204030204" pitchFamily="34" charset="0"/>
              </a:defRPr>
            </a:pPr>
            <a:endParaRPr lang="fr-FR"/>
          </a:p>
        </c:txPr>
        <c:crossAx val="309715632"/>
        <c:crosses val="autoZero"/>
        <c:crossBetween val="between"/>
      </c:valAx>
      <c:spPr>
        <a:blipFill>
          <a:blip xmlns:r="http://schemas.openxmlformats.org/officeDocument/2006/relationships" r:embed="rId1"/>
          <a:tile tx="0" ty="0" sx="100000" sy="100000" flip="none" algn="tl"/>
        </a:blipFill>
      </c:spPr>
    </c:plotArea>
    <c:legend>
      <c:legendPos val="r"/>
      <c:layout>
        <c:manualLayout>
          <c:xMode val="edge"/>
          <c:yMode val="edge"/>
          <c:x val="0.70638479748277672"/>
          <c:y val="4.9967686200029025E-2"/>
          <c:w val="0.29361520251722328"/>
          <c:h val="0.16974636964349304"/>
        </c:manualLayout>
      </c:layout>
      <c:overlay val="0"/>
      <c:txPr>
        <a:bodyPr/>
        <a:lstStyle/>
        <a:p>
          <a:pPr>
            <a:defRPr sz="1400">
              <a:latin typeface="Calibri" panose="020F0502020204030204"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latinLnBrk="0">
              <a:defRPr lang="fr-FR" sz="1200"/>
            </a:lvl1pPr>
            <a:extLst/>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latinLnBrk="0">
              <a:defRPr lang="fr-FR" sz="1200"/>
            </a:lvl1pPr>
            <a:extLst/>
          </a:lstStyle>
          <a:p>
            <a:fld id="{A8ADFD5B-A66C-449C-B6E8-FB716D07777D}" type="datetimeFigureOut">
              <a:pPr/>
              <a:t>20/09/2019</a:t>
            </a:fld>
            <a:endParaRPr lang="fr-F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extLst/>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fr-FR"/>
              <a:t>Modifiez les styles du texte du masque</a:t>
            </a:r>
          </a:p>
          <a:p>
            <a:pPr lvl="1"/>
            <a:r>
              <a:rPr lang="fr-FR"/>
              <a:t>Niveau 2</a:t>
            </a:r>
          </a:p>
          <a:p>
            <a:pPr lvl="2"/>
            <a:r>
              <a:rPr lang="fr-FR"/>
              <a:t>Niveau 3</a:t>
            </a:r>
          </a:p>
          <a:p>
            <a:pPr lvl="3"/>
            <a:r>
              <a:rPr lang="fr-FR"/>
              <a:t>Niveau 4</a:t>
            </a:r>
          </a:p>
          <a:p>
            <a:pPr lvl="4"/>
            <a:r>
              <a:rPr lang="fr-FR"/>
              <a:t>Niveau 5</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latinLnBrk="0">
              <a:defRPr lang="fr-FR" sz="1200"/>
            </a:lvl1pPr>
            <a:extLst/>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fr-FR" sz="1200"/>
            </a:lvl1pPr>
            <a:extLst/>
          </a:lstStyle>
          <a:p>
            <a:fld id="{CA5D3BF3-D352-46FC-8343-31F56E6730EA}" type="slidenum">
              <a:pPr/>
              <a:t>‹N°›</a:t>
            </a:fld>
            <a:endParaRPr lang="fr-FR"/>
          </a:p>
        </p:txBody>
      </p:sp>
    </p:spTree>
    <p:extLst>
      <p:ext uri="{BB962C8B-B14F-4D97-AF65-F5344CB8AC3E}">
        <p14:creationId xmlns:p14="http://schemas.microsoft.com/office/powerpoint/2010/main" val="3090740006"/>
      </p:ext>
    </p:extLst>
  </p:cSld>
  <p:clrMap bg1="lt1" tx1="dk1" bg2="lt2" tx2="dk2" accent1="accent1" accent2="accent2" accent3="accent3" accent4="accent4" accent5="accent5" accent6="accent6" hlink="hlink" folHlink="folHlink"/>
  <p:notesStyle>
    <a:lvl1pPr marL="0" algn="l" rtl="0" latinLnBrk="0">
      <a:defRPr lang="fr-FR" sz="1200" kern="1200">
        <a:solidFill>
          <a:schemeClr val="tx1"/>
        </a:solidFill>
        <a:latin typeface="+mn-lt"/>
        <a:ea typeface="+mn-ea"/>
        <a:cs typeface="+mn-cs"/>
      </a:defRPr>
    </a:lvl1pPr>
    <a:lvl2pPr marL="457200" algn="l" rtl="0" latinLnBrk="0">
      <a:defRPr lang="fr-FR" sz="1200" kern="1200">
        <a:solidFill>
          <a:schemeClr val="tx1"/>
        </a:solidFill>
        <a:latin typeface="+mn-lt"/>
        <a:ea typeface="+mn-ea"/>
        <a:cs typeface="+mn-cs"/>
      </a:defRPr>
    </a:lvl2pPr>
    <a:lvl3pPr marL="914400" algn="l" rtl="0" latinLnBrk="0">
      <a:defRPr lang="fr-FR" sz="1200" kern="1200">
        <a:solidFill>
          <a:schemeClr val="tx1"/>
        </a:solidFill>
        <a:latin typeface="+mn-lt"/>
        <a:ea typeface="+mn-ea"/>
        <a:cs typeface="+mn-cs"/>
      </a:defRPr>
    </a:lvl3pPr>
    <a:lvl4pPr marL="1371600" algn="l" rtl="0" latinLnBrk="0">
      <a:defRPr lang="fr-FR" sz="1200" kern="1200">
        <a:solidFill>
          <a:schemeClr val="tx1"/>
        </a:solidFill>
        <a:latin typeface="+mn-lt"/>
        <a:ea typeface="+mn-ea"/>
        <a:cs typeface="+mn-cs"/>
      </a:defRPr>
    </a:lvl4pPr>
    <a:lvl5pPr marL="1828800" algn="l" rtl="0" latinLnBrk="0">
      <a:defRPr lang="fr-FR" sz="1200" kern="1200">
        <a:solidFill>
          <a:schemeClr val="tx1"/>
        </a:solidFill>
        <a:latin typeface="+mn-lt"/>
        <a:ea typeface="+mn-ea"/>
        <a:cs typeface="+mn-cs"/>
      </a:defRPr>
    </a:lvl5pPr>
    <a:lvl6pPr marL="2286000" algn="l" rtl="0" latinLnBrk="0">
      <a:defRPr lang="fr-FR" sz="1200" kern="1200">
        <a:solidFill>
          <a:schemeClr val="tx1"/>
        </a:solidFill>
        <a:latin typeface="+mn-lt"/>
        <a:ea typeface="+mn-ea"/>
        <a:cs typeface="+mn-cs"/>
      </a:defRPr>
    </a:lvl6pPr>
    <a:lvl7pPr marL="2743200" algn="l" rtl="0" latinLnBrk="0">
      <a:defRPr lang="fr-FR" sz="1200" kern="1200">
        <a:solidFill>
          <a:schemeClr val="tx1"/>
        </a:solidFill>
        <a:latin typeface="+mn-lt"/>
        <a:ea typeface="+mn-ea"/>
        <a:cs typeface="+mn-cs"/>
      </a:defRPr>
    </a:lvl7pPr>
    <a:lvl8pPr marL="3200400" algn="l" rtl="0" latinLnBrk="0">
      <a:defRPr lang="fr-FR" sz="1200" kern="1200">
        <a:solidFill>
          <a:schemeClr val="tx1"/>
        </a:solidFill>
        <a:latin typeface="+mn-lt"/>
        <a:ea typeface="+mn-ea"/>
        <a:cs typeface="+mn-cs"/>
      </a:defRPr>
    </a:lvl8pPr>
    <a:lvl9pPr marL="3657600" algn="l" rtl="0" latinLnBrk="0">
      <a:defRPr lang="fr-F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fr-FR"/>
          </a:p>
        </p:txBody>
      </p:sp>
      <p:sp>
        <p:nvSpPr>
          <p:cNvPr id="4" name="Rectangle 3"/>
          <p:cNvSpPr>
            <a:spLocks noGrp="1"/>
          </p:cNvSpPr>
          <p:nvPr>
            <p:ph type="sldNum" sz="quarter" idx="10"/>
          </p:nvPr>
        </p:nvSpPr>
        <p:spPr/>
        <p:txBody>
          <a:bodyPr/>
          <a:lstStyle>
            <a:extLst/>
          </a:lstStyle>
          <a:p>
            <a:fld id="{CA5D3BF3-D352-46FC-8343-31F56E6730EA}" type="slidenum">
              <a:rPr lang="fr-FR" smtClean="0"/>
              <a:pPr/>
              <a:t>1</a:t>
            </a:fld>
            <a:endParaRPr lang="fr-FR"/>
          </a:p>
        </p:txBody>
      </p:sp>
    </p:spTree>
    <p:extLst>
      <p:ext uri="{BB962C8B-B14F-4D97-AF65-F5344CB8AC3E}">
        <p14:creationId xmlns:p14="http://schemas.microsoft.com/office/powerpoint/2010/main" val="542123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fld id="{CF4C1A67-40F6-3A4F-921F-49F045E455FC}"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963533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7388"/>
            <a:ext cx="6092825" cy="3427412"/>
          </a:xfrm>
        </p:spPr>
      </p:sp>
      <p:sp>
        <p:nvSpPr>
          <p:cNvPr id="4" name="Slide Number Placeholder 3"/>
          <p:cNvSpPr>
            <a:spLocks noGrp="1"/>
          </p:cNvSpPr>
          <p:nvPr>
            <p:ph type="sldNum" sz="quarter" idx="10"/>
          </p:nvPr>
        </p:nvSpPr>
        <p:spPr/>
        <p:txBody>
          <a:bodyPr/>
          <a:lstStyle/>
          <a:p>
            <a:pPr defTabSz="923818">
              <a:defRPr/>
            </a:pPr>
            <a:fld id="{F2E4953F-501C-498F-811F-52E153962CB2}" type="slidenum">
              <a:rPr lang="en-US">
                <a:solidFill>
                  <a:prstClr val="black"/>
                </a:solidFill>
              </a:rPr>
              <a:pPr defTabSz="923818">
                <a:defRPr/>
              </a:pPr>
              <a:t>22</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82626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A5D3BF3-D352-46FC-8343-31F56E6730EA}" type="slidenum">
              <a:rPr lang="fr-FR" smtClean="0"/>
              <a:pPr/>
              <a:t>25</a:t>
            </a:fld>
            <a:endParaRPr lang="fr-FR"/>
          </a:p>
        </p:txBody>
      </p:sp>
    </p:spTree>
    <p:extLst>
      <p:ext uri="{BB962C8B-B14F-4D97-AF65-F5344CB8AC3E}">
        <p14:creationId xmlns:p14="http://schemas.microsoft.com/office/powerpoint/2010/main" val="3962496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A5D3BF3-D352-46FC-8343-31F56E6730EA}" type="slidenum">
              <a:rPr lang="fr-FR" smtClean="0"/>
              <a:pPr/>
              <a:t>34</a:t>
            </a:fld>
            <a:endParaRPr lang="fr-FR"/>
          </a:p>
        </p:txBody>
      </p:sp>
    </p:spTree>
    <p:extLst>
      <p:ext uri="{BB962C8B-B14F-4D97-AF65-F5344CB8AC3E}">
        <p14:creationId xmlns:p14="http://schemas.microsoft.com/office/powerpoint/2010/main" val="866372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dirty="0"/>
              <a:t>En ce qui concerne l'étude des mécanismes de résistance à l'immunothérapie, on peut identifier une résistance intrinsèque et une extrinsèque.</a:t>
            </a:r>
          </a:p>
          <a:p>
            <a:r>
              <a:rPr lang="fr-FR" dirty="0"/>
              <a:t>Les patients qui présentent une résistance primaire à l’</a:t>
            </a:r>
            <a:r>
              <a:rPr lang="fr-FR" dirty="0" err="1"/>
              <a:t>immunotherapie</a:t>
            </a:r>
            <a:r>
              <a:rPr lang="fr-FR" dirty="0"/>
              <a:t> ne répondent pas au traitement initial. Les études en cours indiquent que les facteurs intrinsèques et les facteurs extrinsèques de la tumeur peuvent contribuer aux mécanismes de résistance. </a:t>
            </a:r>
          </a:p>
          <a:p>
            <a:r>
              <a:rPr lang="fr-FR" dirty="0"/>
              <a:t>Les facteurs intrinsèques qui contribuent à la résistance à l'immunothérapie comprennent l'expression ou la répression de certains gènes et des voies dans les cellules tumorales qui empêchent l'infiltration des cellules immunitaires ou la fonction dans le microenvironnement tumoral. Ces mécanismes peuvent exister au moment de la présentation initiale, mettant en évidence les mécanismes de résistance primaire, ou ces mécanismes peuvent évoluer plus tard, mettant en évidence les mécanismes de résistance adaptative.</a:t>
            </a:r>
          </a:p>
        </p:txBody>
      </p:sp>
      <p:sp>
        <p:nvSpPr>
          <p:cNvPr id="4" name="Segnaposto numero diapositiva 3"/>
          <p:cNvSpPr>
            <a:spLocks noGrp="1"/>
          </p:cNvSpPr>
          <p:nvPr>
            <p:ph type="sldNum" sz="quarter" idx="10"/>
          </p:nvPr>
        </p:nvSpPr>
        <p:spPr/>
        <p:txBody>
          <a:bodyPr/>
          <a:lstStyle/>
          <a:p>
            <a:fld id="{DA4E2CE5-46D4-4FE8-828F-92337D7E6761}" type="slidenum">
              <a:rPr lang="fr-FR" smtClean="0"/>
              <a:t>64</a:t>
            </a:fld>
            <a:endParaRPr lang="fr-FR"/>
          </a:p>
        </p:txBody>
      </p:sp>
    </p:spTree>
    <p:extLst>
      <p:ext uri="{BB962C8B-B14F-4D97-AF65-F5344CB8AC3E}">
        <p14:creationId xmlns:p14="http://schemas.microsoft.com/office/powerpoint/2010/main" val="3395692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fr-FR" dirty="0"/>
              <a:t>Les mécanismes extrinsèques des cellules tumorales qui conduisent à une résistance primaire et/ou adaptative impliquent des composants autres que les cellules tumorales dans le microenvironnement tumoral, y compris les </a:t>
            </a:r>
            <a:r>
              <a:rPr lang="fr-FR" dirty="0" err="1"/>
              <a:t>Tregs</a:t>
            </a:r>
            <a:r>
              <a:rPr lang="fr-FR" dirty="0"/>
              <a:t>, les cellules suppressives dérivées de myéloïde (MDSC), les macrophages M2 et d'autres points de contrôle immunitaires, qui peuvent tous contribuer à inhiber les réponses immunitaires </a:t>
            </a:r>
            <a:r>
              <a:rPr lang="fr-FR" dirty="0" err="1"/>
              <a:t>anti-tumorales</a:t>
            </a:r>
            <a:r>
              <a:rPr lang="fr-FR" dirty="0"/>
              <a:t>.</a:t>
            </a:r>
          </a:p>
          <a:p>
            <a:endParaRPr lang="it-IT" dirty="0"/>
          </a:p>
        </p:txBody>
      </p:sp>
      <p:sp>
        <p:nvSpPr>
          <p:cNvPr id="4" name="Segnaposto numero diapositiva 3"/>
          <p:cNvSpPr>
            <a:spLocks noGrp="1"/>
          </p:cNvSpPr>
          <p:nvPr>
            <p:ph type="sldNum" sz="quarter" idx="10"/>
          </p:nvPr>
        </p:nvSpPr>
        <p:spPr/>
        <p:txBody>
          <a:bodyPr/>
          <a:lstStyle/>
          <a:p>
            <a:fld id="{DA4E2CE5-46D4-4FE8-828F-92337D7E6761}" type="slidenum">
              <a:rPr lang="fr-FR" smtClean="0"/>
              <a:t>65</a:t>
            </a:fld>
            <a:endParaRPr lang="fr-FR"/>
          </a:p>
        </p:txBody>
      </p:sp>
    </p:spTree>
    <p:extLst>
      <p:ext uri="{BB962C8B-B14F-4D97-AF65-F5344CB8AC3E}">
        <p14:creationId xmlns:p14="http://schemas.microsoft.com/office/powerpoint/2010/main" val="840753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9" name="Subtitle 8"/>
          <p:cNvSpPr>
            <a:spLocks noGrp="1"/>
          </p:cNvSpPr>
          <p:nvPr>
            <p:ph type="subTitle" idx="1"/>
          </p:nvPr>
        </p:nvSpPr>
        <p:spPr>
          <a:xfrm>
            <a:off x="2362200" y="4537528"/>
            <a:ext cx="6515100" cy="514350"/>
          </a:xfrm>
        </p:spPr>
        <p:txBody>
          <a:bodyPr anchor="ctr"/>
          <a:lstStyle>
            <a:lvl1pPr marL="0" indent="0" algn="l" eaLnBrk="1" latinLnBrk="0" hangingPunct="1">
              <a:buNone/>
              <a:defRPr kumimoji="0" lang="fr-FR"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lang="fr-FR" smtClean="0"/>
              <a:t>Modifiez le style des sous-titres du masque</a:t>
            </a:r>
            <a:endParaRPr/>
          </a:p>
        </p:txBody>
      </p:sp>
      <p:sp>
        <p:nvSpPr>
          <p:cNvPr id="28" name="Date Placeholder 27"/>
          <p:cNvSpPr>
            <a:spLocks noGrp="1"/>
          </p:cNvSpPr>
          <p:nvPr>
            <p:ph type="dt" sz="half" idx="10"/>
          </p:nvPr>
        </p:nvSpPr>
        <p:spPr>
          <a:xfrm>
            <a:off x="76200" y="4551524"/>
            <a:ext cx="2057400" cy="514350"/>
          </a:xfrm>
          <a:prstGeom prst="rect">
            <a:avLst/>
          </a:prstGeom>
        </p:spPr>
        <p:txBody>
          <a:bodyPr>
            <a:noAutofit/>
          </a:bodyPr>
          <a:lstStyle>
            <a:lvl1pPr algn="ctr" eaLnBrk="1" latinLnBrk="0" hangingPunct="1">
              <a:defRPr kumimoji="0" lang="fr-FR" sz="2000">
                <a:solidFill>
                  <a:srgbClr val="FFFFFF"/>
                </a:solidFill>
              </a:defRPr>
            </a:lvl1pPr>
            <a:extLst/>
          </a:lstStyle>
          <a:p>
            <a:pPr algn="ctr"/>
            <a:fld id="{047E157E-8DCB-4F70-A0AF-5EB586A91DD4}" type="datetime1">
              <a:rPr kumimoji="0" lang="fr-FR">
                <a:solidFill>
                  <a:srgbClr val="FFFFFF"/>
                </a:solidFill>
              </a:rPr>
              <a:pPr algn="ctr"/>
              <a:t>20/09/2019</a:t>
            </a:fld>
            <a:endParaRPr kumimoji="0" lang="fr-FR" sz="2000">
              <a:solidFill>
                <a:srgbClr val="FFFFFF"/>
              </a:solidFill>
            </a:endParaRPr>
          </a:p>
        </p:txBody>
      </p:sp>
      <p:sp>
        <p:nvSpPr>
          <p:cNvPr id="17" name="Footer Placeholder 16"/>
          <p:cNvSpPr>
            <a:spLocks noGrp="1"/>
          </p:cNvSpPr>
          <p:nvPr>
            <p:ph type="ftr" sz="quarter" idx="11"/>
          </p:nvPr>
        </p:nvSpPr>
        <p:spPr>
          <a:xfrm>
            <a:off x="2085393" y="177404"/>
            <a:ext cx="5867400" cy="273844"/>
          </a:xfrm>
        </p:spPr>
        <p:txBody>
          <a:bodyPr/>
          <a:lstStyle>
            <a:lvl1pPr algn="r" eaLnBrk="1" latinLnBrk="0" hangingPunct="1">
              <a:defRPr kumimoji="0" lang="fr-FR">
                <a:solidFill>
                  <a:schemeClr val="tx2"/>
                </a:solidFill>
              </a:defRPr>
            </a:lvl1pPr>
            <a:extLst/>
          </a:lstStyle>
          <a:p>
            <a:pPr algn="r"/>
            <a:endParaRPr kumimoji="0" lang="fr-FR">
              <a:solidFill>
                <a:schemeClr val="tx2"/>
              </a:solidFill>
            </a:endParaRPr>
          </a:p>
        </p:txBody>
      </p:sp>
      <p:sp>
        <p:nvSpPr>
          <p:cNvPr id="29" name="Slide Number Placeholder 28"/>
          <p:cNvSpPr>
            <a:spLocks noGrp="1"/>
          </p:cNvSpPr>
          <p:nvPr>
            <p:ph type="sldNum" sz="quarter" idx="12"/>
          </p:nvPr>
        </p:nvSpPr>
        <p:spPr>
          <a:xfrm>
            <a:off x="8001000" y="171450"/>
            <a:ext cx="838200" cy="285750"/>
          </a:xfrm>
          <a:prstGeom prst="rect">
            <a:avLst/>
          </a:prstGeom>
        </p:spPr>
        <p:txBody>
          <a:bodyPr/>
          <a:lstStyle>
            <a:lvl1pPr eaLnBrk="1" latinLnBrk="0" hangingPunct="1">
              <a:defRPr kumimoji="0" lang="fr-FR">
                <a:solidFill>
                  <a:schemeClr val="tx2"/>
                </a:solidFill>
              </a:defRPr>
            </a:lvl1pPr>
            <a:extLst/>
          </a:lstStyle>
          <a:p>
            <a:fld id="{8F82E0A0-C266-4798-8C8F-B9F91E9DA37E}" type="slidenum">
              <a:rPr kumimoji="0" lang="fr-FR">
                <a:solidFill>
                  <a:schemeClr val="tx2"/>
                </a:solidFill>
              </a:rPr>
              <a:pPr/>
              <a:t>‹N°›</a:t>
            </a:fld>
            <a:endParaRPr kumimoji="0" lang="fr-FR">
              <a:solidFill>
                <a:schemeClr val="tx2"/>
              </a:solidFill>
            </a:endParaRPr>
          </a:p>
        </p:txBody>
      </p:sp>
      <p:sp>
        <p:nvSpPr>
          <p:cNvPr id="12" name="Rectangle 11"/>
          <p:cNvSpPr>
            <a:spLocks noGrp="1"/>
          </p:cNvSpPr>
          <p:nvPr>
            <p:ph type="title"/>
          </p:nvPr>
        </p:nvSpPr>
        <p:spPr>
          <a:xfrm>
            <a:off x="2362200" y="2343150"/>
            <a:ext cx="6477000" cy="2038350"/>
          </a:xfrm>
        </p:spPr>
        <p:txBody>
          <a:bodyPr rtlCol="0" anchor="b"/>
          <a:lstStyle>
            <a:lvl1pPr eaLnBrk="1" latinLnBrk="0" hangingPunct="1">
              <a:defRPr kumimoji="0" lang="fr-FR" cap="all" baseline="0"/>
            </a:lvl1pPr>
            <a:extLst/>
          </a:lstStyle>
          <a:p>
            <a:pPr eaLnBrk="1" latinLnBrk="0" hangingPunct="1"/>
            <a:r>
              <a:rPr lang="fr-FR" smtClean="0"/>
              <a:t>Modifiez le style du titre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2pPr>
              <a:buFontTx/>
              <a:buBlip>
                <a:blip r:embed="rId2"/>
              </a:buBlip>
              <a:defRPr/>
            </a:lvl2pPr>
            <a:lvl3pPr>
              <a:buFontTx/>
              <a:buBlip>
                <a:blip r:embed="rId3"/>
              </a:buBlip>
              <a:defRPr/>
            </a:lvl3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36270207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40000" y="414090"/>
            <a:ext cx="5254702" cy="415499"/>
          </a:xfrm>
        </p:spPr>
        <p:txBody>
          <a:bodyPr anchor="b">
            <a:noAutofit/>
          </a:bodyPr>
          <a:lstStyle>
            <a:lvl1pPr>
              <a:defRPr sz="2400" cap="all" baseline="0"/>
            </a:lvl1pPr>
          </a:lstStyle>
          <a:p>
            <a:r>
              <a:rPr lang="en-US"/>
              <a:t>Click to edit Master title style</a:t>
            </a:r>
            <a:endParaRPr lang="en-US" dirty="0"/>
          </a:p>
        </p:txBody>
      </p:sp>
      <p:sp>
        <p:nvSpPr>
          <p:cNvPr id="12" name="Text Placeholder 11"/>
          <p:cNvSpPr>
            <a:spLocks noGrp="1"/>
          </p:cNvSpPr>
          <p:nvPr>
            <p:ph type="body" sz="quarter" idx="10"/>
          </p:nvPr>
        </p:nvSpPr>
        <p:spPr>
          <a:xfrm>
            <a:off x="540000" y="810001"/>
            <a:ext cx="5254702" cy="366596"/>
          </a:xfrm>
        </p:spPr>
        <p:txBody>
          <a:bodyPr>
            <a:noAutofit/>
          </a:bodyPr>
          <a:lstStyle>
            <a:lvl1pPr marL="0" indent="0">
              <a:buNone/>
              <a:defRPr sz="2000" baseline="0">
                <a:solidFill>
                  <a:schemeClr val="tx1"/>
                </a:solidFill>
              </a:defRPr>
            </a:lvl1pPr>
          </a:lstStyle>
          <a:p>
            <a:pPr lvl="0"/>
            <a:r>
              <a:rPr lang="en-US"/>
              <a:t>Click to edit Master text styles</a:t>
            </a:r>
          </a:p>
        </p:txBody>
      </p:sp>
      <p:sp>
        <p:nvSpPr>
          <p:cNvPr id="13" name="Text Placeholder 6"/>
          <p:cNvSpPr>
            <a:spLocks noGrp="1"/>
          </p:cNvSpPr>
          <p:nvPr>
            <p:ph type="body" sz="quarter" idx="12"/>
          </p:nvPr>
        </p:nvSpPr>
        <p:spPr>
          <a:xfrm>
            <a:off x="540000" y="1584722"/>
            <a:ext cx="8056800" cy="3015156"/>
          </a:xfrm>
        </p:spPr>
        <p:txBody>
          <a:bodyPr>
            <a:noAutofit/>
          </a:bodyPr>
          <a:lstStyle>
            <a:lvl1pPr marL="0" indent="0">
              <a:buNone/>
              <a:defRPr sz="1600" baseline="0"/>
            </a:lvl1pPr>
          </a:lstStyle>
          <a:p>
            <a:pPr lvl="0"/>
            <a:r>
              <a:rPr lang="en-US"/>
              <a:t>Click to edit Master text styles</a:t>
            </a:r>
          </a:p>
        </p:txBody>
      </p:sp>
      <p:sp>
        <p:nvSpPr>
          <p:cNvPr id="6" name="Slide Number Placeholder 5"/>
          <p:cNvSpPr>
            <a:spLocks noGrp="1"/>
          </p:cNvSpPr>
          <p:nvPr>
            <p:ph type="sldNum" sz="quarter" idx="13"/>
          </p:nvPr>
        </p:nvSpPr>
        <p:spPr>
          <a:xfrm>
            <a:off x="1296000" y="4779078"/>
            <a:ext cx="715352" cy="184638"/>
          </a:xfrm>
          <a:prstGeom prst="rect">
            <a:avLst/>
          </a:prstGeom>
        </p:spPr>
        <p:txBody>
          <a:bodyPr/>
          <a:lstStyle>
            <a:lvl1pPr>
              <a:defRPr/>
            </a:lvl1pPr>
          </a:lstStyle>
          <a:p>
            <a:pPr>
              <a:defRPr/>
            </a:pPr>
            <a:fld id="{D7A788FA-F864-4521-9DFD-AF03C9BFF3E5}" type="slidenum">
              <a:rPr lang="en-US" altLang="en-US"/>
              <a:pPr>
                <a:defRPr/>
              </a:pPr>
              <a:t>‹N°›</a:t>
            </a:fld>
            <a:endParaRPr lang="en-US" altLang="en-US"/>
          </a:p>
        </p:txBody>
      </p:sp>
    </p:spTree>
    <p:extLst>
      <p:ext uri="{BB962C8B-B14F-4D97-AF65-F5344CB8AC3E}">
        <p14:creationId xmlns:p14="http://schemas.microsoft.com/office/powerpoint/2010/main" val="126910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CAB0D2B-E434-4512-8805-3BF642834BCC}"/>
              </a:ext>
            </a:extLst>
          </p:cNvPr>
          <p:cNvSpPr>
            <a:spLocks noGrp="1"/>
          </p:cNvSpPr>
          <p:nvPr>
            <p:ph type="title"/>
          </p:nvPr>
        </p:nvSpPr>
        <p:spPr/>
        <p:txBody>
          <a:bodyPr lIns="68580" tIns="34290" rIns="68580" bIns="34290"/>
          <a:lstStyle/>
          <a:p>
            <a:r>
              <a:rPr lang="fr-FR"/>
              <a:t>Modifiez le style du titre</a:t>
            </a:r>
          </a:p>
        </p:txBody>
      </p:sp>
      <p:sp>
        <p:nvSpPr>
          <p:cNvPr id="3" name="Espace réservé du contenu 2">
            <a:extLst>
              <a:ext uri="{FF2B5EF4-FFF2-40B4-BE49-F238E27FC236}">
                <a16:creationId xmlns="" xmlns:a16="http://schemas.microsoft.com/office/drawing/2014/main" id="{4CFDDE8C-691A-4443-A814-1B1574EFF784}"/>
              </a:ext>
            </a:extLst>
          </p:cNvPr>
          <p:cNvSpPr>
            <a:spLocks noGrp="1"/>
          </p:cNvSpPr>
          <p:nvPr>
            <p:ph idx="1"/>
          </p:nvPr>
        </p:nvSpPr>
        <p:spPr>
          <a:xfrm>
            <a:off x="628650" y="1369218"/>
            <a:ext cx="7886700" cy="3263504"/>
          </a:xfrm>
          <a:prstGeom prst="rect">
            <a:avLst/>
          </a:prstGeom>
        </p:spPr>
        <p:txBody>
          <a:bodyPr lIns="68580" tIns="34290" rIns="68580" bIns="34290"/>
          <a:lstStyle>
            <a:lvl1pPr marL="0" marR="0" indent="0" algn="l" defTabSz="685800" rtl="0" eaLnBrk="1" fontAlgn="auto" latinLnBrk="0" hangingPunct="1">
              <a:lnSpc>
                <a:spcPct val="90000"/>
              </a:lnSpc>
              <a:spcBef>
                <a:spcPts val="750"/>
              </a:spcBef>
              <a:spcAft>
                <a:spcPts val="0"/>
              </a:spcAft>
              <a:buClr>
                <a:prstClr val="white"/>
              </a:buClr>
              <a:buSzTx/>
              <a:buFont typeface="Courier New" panose="02070309020205020404" pitchFamily="49" charset="0"/>
              <a:buChar char="o"/>
              <a:tabLst/>
              <a:defRPr sz="1500"/>
            </a:lvl1pPr>
            <a:lvl2pPr marL="603647" marR="0" indent="-260747" algn="l" defTabSz="685800" rtl="0" eaLnBrk="1" fontAlgn="auto" latinLnBrk="0" hangingPunct="1">
              <a:lnSpc>
                <a:spcPct val="90000"/>
              </a:lnSpc>
              <a:spcBef>
                <a:spcPts val="900"/>
              </a:spcBef>
              <a:spcAft>
                <a:spcPts val="0"/>
              </a:spcAft>
              <a:buClrTx/>
              <a:buSzTx/>
              <a:buFontTx/>
              <a:buBlip>
                <a:blip r:embed="rId2"/>
              </a:buBlip>
              <a:tabLst/>
              <a:defRPr sz="1400"/>
            </a:lvl2pPr>
            <a:lvl3pPr marL="942975" marR="0" indent="-257175" algn="l" defTabSz="685800" rtl="0" eaLnBrk="1" fontAlgn="auto" latinLnBrk="0" hangingPunct="1">
              <a:lnSpc>
                <a:spcPct val="90000"/>
              </a:lnSpc>
              <a:spcBef>
                <a:spcPts val="375"/>
              </a:spcBef>
              <a:spcAft>
                <a:spcPts val="0"/>
              </a:spcAft>
              <a:buClr>
                <a:srgbClr val="7FC39A"/>
              </a:buClr>
              <a:buSzTx/>
              <a:buFont typeface="Berthold Imago Book" pitchFamily="50" charset="0"/>
              <a:buChar char="-"/>
              <a:tabLst/>
              <a:defRPr sz="1200"/>
            </a:lvl3pPr>
            <a:lvl4pPr marL="1200150" marR="0" indent="-171450" algn="l" defTabSz="685800" rtl="0" eaLnBrk="1" fontAlgn="auto" latinLnBrk="0" hangingPunct="1">
              <a:lnSpc>
                <a:spcPct val="90000"/>
              </a:lnSpc>
              <a:spcBef>
                <a:spcPts val="375"/>
              </a:spcBef>
              <a:spcAft>
                <a:spcPts val="0"/>
              </a:spcAft>
              <a:buClr>
                <a:srgbClr val="7FC39A"/>
              </a:buClr>
              <a:buSzTx/>
              <a:buFont typeface="Berthold Imago Book" pitchFamily="50" charset="0"/>
              <a:buChar char="-"/>
              <a:tabLst/>
              <a:defRPr sz="1100"/>
            </a:lvl4pPr>
            <a:lvl5pPr marL="1543050" marR="0" indent="-171450" algn="l" defTabSz="685800" rtl="0" eaLnBrk="1" fontAlgn="auto" latinLnBrk="0" hangingPunct="1">
              <a:lnSpc>
                <a:spcPct val="90000"/>
              </a:lnSpc>
              <a:spcBef>
                <a:spcPts val="375"/>
              </a:spcBef>
              <a:spcAft>
                <a:spcPts val="0"/>
              </a:spcAft>
              <a:buClr>
                <a:srgbClr val="7FC39A"/>
              </a:buClr>
              <a:buSzTx/>
              <a:buFont typeface="Berthold Imago Book" pitchFamily="50" charset="0"/>
              <a:buChar char="-"/>
              <a:tabLst/>
              <a:defRPr sz="1100"/>
            </a:lvl5pPr>
          </a:lstStyle>
          <a:p>
            <a:pPr marL="0" marR="0" lvl="0" indent="0" algn="l" defTabSz="685800" rtl="0" eaLnBrk="1" fontAlgn="auto" latinLnBrk="0" hangingPunct="1">
              <a:lnSpc>
                <a:spcPct val="90000"/>
              </a:lnSpc>
              <a:spcBef>
                <a:spcPts val="750"/>
              </a:spcBef>
              <a:spcAft>
                <a:spcPts val="0"/>
              </a:spcAft>
              <a:buClr>
                <a:prstClr val="white"/>
              </a:buClr>
              <a:buSzTx/>
              <a:buFont typeface="Courier New" panose="02070309020205020404" pitchFamily="49" charset="0"/>
              <a:buChar char="o"/>
              <a:tabLst/>
              <a:defRPr/>
            </a:pPr>
            <a:r>
              <a:rPr kumimoji="0" lang="fr-FR" sz="1500" b="0" i="0" u="none" strike="noStrike" kern="1200" cap="none" spc="0" normalizeH="0" baseline="0" noProof="0" dirty="0">
                <a:ln>
                  <a:noFill/>
                </a:ln>
                <a:solidFill>
                  <a:srgbClr val="748FC9"/>
                </a:solidFill>
                <a:effectLst/>
                <a:uLnTx/>
                <a:uFillTx/>
                <a:latin typeface="+mn-lt"/>
                <a:ea typeface="+mn-ea"/>
                <a:cs typeface="+mn-cs"/>
              </a:rPr>
              <a:t>Modifier les styles du texte du masque</a:t>
            </a:r>
          </a:p>
          <a:p>
            <a:pPr marL="603647" marR="0" lvl="1" indent="-260747" algn="l" defTabSz="685800" rtl="0" eaLnBrk="1" fontAlgn="auto" latinLnBrk="0" hangingPunct="1">
              <a:lnSpc>
                <a:spcPct val="90000"/>
              </a:lnSpc>
              <a:spcBef>
                <a:spcPts val="900"/>
              </a:spcBef>
              <a:spcAft>
                <a:spcPts val="0"/>
              </a:spcAft>
              <a:buClrTx/>
              <a:buSzTx/>
              <a:buFontTx/>
              <a:buBlip>
                <a:blip r:embed="rId2"/>
              </a:buBlip>
              <a:tabLst/>
              <a:defRPr/>
            </a:pPr>
            <a:r>
              <a:rPr kumimoji="0" lang="fr-FR" sz="1400" b="0" i="0" u="none" strike="noStrike" kern="1200" cap="none" spc="0" normalizeH="0" baseline="0" noProof="0" dirty="0">
                <a:ln>
                  <a:noFill/>
                </a:ln>
                <a:solidFill>
                  <a:srgbClr val="748FC9"/>
                </a:solidFill>
                <a:effectLst/>
                <a:uLnTx/>
                <a:uFillTx/>
                <a:latin typeface="+mn-lt"/>
                <a:ea typeface="+mn-ea"/>
                <a:cs typeface="+mn-cs"/>
              </a:rPr>
              <a:t>Deuxième niveau</a:t>
            </a:r>
          </a:p>
          <a:p>
            <a:pPr marL="942975" marR="0" lvl="2" indent="-257175" algn="l" defTabSz="685800" rtl="0" eaLnBrk="1" fontAlgn="auto" latinLnBrk="0" hangingPunct="1">
              <a:lnSpc>
                <a:spcPct val="90000"/>
              </a:lnSpc>
              <a:spcBef>
                <a:spcPts val="375"/>
              </a:spcBef>
              <a:spcAft>
                <a:spcPts val="0"/>
              </a:spcAft>
              <a:buClr>
                <a:srgbClr val="7FC39A"/>
              </a:buClr>
              <a:buSzTx/>
              <a:buFont typeface="Berthold Imago Book" pitchFamily="50" charset="0"/>
              <a:buChar char="-"/>
              <a:tabLst/>
              <a:defRPr/>
            </a:pPr>
            <a:r>
              <a:rPr kumimoji="0" lang="fr-FR" sz="1200" b="0" i="0" u="none" strike="noStrike" kern="1200" cap="none" spc="0" normalizeH="0" baseline="0" noProof="0" dirty="0">
                <a:ln>
                  <a:noFill/>
                </a:ln>
                <a:solidFill>
                  <a:srgbClr val="748FC9"/>
                </a:solidFill>
                <a:effectLst/>
                <a:uLnTx/>
                <a:uFillTx/>
                <a:latin typeface="+mn-lt"/>
                <a:ea typeface="+mn-ea"/>
                <a:cs typeface="+mn-cs"/>
              </a:rPr>
              <a:t>Troisième niveau</a:t>
            </a:r>
          </a:p>
          <a:p>
            <a:pPr marL="1200150" marR="0" lvl="3" indent="-171450" algn="l" defTabSz="685800" rtl="0" eaLnBrk="1" fontAlgn="auto" latinLnBrk="0" hangingPunct="1">
              <a:lnSpc>
                <a:spcPct val="90000"/>
              </a:lnSpc>
              <a:spcBef>
                <a:spcPts val="375"/>
              </a:spcBef>
              <a:spcAft>
                <a:spcPts val="0"/>
              </a:spcAft>
              <a:buClr>
                <a:srgbClr val="7FC39A"/>
              </a:buClr>
              <a:buSzTx/>
              <a:buFont typeface="Berthold Imago Book" pitchFamily="50" charset="0"/>
              <a:buChar char="-"/>
              <a:tabLst/>
              <a:defRPr/>
            </a:pPr>
            <a:r>
              <a:rPr kumimoji="0" lang="fr-FR" sz="1200" b="0" i="0" u="none" strike="noStrike" kern="1200" cap="none" spc="0" normalizeH="0" baseline="0" noProof="0" dirty="0">
                <a:ln>
                  <a:noFill/>
                </a:ln>
                <a:solidFill>
                  <a:srgbClr val="748FC9"/>
                </a:solidFill>
                <a:effectLst/>
                <a:uLnTx/>
                <a:uFillTx/>
                <a:latin typeface="+mn-lt"/>
                <a:ea typeface="+mn-ea"/>
                <a:cs typeface="+mn-cs"/>
              </a:rPr>
              <a:t>Quatrième niveau</a:t>
            </a:r>
          </a:p>
          <a:p>
            <a:pPr marL="1543050" marR="0" lvl="4" indent="-171450" algn="l" defTabSz="685800" rtl="0" eaLnBrk="1" fontAlgn="auto" latinLnBrk="0" hangingPunct="1">
              <a:lnSpc>
                <a:spcPct val="90000"/>
              </a:lnSpc>
              <a:spcBef>
                <a:spcPts val="375"/>
              </a:spcBef>
              <a:spcAft>
                <a:spcPts val="0"/>
              </a:spcAft>
              <a:buClr>
                <a:srgbClr val="7FC39A"/>
              </a:buClr>
              <a:buSzTx/>
              <a:buFont typeface="Berthold Imago Book" pitchFamily="50" charset="0"/>
              <a:buChar char="-"/>
              <a:tabLst/>
              <a:defRPr/>
            </a:pPr>
            <a:r>
              <a:rPr kumimoji="0" lang="fr-FR" sz="1200" b="0" i="0" u="none" strike="noStrike" kern="1200" cap="none" spc="0" normalizeH="0" baseline="0" noProof="0" dirty="0">
                <a:ln>
                  <a:noFill/>
                </a:ln>
                <a:solidFill>
                  <a:srgbClr val="748FC9"/>
                </a:solidFill>
                <a:effectLst/>
                <a:uLnTx/>
                <a:uFillTx/>
                <a:latin typeface="+mn-lt"/>
                <a:ea typeface="+mn-ea"/>
                <a:cs typeface="+mn-cs"/>
              </a:rPr>
              <a:t>Cinquième niveau</a:t>
            </a:r>
          </a:p>
          <a:p>
            <a:pPr marL="257175" marR="0" lvl="0" indent="-257175" algn="l" defTabSz="685800" rtl="0" eaLnBrk="1" fontAlgn="auto" latinLnBrk="0" hangingPunct="1">
              <a:lnSpc>
                <a:spcPct val="90000"/>
              </a:lnSpc>
              <a:spcBef>
                <a:spcPts val="750"/>
              </a:spcBef>
              <a:spcAft>
                <a:spcPts val="0"/>
              </a:spcAft>
              <a:buClrTx/>
              <a:buSzTx/>
              <a:tabLst/>
              <a:defRPr/>
            </a:pPr>
            <a:endParaRPr kumimoji="0" lang="fr-FR" sz="1200" b="0" i="0" u="none" strike="noStrike" kern="1200" cap="none" spc="0" normalizeH="0" baseline="0" noProof="0" dirty="0">
              <a:ln>
                <a:noFill/>
              </a:ln>
              <a:solidFill>
                <a:srgbClr val="748FC9"/>
              </a:solidFill>
              <a:effectLst/>
              <a:uLnTx/>
              <a:uFillTx/>
              <a:latin typeface="+mn-lt"/>
              <a:ea typeface="+mn-ea"/>
              <a:cs typeface="+mn-cs"/>
            </a:endParaRPr>
          </a:p>
        </p:txBody>
      </p:sp>
      <p:sp>
        <p:nvSpPr>
          <p:cNvPr id="9" name="Espace réservé du texte 8">
            <a:extLst>
              <a:ext uri="{FF2B5EF4-FFF2-40B4-BE49-F238E27FC236}">
                <a16:creationId xmlns="" xmlns:a16="http://schemas.microsoft.com/office/drawing/2014/main" id="{E7B1D837-D33E-4BC0-BC89-488B3DBD4A6F}"/>
              </a:ext>
            </a:extLst>
          </p:cNvPr>
          <p:cNvSpPr>
            <a:spLocks noGrp="1"/>
          </p:cNvSpPr>
          <p:nvPr>
            <p:ph type="body" sz="quarter" idx="11"/>
          </p:nvPr>
        </p:nvSpPr>
        <p:spPr>
          <a:xfrm>
            <a:off x="628649" y="510779"/>
            <a:ext cx="7014302" cy="472678"/>
          </a:xfrm>
          <a:prstGeom prst="rect">
            <a:avLst/>
          </a:prstGeom>
        </p:spPr>
        <p:txBody>
          <a:bodyPr lIns="68580" tIns="34290" rIns="68580" bIns="34290">
            <a:normAutofit/>
          </a:bodyPr>
          <a:lstStyle>
            <a:lvl1pPr>
              <a:defRPr sz="1400" i="1">
                <a:solidFill>
                  <a:srgbClr val="7FC39A"/>
                </a:solidFill>
                <a:latin typeface="Minion Pro" panose="02040503050306020203" pitchFamily="18" charset="0"/>
              </a:defRPr>
            </a:lvl1pPr>
          </a:lstStyle>
          <a:p>
            <a:pPr lvl="0"/>
            <a:r>
              <a:rPr lang="fr-FR" dirty="0"/>
              <a:t>Modifier les styles du texte du masque</a:t>
            </a:r>
          </a:p>
        </p:txBody>
      </p:sp>
    </p:spTree>
    <p:extLst>
      <p:ext uri="{BB962C8B-B14F-4D97-AF65-F5344CB8AC3E}">
        <p14:creationId xmlns:p14="http://schemas.microsoft.com/office/powerpoint/2010/main" val="354611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eaLnBrk="1" latinLnBrk="0" hangingPunct="1"/>
            <a:r>
              <a:rPr lang="fr-FR" dirty="0" smtClean="0"/>
              <a:t>Modifiez le style du titre</a:t>
            </a:r>
            <a:endParaRPr dirty="0"/>
          </a:p>
        </p:txBody>
      </p:sp>
      <p:sp>
        <p:nvSpPr>
          <p:cNvPr id="3" name="Espace réservé de la date 2"/>
          <p:cNvSpPr>
            <a:spLocks noGrp="1"/>
          </p:cNvSpPr>
          <p:nvPr>
            <p:ph type="dt" sz="half" idx="10"/>
          </p:nvPr>
        </p:nvSpPr>
        <p:spPr>
          <a:xfrm>
            <a:off x="6096000" y="4686300"/>
            <a:ext cx="2667000" cy="273844"/>
          </a:xfrm>
          <a:prstGeom prst="rect">
            <a:avLst/>
          </a:prstGeom>
        </p:spPr>
        <p:txBody>
          <a:bodyPr/>
          <a:lstStyle>
            <a:extLst/>
          </a:lstStyle>
          <a:p>
            <a:fld id="{E4606EA6-EFEA-4C30-9264-4F9291A5780D}" type="datetime1">
              <a:pPr/>
              <a:t>20/09/2019</a:t>
            </a:fld>
            <a:endParaRPr kumimoji="0" lang="fr-FR"/>
          </a:p>
        </p:txBody>
      </p:sp>
      <p:sp>
        <p:nvSpPr>
          <p:cNvPr id="4" name="Rectangle 3"/>
          <p:cNvSpPr>
            <a:spLocks noGrp="1"/>
          </p:cNvSpPr>
          <p:nvPr>
            <p:ph type="ftr" sz="quarter" idx="11"/>
          </p:nvPr>
        </p:nvSpPr>
        <p:spPr/>
        <p:txBody>
          <a:bodyPr/>
          <a:lstStyle>
            <a:extLst/>
          </a:lstStyle>
          <a:p>
            <a:endParaRPr kumimoji="0" lang="fr-FR"/>
          </a:p>
        </p:txBody>
      </p:sp>
      <p:sp>
        <p:nvSpPr>
          <p:cNvPr id="5" name="Espace réservé du numéro de diapositive 4"/>
          <p:cNvSpPr>
            <a:spLocks noGrp="1"/>
          </p:cNvSpPr>
          <p:nvPr>
            <p:ph type="sldNum" sz="quarter" idx="12"/>
          </p:nvPr>
        </p:nvSpPr>
        <p:spPr>
          <a:xfrm>
            <a:off x="0" y="1123507"/>
            <a:ext cx="533400" cy="183357"/>
          </a:xfrm>
          <a:prstGeom prst="rect">
            <a:avLst/>
          </a:prstGeom>
        </p:spPr>
        <p:txBody>
          <a:bodyPr/>
          <a:lstStyle>
            <a:extLst/>
          </a:lstStyle>
          <a:p>
            <a:pPr algn="ctr"/>
            <a:fld id="{8F82E0A0-C266-4798-8C8F-B9F91E9DA37E}" type="slidenum">
              <a:rPr kumimoji="0" lang="fr-FR" sz="1400" b="1">
                <a:solidFill>
                  <a:srgbClr val="FFFFFF"/>
                </a:solidFill>
              </a:rPr>
              <a:pPr algn="ctr"/>
              <a:t>‹N°›</a:t>
            </a:fld>
            <a:endParaRPr kumimoji="0" lang="fr-FR" dirty="0"/>
          </a:p>
        </p:txBody>
      </p:sp>
      <p:sp>
        <p:nvSpPr>
          <p:cNvPr id="7" name="Rectangle 6"/>
          <p:cNvSpPr>
            <a:spLocks noGrp="1"/>
          </p:cNvSpPr>
          <p:nvPr>
            <p:ph sz="quarter" idx="13"/>
          </p:nvPr>
        </p:nvSpPr>
        <p:spPr>
          <a:xfrm>
            <a:off x="609600" y="1352550"/>
            <a:ext cx="8153400" cy="3276600"/>
          </a:xfrm>
        </p:spPr>
        <p:txBody>
          <a:bodyPr/>
          <a:lstStyle>
            <a:extLst/>
          </a:lstStyle>
          <a:p>
            <a:pPr lvl="0" eaLnBrk="1" latinLnBrk="0" hangingPunct="1"/>
            <a:r>
              <a:rPr lang="fr-FR" dirty="0" smtClean="0"/>
              <a:t>Modifiez les styles du texte du masque</a:t>
            </a:r>
          </a:p>
          <a:p>
            <a:pPr lvl="1" eaLnBrk="1" latinLnBrk="0" hangingPunct="1"/>
            <a:r>
              <a:rPr lang="fr-FR" dirty="0" smtClean="0"/>
              <a:t>Deuxième niveau</a:t>
            </a:r>
          </a:p>
          <a:p>
            <a:pPr lvl="2" eaLnBrk="1" latinLnBrk="0" hangingPunct="1"/>
            <a:r>
              <a:rPr lang="fr-FR" dirty="0" smtClean="0"/>
              <a:t>Troisième niveau</a:t>
            </a:r>
          </a:p>
          <a:p>
            <a:pPr lvl="3" eaLnBrk="1" latinLnBrk="0" hangingPunct="1"/>
            <a:r>
              <a:rPr lang="fr-FR" dirty="0" smtClean="0"/>
              <a:t>Quatrième niveau</a:t>
            </a:r>
          </a:p>
          <a:p>
            <a:pPr lvl="4" eaLnBrk="1" latinLnBrk="0" hangingPunct="1"/>
            <a:r>
              <a:rPr lang="fr-FR" dirty="0" smtClean="0"/>
              <a:t>Cinquième niveau</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p:spPr>
        <p:txBody>
          <a:bodyPr anchor="t"/>
          <a:lstStyle>
            <a:lvl1pPr eaLnBrk="1" latinLnBrk="0" hangingPunct="1">
              <a:buNone/>
              <a:defRPr kumimoji="0" lang="fr-FR" sz="2800">
                <a:solidFill>
                  <a:schemeClr val="tx2"/>
                </a:solidFill>
              </a:defRPr>
            </a:lvl1pPr>
            <a:lvl2pPr eaLnBrk="1" latinLnBrk="0" hangingPunct="1">
              <a:buNone/>
              <a:defRPr kumimoji="0" lang="fr-FR" sz="1800">
                <a:solidFill>
                  <a:schemeClr val="tx1">
                    <a:tint val="75000"/>
                  </a:schemeClr>
                </a:solidFill>
              </a:defRPr>
            </a:lvl2pPr>
            <a:lvl3pPr eaLnBrk="1" latinLnBrk="0" hangingPunct="1">
              <a:buNone/>
              <a:defRPr kumimoji="0" lang="fr-FR" sz="1600">
                <a:solidFill>
                  <a:schemeClr val="tx1">
                    <a:tint val="75000"/>
                  </a:schemeClr>
                </a:solidFill>
              </a:defRPr>
            </a:lvl3pPr>
            <a:lvl4pPr eaLnBrk="1" latinLnBrk="0" hangingPunct="1">
              <a:buNone/>
              <a:defRPr kumimoji="0" lang="fr-FR" sz="1400">
                <a:solidFill>
                  <a:schemeClr val="tx1">
                    <a:tint val="75000"/>
                  </a:schemeClr>
                </a:solidFill>
              </a:defRPr>
            </a:lvl4pPr>
            <a:lvl5pPr eaLnBrk="1" latinLnBrk="0" hangingPunct="1">
              <a:buNone/>
              <a:defRPr kumimoji="0" lang="fr-FR" sz="1400">
                <a:solidFill>
                  <a:schemeClr val="tx1">
                    <a:tint val="75000"/>
                  </a:schemeClr>
                </a:solidFill>
              </a:defRPr>
            </a:lvl5pPr>
            <a:extLst/>
          </a:lstStyle>
          <a:p>
            <a:pPr lvl="0" eaLnBrk="1" latinLnBrk="0" hangingPunct="1"/>
            <a:r>
              <a:rPr lang="fr-FR" smtClean="0"/>
              <a:t>Modifiez les styles du texte du masque</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2" name="Title 1"/>
          <p:cNvSpPr>
            <a:spLocks noGrp="1"/>
          </p:cNvSpPr>
          <p:nvPr>
            <p:ph type="title" hasCustomPrompt="1"/>
          </p:nvPr>
        </p:nvSpPr>
        <p:spPr>
          <a:xfrm>
            <a:off x="1371600" y="1200150"/>
            <a:ext cx="7620000" cy="742950"/>
          </a:xfrm>
        </p:spPr>
        <p:txBody>
          <a:bodyPr/>
          <a:lstStyle>
            <a:lvl1pPr algn="l" eaLnBrk="1" latinLnBrk="0" hangingPunct="1">
              <a:buNone/>
              <a:defRPr kumimoji="0" lang="fr-FR" sz="4400" b="0" cap="none">
                <a:solidFill>
                  <a:srgbClr val="FFFFFF"/>
                </a:solidFill>
              </a:defRPr>
            </a:lvl1pPr>
            <a:extLst/>
          </a:lstStyle>
          <a:p>
            <a:r>
              <a:rPr kumimoji="0" lang="fr-FR"/>
              <a:t>Modifiez le style du titre</a:t>
            </a:r>
          </a:p>
        </p:txBody>
      </p:sp>
      <p:sp>
        <p:nvSpPr>
          <p:cNvPr id="12" name="Date Placeholder 11"/>
          <p:cNvSpPr>
            <a:spLocks noGrp="1"/>
          </p:cNvSpPr>
          <p:nvPr>
            <p:ph type="dt" sz="half" idx="10"/>
          </p:nvPr>
        </p:nvSpPr>
        <p:spPr>
          <a:xfrm>
            <a:off x="6096000" y="4686300"/>
            <a:ext cx="2667000" cy="273844"/>
          </a:xfrm>
          <a:prstGeom prst="rect">
            <a:avLst/>
          </a:prstGeom>
        </p:spPr>
        <p:txBody>
          <a:bodyPr/>
          <a:lstStyle>
            <a:extLst/>
          </a:lstStyle>
          <a:p>
            <a:fld id="{6FCF9F07-3BC7-4570-B054-79111B0A380C}" type="datetime1">
              <a:pPr/>
              <a:t>20/09/2019</a:t>
            </a:fld>
            <a:endParaRPr kumimoji="0" lang="fr-FR"/>
          </a:p>
        </p:txBody>
      </p:sp>
      <p:sp>
        <p:nvSpPr>
          <p:cNvPr id="13" name="Slide Number Placeholder 12"/>
          <p:cNvSpPr>
            <a:spLocks noGrp="1"/>
          </p:cNvSpPr>
          <p:nvPr>
            <p:ph type="sldNum" sz="quarter" idx="11"/>
          </p:nvPr>
        </p:nvSpPr>
        <p:spPr>
          <a:xfrm>
            <a:off x="0" y="1314450"/>
            <a:ext cx="1295400" cy="526257"/>
          </a:xfrm>
          <a:prstGeom prst="rect">
            <a:avLst/>
          </a:prstGeom>
        </p:spPr>
        <p:txBody>
          <a:bodyPr>
            <a:noAutofit/>
          </a:bodyPr>
          <a:lstStyle>
            <a:lvl1pPr eaLnBrk="1" latinLnBrk="0" hangingPunct="1">
              <a:defRPr kumimoji="0" lang="fr-FR" sz="2400">
                <a:solidFill>
                  <a:srgbClr val="FFFFFF"/>
                </a:solidFill>
              </a:defRPr>
            </a:lvl1pPr>
            <a:extLst/>
          </a:lstStyle>
          <a:p>
            <a:pPr algn="ctr"/>
            <a:fld id="{8F82E0A0-C266-4798-8C8F-B9F91E9DA37E}" type="slidenum">
              <a:rPr kumimoji="0" lang="fr-FR" sz="2400" b="1">
                <a:solidFill>
                  <a:srgbClr val="FFFFFF"/>
                </a:solidFill>
              </a:rPr>
              <a:pPr algn="ctr"/>
              <a:t>‹N°›</a:t>
            </a:fld>
            <a:endParaRPr kumimoji="0" lang="fr-FR" sz="2400">
              <a:solidFill>
                <a:srgbClr val="FFFFFF"/>
              </a:solidFill>
            </a:endParaRPr>
          </a:p>
        </p:txBody>
      </p:sp>
      <p:sp>
        <p:nvSpPr>
          <p:cNvPr id="14" name="Footer Placeholder 13"/>
          <p:cNvSpPr>
            <a:spLocks noGrp="1"/>
          </p:cNvSpPr>
          <p:nvPr>
            <p:ph type="ftr" sz="quarter" idx="12"/>
          </p:nvPr>
        </p:nvSpPr>
        <p:spPr/>
        <p:txBody>
          <a:bodyPr/>
          <a:lstStyle>
            <a:extLst/>
          </a:lstStyle>
          <a:p>
            <a:endParaRPr kumimoji="0"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0" hangingPunct="1"/>
            <a:r>
              <a:rPr lang="fr-FR" smtClean="0"/>
              <a:t>Modifiez le style du titre</a:t>
            </a:r>
            <a:endParaRPr/>
          </a:p>
        </p:txBody>
      </p:sp>
      <p:sp>
        <p:nvSpPr>
          <p:cNvPr id="9" name="Content Placeholder 8"/>
          <p:cNvSpPr>
            <a:spLocks noGrp="1"/>
          </p:cNvSpPr>
          <p:nvPr>
            <p:ph sz="quarter" idx="13"/>
          </p:nvPr>
        </p:nvSpPr>
        <p:spPr>
          <a:xfrm>
            <a:off x="609600" y="1352551"/>
            <a:ext cx="3886200" cy="3268624"/>
          </a:xfrm>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1" name="Content Placeholder 10"/>
          <p:cNvSpPr>
            <a:spLocks noGrp="1"/>
          </p:cNvSpPr>
          <p:nvPr>
            <p:ph sz="quarter" idx="14"/>
          </p:nvPr>
        </p:nvSpPr>
        <p:spPr>
          <a:xfrm>
            <a:off x="4844901" y="1352549"/>
            <a:ext cx="3886200" cy="3268625"/>
          </a:xfrm>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8" name="Date Placeholder 7"/>
          <p:cNvSpPr>
            <a:spLocks noGrp="1"/>
          </p:cNvSpPr>
          <p:nvPr>
            <p:ph type="dt" sz="half" idx="15"/>
          </p:nvPr>
        </p:nvSpPr>
        <p:spPr>
          <a:xfrm>
            <a:off x="6096000" y="4686300"/>
            <a:ext cx="2667000" cy="273844"/>
          </a:xfrm>
          <a:prstGeom prst="rect">
            <a:avLst/>
          </a:prstGeom>
        </p:spPr>
        <p:txBody>
          <a:bodyPr rtlCol="0"/>
          <a:lstStyle>
            <a:extLst/>
          </a:lstStyle>
          <a:p>
            <a:fld id="{E4606EA6-EFEA-4C30-9264-4F9291A5780D}" type="datetime1">
              <a:pPr/>
              <a:t>20/09/2019</a:t>
            </a:fld>
            <a:endParaRPr kumimoji="0" lang="fr-FR"/>
          </a:p>
        </p:txBody>
      </p:sp>
      <p:sp>
        <p:nvSpPr>
          <p:cNvPr id="10" name="Slide Number Placeholder 9"/>
          <p:cNvSpPr>
            <a:spLocks noGrp="1"/>
          </p:cNvSpPr>
          <p:nvPr>
            <p:ph type="sldNum" sz="quarter" idx="16"/>
          </p:nvPr>
        </p:nvSpPr>
        <p:spPr>
          <a:xfrm>
            <a:off x="0" y="1123507"/>
            <a:ext cx="533400" cy="183357"/>
          </a:xfrm>
          <a:prstGeom prst="rect">
            <a:avLst/>
          </a:prstGeom>
        </p:spPr>
        <p:txBody>
          <a:bodyPr rtlCol="0"/>
          <a:lstStyle>
            <a:extLst/>
          </a:lstStyle>
          <a:p>
            <a:pPr algn="ctr"/>
            <a:fld id="{8F82E0A0-C266-4798-8C8F-B9F91E9DA37E}" type="slidenum">
              <a:rPr kumimoji="0" lang="fr-FR" sz="1400" b="1">
                <a:solidFill>
                  <a:srgbClr val="FFFFFF"/>
                </a:solidFill>
              </a:rPr>
              <a:pPr algn="ctr"/>
              <a:t>‹N°›</a:t>
            </a:fld>
            <a:endParaRPr kumimoji="0" lang="fr-FR"/>
          </a:p>
        </p:txBody>
      </p:sp>
      <p:sp>
        <p:nvSpPr>
          <p:cNvPr id="12" name="Footer Placeholder 11"/>
          <p:cNvSpPr>
            <a:spLocks noGrp="1"/>
          </p:cNvSpPr>
          <p:nvPr>
            <p:ph type="ftr" sz="quarter" idx="17"/>
          </p:nvPr>
        </p:nvSpPr>
        <p:spPr/>
        <p:txBody>
          <a:bodyPr rtlCol="0"/>
          <a:lstStyle>
            <a:extLst/>
          </a:lstStyle>
          <a:p>
            <a:endParaRPr kumimoji="0"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p:spPr>
        <p:txBody>
          <a:bodyPr anchor="b"/>
          <a:lstStyle>
            <a:lvl1pPr eaLnBrk="1" latinLnBrk="0" hangingPunct="1">
              <a:defRPr kumimoji="0" lang="fr-FR"/>
            </a:lvl1pPr>
            <a:extLst/>
          </a:lstStyle>
          <a:p>
            <a:pPr eaLnBrk="1" latinLnBrk="0" hangingPunct="1"/>
            <a:r>
              <a:rPr lang="fr-FR" smtClean="0"/>
              <a:t>Modifiez le style du titre</a:t>
            </a:r>
            <a:endParaRPr/>
          </a:p>
        </p:txBody>
      </p:sp>
      <p:sp>
        <p:nvSpPr>
          <p:cNvPr id="11" name="Content Placeholder 10"/>
          <p:cNvSpPr>
            <a:spLocks noGrp="1"/>
          </p:cNvSpPr>
          <p:nvPr>
            <p:ph sz="quarter" idx="13"/>
          </p:nvPr>
        </p:nvSpPr>
        <p:spPr>
          <a:xfrm>
            <a:off x="609600" y="1919818"/>
            <a:ext cx="3886200" cy="2628900"/>
          </a:xfrm>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3" name="Content Placeholder 12"/>
          <p:cNvSpPr>
            <a:spLocks noGrp="1"/>
          </p:cNvSpPr>
          <p:nvPr>
            <p:ph sz="quarter" idx="14"/>
          </p:nvPr>
        </p:nvSpPr>
        <p:spPr>
          <a:xfrm>
            <a:off x="4800600" y="1919818"/>
            <a:ext cx="3886200" cy="2628900"/>
          </a:xfrm>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0" name="Date Placeholder 9"/>
          <p:cNvSpPr>
            <a:spLocks noGrp="1"/>
          </p:cNvSpPr>
          <p:nvPr>
            <p:ph type="dt" sz="half" idx="15"/>
          </p:nvPr>
        </p:nvSpPr>
        <p:spPr>
          <a:xfrm>
            <a:off x="6096000" y="4686300"/>
            <a:ext cx="2667000" cy="273844"/>
          </a:xfrm>
          <a:prstGeom prst="rect">
            <a:avLst/>
          </a:prstGeom>
        </p:spPr>
        <p:txBody>
          <a:bodyPr rtlCol="0"/>
          <a:lstStyle>
            <a:extLst/>
          </a:lstStyle>
          <a:p>
            <a:fld id="{E4606EA6-EFEA-4C30-9264-4F9291A5780D}" type="datetime1">
              <a:pPr/>
              <a:t>20/09/2019</a:t>
            </a:fld>
            <a:endParaRPr kumimoji="0" lang="fr-FR"/>
          </a:p>
        </p:txBody>
      </p:sp>
      <p:sp>
        <p:nvSpPr>
          <p:cNvPr id="12" name="Slide Number Placeholder 11"/>
          <p:cNvSpPr>
            <a:spLocks noGrp="1"/>
          </p:cNvSpPr>
          <p:nvPr>
            <p:ph type="sldNum" sz="quarter" idx="16"/>
          </p:nvPr>
        </p:nvSpPr>
        <p:spPr>
          <a:xfrm>
            <a:off x="0" y="1123507"/>
            <a:ext cx="533400" cy="183357"/>
          </a:xfrm>
          <a:prstGeom prst="rect">
            <a:avLst/>
          </a:prstGeom>
        </p:spPr>
        <p:txBody>
          <a:bodyPr rtlCol="0"/>
          <a:lstStyle>
            <a:extLst/>
          </a:lstStyle>
          <a:p>
            <a:pPr algn="ctr"/>
            <a:fld id="{8F82E0A0-C266-4798-8C8F-B9F91E9DA37E}" type="slidenum">
              <a:rPr kumimoji="0" lang="fr-FR" sz="1400" b="1">
                <a:solidFill>
                  <a:srgbClr val="FFFFFF"/>
                </a:solidFill>
              </a:rPr>
              <a:pPr algn="ctr"/>
              <a:t>‹N°›</a:t>
            </a:fld>
            <a:endParaRPr kumimoji="0" lang="fr-FR"/>
          </a:p>
        </p:txBody>
      </p:sp>
      <p:sp>
        <p:nvSpPr>
          <p:cNvPr id="14" name="Footer Placeholder 13"/>
          <p:cNvSpPr>
            <a:spLocks noGrp="1"/>
          </p:cNvSpPr>
          <p:nvPr>
            <p:ph type="ftr" sz="quarter" idx="17"/>
          </p:nvPr>
        </p:nvSpPr>
        <p:spPr/>
        <p:txBody>
          <a:bodyPr rtlCol="0"/>
          <a:lstStyle>
            <a:extLst/>
          </a:lstStyle>
          <a:p>
            <a:endParaRPr kumimoji="0" lang="fr-FR"/>
          </a:p>
        </p:txBody>
      </p:sp>
      <p:sp>
        <p:nvSpPr>
          <p:cNvPr id="16" name="Text Placeholder 15"/>
          <p:cNvSpPr>
            <a:spLocks noGrp="1"/>
          </p:cNvSpPr>
          <p:nvPr>
            <p:ph type="body" sz="quarter" idx="18"/>
          </p:nvPr>
        </p:nvSpPr>
        <p:spPr>
          <a:xfrm>
            <a:off x="609600" y="1362287"/>
            <a:ext cx="3886200" cy="530352"/>
          </a:xfrm>
          <a:solidFill>
            <a:schemeClr val="accent2"/>
          </a:solidFill>
        </p:spPr>
        <p:txBody>
          <a:bodyPr rtlCol="0" anchor="ctr"/>
          <a:lstStyle>
            <a:lvl1pPr eaLnBrk="1" latinLnBrk="0" hangingPunct="1">
              <a:buFontTx/>
              <a:buNone/>
              <a:defRPr kumimoji="0" lang="fr-FR" sz="2000" b="1">
                <a:solidFill>
                  <a:srgbClr val="FFFFFF"/>
                </a:solidFill>
              </a:defRPr>
            </a:lvl1pPr>
            <a:extLst/>
          </a:lstStyle>
          <a:p>
            <a:pPr lvl="0" eaLnBrk="1" latinLnBrk="0" hangingPunct="1"/>
            <a:r>
              <a:rPr lang="fr-FR" smtClean="0"/>
              <a:t>Modifiez les styles du texte du masque</a:t>
            </a:r>
          </a:p>
        </p:txBody>
      </p:sp>
      <p:sp>
        <p:nvSpPr>
          <p:cNvPr id="15" name="Text Placeholder 14"/>
          <p:cNvSpPr>
            <a:spLocks noGrp="1"/>
          </p:cNvSpPr>
          <p:nvPr>
            <p:ph type="body" sz="quarter" idx="19"/>
          </p:nvPr>
        </p:nvSpPr>
        <p:spPr>
          <a:xfrm>
            <a:off x="4800600" y="1362287"/>
            <a:ext cx="3886200" cy="530352"/>
          </a:xfrm>
          <a:solidFill>
            <a:schemeClr val="accent4"/>
          </a:solidFill>
        </p:spPr>
        <p:txBody>
          <a:bodyPr rtlCol="0" anchor="ctr"/>
          <a:lstStyle>
            <a:lvl1pPr eaLnBrk="1" latinLnBrk="0" hangingPunct="1">
              <a:buFontTx/>
              <a:buNone/>
              <a:defRPr kumimoji="0" lang="fr-FR" sz="2000" b="1">
                <a:solidFill>
                  <a:srgbClr val="FFFFFF"/>
                </a:solidFill>
              </a:defRPr>
            </a:lvl1pPr>
            <a:extLst/>
          </a:lstStyle>
          <a:p>
            <a:pPr lvl="0" eaLnBrk="1" latinLnBrk="0" hangingPunct="1"/>
            <a:r>
              <a:rPr lang="fr-FR" smtClean="0"/>
              <a:t>Modifiez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0" hangingPunct="1"/>
            <a:r>
              <a:rPr lang="fr-FR" smtClean="0"/>
              <a:t>Modifiez le style du titre</a:t>
            </a:r>
            <a:endParaRPr/>
          </a:p>
        </p:txBody>
      </p:sp>
      <p:sp>
        <p:nvSpPr>
          <p:cNvPr id="3" name="Date Placeholder 2"/>
          <p:cNvSpPr>
            <a:spLocks noGrp="1"/>
          </p:cNvSpPr>
          <p:nvPr>
            <p:ph type="dt" sz="half" idx="10"/>
          </p:nvPr>
        </p:nvSpPr>
        <p:spPr>
          <a:xfrm>
            <a:off x="6096000" y="4686300"/>
            <a:ext cx="2667000" cy="273844"/>
          </a:xfrm>
          <a:prstGeom prst="rect">
            <a:avLst/>
          </a:prstGeom>
        </p:spPr>
        <p:txBody>
          <a:bodyPr/>
          <a:lstStyle>
            <a:extLst/>
          </a:lstStyle>
          <a:p>
            <a:fld id="{6DFADB5D-B7A0-47E3-AD2D-B1A6F8614213}" type="datetime1">
              <a:pPr/>
              <a:t>20/09/2019</a:t>
            </a:fld>
            <a:endParaRPr kumimoji="0" lang="fr-FR"/>
          </a:p>
        </p:txBody>
      </p:sp>
      <p:sp>
        <p:nvSpPr>
          <p:cNvPr id="4" name="Footer Placeholder 3"/>
          <p:cNvSpPr>
            <a:spLocks noGrp="1"/>
          </p:cNvSpPr>
          <p:nvPr>
            <p:ph type="ftr" sz="quarter" idx="11"/>
          </p:nvPr>
        </p:nvSpPr>
        <p:spPr/>
        <p:txBody>
          <a:bodyPr/>
          <a:lstStyle>
            <a:extLst/>
          </a:lstStyle>
          <a:p>
            <a:endParaRPr kumimoji="0" lang="fr-FR"/>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lvl1pPr eaLnBrk="1" latinLnBrk="0" hangingPunct="1">
              <a:defRPr kumimoji="0" lang="fr-FR">
                <a:solidFill>
                  <a:srgbClr val="FFFFFF"/>
                </a:solidFill>
              </a:defRPr>
            </a:lvl1pPr>
            <a:extLst/>
          </a:lstStyle>
          <a:p>
            <a:fld id="{A3F7CB7D-F184-43C7-B6FD-03D728E1BBFF}" type="slidenum">
              <a:rPr kumimoji="0" lang="fr-FR">
                <a:solidFill>
                  <a:srgbClr val="FFFFFF"/>
                </a:solidFill>
              </a:rPr>
              <a:pPr/>
              <a:t>‹N°›</a:t>
            </a:fld>
            <a:endParaRPr kumimoji="0" lang="fr-FR">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4686300"/>
            <a:ext cx="2667000" cy="273844"/>
          </a:xfrm>
          <a:prstGeom prst="rect">
            <a:avLst/>
          </a:prstGeom>
        </p:spPr>
        <p:txBody>
          <a:bodyPr/>
          <a:lstStyle>
            <a:extLst/>
          </a:lstStyle>
          <a:p>
            <a:fld id="{72968126-03FC-49C0-B9B8-2B561CCC3D90}" type="datetime1">
              <a:pPr/>
              <a:t>20/09/2019</a:t>
            </a:fld>
            <a:endParaRPr kumimoji="0" lang="fr-FR"/>
          </a:p>
        </p:txBody>
      </p:sp>
      <p:sp>
        <p:nvSpPr>
          <p:cNvPr id="3" name="Footer Placeholder 2"/>
          <p:cNvSpPr>
            <a:spLocks noGrp="1"/>
          </p:cNvSpPr>
          <p:nvPr>
            <p:ph type="ftr" sz="quarter" idx="11"/>
          </p:nvPr>
        </p:nvSpPr>
        <p:spPr/>
        <p:txBody>
          <a:bodyPr/>
          <a:lstStyle>
            <a:extLst/>
          </a:lstStyle>
          <a:p>
            <a:endParaRPr kumimoji="0" lang="fr-FR"/>
          </a:p>
        </p:txBody>
      </p:sp>
      <p:sp>
        <p:nvSpPr>
          <p:cNvPr id="4" name="Slide Number Placeholder 3"/>
          <p:cNvSpPr>
            <a:spLocks noGrp="1"/>
          </p:cNvSpPr>
          <p:nvPr>
            <p:ph type="sldNum" sz="quarter" idx="12"/>
          </p:nvPr>
        </p:nvSpPr>
        <p:spPr>
          <a:xfrm>
            <a:off x="0" y="4686300"/>
            <a:ext cx="533400" cy="285750"/>
          </a:xfrm>
          <a:prstGeom prst="rect">
            <a:avLst/>
          </a:prstGeom>
        </p:spPr>
        <p:txBody>
          <a:bodyPr/>
          <a:lstStyle>
            <a:lvl1pPr eaLnBrk="1" latinLnBrk="0" hangingPunct="1">
              <a:defRPr kumimoji="0" lang="fr-FR">
                <a:solidFill>
                  <a:schemeClr val="tx2"/>
                </a:solidFill>
              </a:defRPr>
            </a:lvl1pPr>
            <a:extLst/>
          </a:lstStyle>
          <a:p>
            <a:fld id="{A3F7CB7D-F184-43C7-B6FD-03D728E1BBFF}" type="slidenum">
              <a:rPr kumimoji="0" lang="fr-FR">
                <a:solidFill>
                  <a:schemeClr val="tx2"/>
                </a:solidFill>
              </a:rPr>
              <a:pPr/>
              <a:t>‹N°›</a:t>
            </a:fld>
            <a:endParaRPr kumimoji="0" lang="fr-FR">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p:spPr>
        <p:txBody>
          <a:bodyPr anchor="b"/>
          <a:lstStyle>
            <a:lvl1pPr algn="l" eaLnBrk="1" latinLnBrk="0" hangingPunct="1">
              <a:buNone/>
              <a:defRPr kumimoji="0" lang="fr-FR" sz="4200" b="0"/>
            </a:lvl1pPr>
            <a:extLst/>
          </a:lstStyle>
          <a:p>
            <a:pPr eaLnBrk="1" latinLnBrk="0" hangingPunct="1"/>
            <a:r>
              <a:rPr lang="fr-FR" smtClean="0"/>
              <a:t>Modifiez le style du titre</a:t>
            </a:r>
            <a:endParaRPr/>
          </a:p>
        </p:txBody>
      </p:sp>
      <p:sp>
        <p:nvSpPr>
          <p:cNvPr id="5" name="Date Placeholder 4"/>
          <p:cNvSpPr>
            <a:spLocks noGrp="1"/>
          </p:cNvSpPr>
          <p:nvPr>
            <p:ph type="dt" sz="half" idx="10"/>
          </p:nvPr>
        </p:nvSpPr>
        <p:spPr>
          <a:xfrm>
            <a:off x="6096000" y="4686300"/>
            <a:ext cx="2667000" cy="273844"/>
          </a:xfrm>
          <a:prstGeom prst="rect">
            <a:avLst/>
          </a:prstGeom>
        </p:spPr>
        <p:txBody>
          <a:bodyPr/>
          <a:lstStyle>
            <a:extLst/>
          </a:lstStyle>
          <a:p>
            <a:fld id="{F49A8198-4617-485E-9585-4840B69DBBA6}" type="datetime1">
              <a:pPr/>
              <a:t>20/09/2019</a:t>
            </a:fld>
            <a:endParaRPr kumimoji="0" lang="fr-FR"/>
          </a:p>
        </p:txBody>
      </p:sp>
      <p:sp>
        <p:nvSpPr>
          <p:cNvPr id="6" name="Footer Placeholder 5"/>
          <p:cNvSpPr>
            <a:spLocks noGrp="1"/>
          </p:cNvSpPr>
          <p:nvPr>
            <p:ph type="ftr" sz="quarter" idx="11"/>
          </p:nvPr>
        </p:nvSpPr>
        <p:spPr/>
        <p:txBody>
          <a:bodyPr/>
          <a:lstStyle>
            <a:extLst/>
          </a:lstStyle>
          <a:p>
            <a:endParaRPr kumimoji="0" lang="fr-FR"/>
          </a:p>
        </p:txBody>
      </p:sp>
      <p:sp>
        <p:nvSpPr>
          <p:cNvPr id="7" name="Slide Number Placeholder 6"/>
          <p:cNvSpPr>
            <a:spLocks noGrp="1"/>
          </p:cNvSpPr>
          <p:nvPr>
            <p:ph type="sldNum" sz="quarter" idx="12"/>
          </p:nvPr>
        </p:nvSpPr>
        <p:spPr>
          <a:xfrm>
            <a:off x="0" y="1123507"/>
            <a:ext cx="533400" cy="183357"/>
          </a:xfrm>
          <a:prstGeom prst="rect">
            <a:avLst/>
          </a:prstGeom>
        </p:spPr>
        <p:txBody>
          <a:bodyPr/>
          <a:lstStyle>
            <a:lvl1pPr eaLnBrk="1" latinLnBrk="0" hangingPunct="1">
              <a:defRPr kumimoji="0" lang="fr-FR">
                <a:solidFill>
                  <a:srgbClr val="FFFFFF"/>
                </a:solidFill>
              </a:defRPr>
            </a:lvl1pPr>
            <a:extLst/>
          </a:lstStyle>
          <a:p>
            <a:fld id="{A3F7CB7D-F184-43C7-B6FD-03D728E1BBFF}" type="slidenum">
              <a:rPr kumimoji="0" lang="fr-FR">
                <a:solidFill>
                  <a:srgbClr val="FFFFFF"/>
                </a:solidFill>
              </a:rPr>
              <a:pPr/>
              <a:t>‹N°›</a:t>
            </a:fld>
            <a:endParaRPr kumimoji="0" lang="fr-FR">
              <a:solidFill>
                <a:srgbClr val="FFFFFF"/>
              </a:solidFill>
            </a:endParaRPr>
          </a:p>
        </p:txBody>
      </p:sp>
      <p:sp>
        <p:nvSpPr>
          <p:cNvPr id="3" name="Text Placeholder 2"/>
          <p:cNvSpPr>
            <a:spLocks noGrp="1"/>
          </p:cNvSpPr>
          <p:nvPr>
            <p:ph type="body" idx="1"/>
          </p:nvPr>
        </p:nvSpPr>
        <p:spPr>
          <a:xfrm>
            <a:off x="609600" y="1428750"/>
            <a:ext cx="1600200"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lang="fr-FR" sz="1800"/>
            </a:lvl1pPr>
            <a:lvl2pPr eaLnBrk="1" latinLnBrk="0" hangingPunct="1">
              <a:buNone/>
              <a:defRPr kumimoji="0" lang="fr-FR" sz="1200"/>
            </a:lvl2pPr>
            <a:lvl3pPr eaLnBrk="1" latinLnBrk="0" hangingPunct="1">
              <a:buNone/>
              <a:defRPr kumimoji="0" lang="fr-FR" sz="1000"/>
            </a:lvl3pPr>
            <a:lvl4pPr eaLnBrk="1" latinLnBrk="0" hangingPunct="1">
              <a:buNone/>
              <a:defRPr kumimoji="0" lang="fr-FR" sz="900"/>
            </a:lvl4pPr>
            <a:lvl5pPr eaLnBrk="1" latinLnBrk="0" hangingPunct="1">
              <a:buNone/>
              <a:defRPr kumimoji="0" lang="fr-FR" sz="900"/>
            </a:lvl5pPr>
            <a:extLst/>
          </a:lstStyle>
          <a:p>
            <a:pPr lvl="0" eaLnBrk="1" latinLnBrk="0" hangingPunct="1"/>
            <a:r>
              <a:rPr lang="fr-FR" smtClean="0"/>
              <a:t>Modifiez les styles du texte du masque</a:t>
            </a:r>
          </a:p>
        </p:txBody>
      </p:sp>
      <p:sp>
        <p:nvSpPr>
          <p:cNvPr id="9" name="Content Placeholder 8"/>
          <p:cNvSpPr>
            <a:spLocks noGrp="1"/>
          </p:cNvSpPr>
          <p:nvPr>
            <p:ph sz="quarter" idx="13"/>
          </p:nvPr>
        </p:nvSpPr>
        <p:spPr>
          <a:xfrm>
            <a:off x="2362200" y="1428750"/>
            <a:ext cx="6400800" cy="3200400"/>
          </a:xfrm>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lstStyle>
            <a:lvl1pPr eaLnBrk="1" latinLnBrk="0" hangingPunct="1">
              <a:buNone/>
              <a:defRPr kumimoji="0" lang="fr-FR" sz="3200"/>
            </a:lvl1pPr>
            <a:extLst/>
          </a:lstStyle>
          <a:p>
            <a:r>
              <a:rPr kumimoji="0" lang="fr-FR" smtClean="0"/>
              <a:t>Cliquez sur l'icône pour ajouter une image</a:t>
            </a:r>
            <a:endParaRPr kumimoji="0" lang="fr-FR"/>
          </a:p>
        </p:txBody>
      </p:sp>
      <p:sp>
        <p:nvSpPr>
          <p:cNvPr id="4" name="Text Placeholder 3"/>
          <p:cNvSpPr>
            <a:spLocks noGrp="1"/>
          </p:cNvSpPr>
          <p:nvPr>
            <p:ph type="body" sz="half" idx="2"/>
          </p:nvPr>
        </p:nvSpPr>
        <p:spPr>
          <a:xfrm>
            <a:off x="1600200" y="4114800"/>
            <a:ext cx="7315200" cy="514350"/>
          </a:xfrm>
        </p:spPr>
        <p:txBody>
          <a:bodyPr/>
          <a:lstStyle>
            <a:lvl1pPr marL="0" indent="0" eaLnBrk="1" latinLnBrk="0" hangingPunct="1">
              <a:buFontTx/>
              <a:buNone/>
              <a:defRPr kumimoji="0" lang="fr-FR" sz="1700"/>
            </a:lvl1pPr>
            <a:lvl2pPr eaLnBrk="1" latinLnBrk="0" hangingPunct="1">
              <a:buFontTx/>
              <a:buNone/>
              <a:defRPr kumimoji="0" lang="fr-FR" sz="1200"/>
            </a:lvl2pPr>
            <a:lvl3pPr eaLnBrk="1" latinLnBrk="0" hangingPunct="1">
              <a:buFontTx/>
              <a:buNone/>
              <a:defRPr kumimoji="0" lang="fr-FR" sz="1000"/>
            </a:lvl3pPr>
            <a:lvl4pPr eaLnBrk="1" latinLnBrk="0" hangingPunct="1">
              <a:buFontTx/>
              <a:buNone/>
              <a:defRPr kumimoji="0" lang="fr-FR" sz="900"/>
            </a:lvl4pPr>
            <a:lvl5pPr eaLnBrk="1" latinLnBrk="0" hangingPunct="1">
              <a:buFontTx/>
              <a:buNone/>
              <a:defRPr kumimoji="0" lang="fr-FR" sz="900"/>
            </a:lvl5pPr>
            <a:extLst/>
          </a:lstStyle>
          <a:p>
            <a:pPr lvl="0" eaLnBrk="1" latinLnBrk="0" hangingPunct="1"/>
            <a:r>
              <a:rPr lang="fr-FR" smtClean="0"/>
              <a:t>Modifiez les styles du texte du masque</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2" name="Title 1"/>
          <p:cNvSpPr>
            <a:spLocks noGrp="1"/>
          </p:cNvSpPr>
          <p:nvPr>
            <p:ph type="title"/>
          </p:nvPr>
        </p:nvSpPr>
        <p:spPr>
          <a:xfrm>
            <a:off x="1600200" y="3543300"/>
            <a:ext cx="7315200" cy="457200"/>
          </a:xfrm>
        </p:spPr>
        <p:txBody>
          <a:bodyPr anchor="ctr"/>
          <a:lstStyle>
            <a:lvl1pPr algn="l" eaLnBrk="1" latinLnBrk="0" hangingPunct="1">
              <a:buNone/>
              <a:defRPr kumimoji="0" lang="fr-FR" sz="2800" b="0">
                <a:solidFill>
                  <a:srgbClr val="FFFFFF"/>
                </a:solidFill>
              </a:defRPr>
            </a:lvl1pPr>
            <a:extLst/>
          </a:lstStyle>
          <a:p>
            <a:pPr eaLnBrk="1" latinLnBrk="0" hangingPunct="1"/>
            <a:r>
              <a:rPr lang="fr-FR" smtClean="0"/>
              <a:t>Modifiez le style du titre</a:t>
            </a:r>
            <a:endParaRPr/>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12" name="Date Placeholder 11"/>
          <p:cNvSpPr>
            <a:spLocks noGrp="1"/>
          </p:cNvSpPr>
          <p:nvPr>
            <p:ph type="dt" sz="half" idx="10"/>
          </p:nvPr>
        </p:nvSpPr>
        <p:spPr>
          <a:xfrm>
            <a:off x="6248400" y="4686300"/>
            <a:ext cx="2667000" cy="273844"/>
          </a:xfrm>
          <a:prstGeom prst="rect">
            <a:avLst/>
          </a:prstGeom>
        </p:spPr>
        <p:txBody>
          <a:bodyPr rtlCol="0"/>
          <a:lstStyle>
            <a:extLst/>
          </a:lstStyle>
          <a:p>
            <a:fld id="{E4606EA6-EFEA-4C30-9264-4F9291A5780D}" type="datetime1">
              <a:pPr/>
              <a:t>20/09/2019</a:t>
            </a:fld>
            <a:endParaRPr kumimoji="0" lang="fr-FR"/>
          </a:p>
        </p:txBody>
      </p:sp>
      <p:sp>
        <p:nvSpPr>
          <p:cNvPr id="13" name="Slide Number Placeholder 12"/>
          <p:cNvSpPr>
            <a:spLocks noGrp="1"/>
          </p:cNvSpPr>
          <p:nvPr>
            <p:ph type="sldNum" sz="quarter" idx="11"/>
          </p:nvPr>
        </p:nvSpPr>
        <p:spPr>
          <a:xfrm>
            <a:off x="0" y="3500437"/>
            <a:ext cx="1447800" cy="497684"/>
          </a:xfrm>
          <a:prstGeom prst="rect">
            <a:avLst/>
          </a:prstGeom>
        </p:spPr>
        <p:txBody>
          <a:bodyPr rtlCol="0"/>
          <a:lstStyle>
            <a:lvl1pPr eaLnBrk="1" latinLnBrk="0" hangingPunct="1">
              <a:defRPr kumimoji="0" lang="fr-FR" sz="2800"/>
            </a:lvl1pPr>
            <a:extLst/>
          </a:lstStyle>
          <a:p>
            <a:pPr algn="ctr"/>
            <a:fld id="{8F82E0A0-C266-4798-8C8F-B9F91E9DA37E}" type="slidenum">
              <a:rPr kumimoji="0" lang="fr-FR" sz="2800" b="1">
                <a:solidFill>
                  <a:srgbClr val="FFFFFF"/>
                </a:solidFill>
              </a:rPr>
              <a:pPr algn="ctr"/>
              <a:t>‹N°›</a:t>
            </a:fld>
            <a:endParaRPr kumimoji="0" lang="fr-FR" sz="2800"/>
          </a:p>
        </p:txBody>
      </p:sp>
      <p:sp>
        <p:nvSpPr>
          <p:cNvPr id="14" name="Footer Placeholder 13"/>
          <p:cNvSpPr>
            <a:spLocks noGrp="1"/>
          </p:cNvSpPr>
          <p:nvPr>
            <p:ph type="ftr" sz="quarter" idx="12"/>
          </p:nvPr>
        </p:nvSpPr>
        <p:spPr>
          <a:xfrm>
            <a:off x="1600200" y="4686155"/>
            <a:ext cx="4572000" cy="273844"/>
          </a:xfrm>
        </p:spPr>
        <p:txBody>
          <a:bodyPr rtlCol="0"/>
          <a:lstStyle>
            <a:extLst/>
          </a:lstStyle>
          <a:p>
            <a:endParaRPr kumimoji="0" lang="fr-F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352550"/>
            <a:ext cx="8153400" cy="3242310"/>
          </a:xfrm>
          <a:prstGeom prst="rect">
            <a:avLst/>
          </a:prstGeom>
        </p:spPr>
        <p:txBody>
          <a:bodyPr vert="horz">
            <a:normAutofit/>
          </a:bodyPr>
          <a:lstStyle>
            <a:extLst/>
          </a:lstStyle>
          <a:p>
            <a:pPr lvl="0" eaLnBrk="1" latinLnBrk="0" hangingPunct="1"/>
            <a:r>
              <a:rPr kumimoji="0" lang="fr-FR" dirty="0" smtClean="0"/>
              <a:t>Modifiez les styles du texte du masque</a:t>
            </a:r>
          </a:p>
          <a:p>
            <a:pPr lvl="1" eaLnBrk="1" latinLnBrk="0" hangingPunct="1"/>
            <a:r>
              <a:rPr kumimoji="0" lang="fr-FR" dirty="0" smtClean="0"/>
              <a:t>Deuxième niveau</a:t>
            </a:r>
          </a:p>
          <a:p>
            <a:pPr lvl="2" eaLnBrk="1" latinLnBrk="0" hangingPunct="1"/>
            <a:r>
              <a:rPr kumimoji="0" lang="fr-FR" dirty="0" smtClean="0"/>
              <a:t>Troisième niveau</a:t>
            </a:r>
          </a:p>
          <a:p>
            <a:pPr lvl="3" eaLnBrk="1" latinLnBrk="0" hangingPunct="1"/>
            <a:r>
              <a:rPr kumimoji="0" lang="fr-FR" dirty="0" smtClean="0"/>
              <a:t>Quatrième niveau</a:t>
            </a:r>
          </a:p>
          <a:p>
            <a:pPr lvl="4" eaLnBrk="1" latinLnBrk="0" hangingPunct="1"/>
            <a:r>
              <a:rPr kumimoji="0" lang="fr-FR" dirty="0" smtClean="0"/>
              <a:t>Cinquième niveau</a:t>
            </a:r>
            <a:endParaRPr kumimoji="0" lang="en-US" dirty="0"/>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lang="fr-FR" sz="1400">
                <a:solidFill>
                  <a:schemeClr val="tx2"/>
                </a:solidFill>
              </a:defRPr>
            </a:lvl1pPr>
            <a:extLst/>
          </a:lstStyle>
          <a:p>
            <a:pPr algn="r"/>
            <a:endParaRPr kumimoji="0" lang="fr-FR" sz="1400">
              <a:solidFill>
                <a:schemeClr val="tx2"/>
              </a:solidFill>
            </a:endParaRPr>
          </a:p>
        </p:txBody>
      </p:sp>
      <p:sp>
        <p:nvSpPr>
          <p:cNvPr id="7" name="Rectangle 6"/>
          <p:cNvSpPr/>
          <p:nvPr/>
        </p:nvSpPr>
        <p:spPr>
          <a:xfrm>
            <a:off x="0" y="109517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8" name="Rectangle 7"/>
          <p:cNvSpPr/>
          <p:nvPr/>
        </p:nvSpPr>
        <p:spPr>
          <a:xfrm>
            <a:off x="0" y="112946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9" name="Rectangle 8"/>
          <p:cNvSpPr/>
          <p:nvPr/>
        </p:nvSpPr>
        <p:spPr>
          <a:xfrm>
            <a:off x="590550" y="112946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22" name="Title Placeholder 21"/>
          <p:cNvSpPr>
            <a:spLocks noGrp="1"/>
          </p:cNvSpPr>
          <p:nvPr>
            <p:ph type="title"/>
          </p:nvPr>
        </p:nvSpPr>
        <p:spPr>
          <a:xfrm>
            <a:off x="609600" y="118110"/>
            <a:ext cx="8153400" cy="1005840"/>
          </a:xfrm>
          <a:prstGeom prst="rect">
            <a:avLst/>
          </a:prstGeom>
        </p:spPr>
        <p:txBody>
          <a:bodyPr vert="horz" anchor="b">
            <a:normAutofit/>
          </a:bodyPr>
          <a:lstStyle>
            <a:extLst/>
          </a:lstStyle>
          <a:p>
            <a:pPr eaLnBrk="1" latinLnBrk="0" hangingPunct="1"/>
            <a:r>
              <a:rPr kumimoji="0" lang="fr-FR" dirty="0" smtClean="0"/>
              <a:t>Modifiez le style du titre</a:t>
            </a:r>
            <a:endParaRPr kumimoji="0" lang="en-US" dirty="0" smtClean="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63" r:id="rId11"/>
    <p:sldLayoutId id="2147483664" r:id="rId12"/>
  </p:sldLayoutIdLst>
  <p:txStyles>
    <p:titleStyle>
      <a:lvl1pPr algn="l" rtl="0" eaLnBrk="1" latinLnBrk="0" hangingPunct="1">
        <a:spcBef>
          <a:spcPct val="0"/>
        </a:spcBef>
        <a:buNone/>
        <a:defRPr kumimoji="0" lang="fr-FR" sz="4000" kern="1200">
          <a:solidFill>
            <a:schemeClr val="tx2"/>
          </a:solidFill>
          <a:latin typeface="Calibri" panose="020F0502020204030204" pitchFamily="34" charset="0"/>
          <a:ea typeface="+mj-ea"/>
          <a:cs typeface="+mj-cs"/>
        </a:defRPr>
      </a:lvl1pPr>
      <a:extLst/>
    </p:titleStyle>
    <p:bodyStyle>
      <a:lvl1pPr marL="320040" indent="-320040" algn="l" rtl="0" eaLnBrk="1" latinLnBrk="0" hangingPunct="1">
        <a:spcBef>
          <a:spcPts val="700"/>
        </a:spcBef>
        <a:buClr>
          <a:schemeClr val="accent2"/>
        </a:buClr>
        <a:buSzPct val="100000"/>
        <a:buFont typeface="Wingdings" panose="05000000000000000000" pitchFamily="2" charset="2"/>
        <a:buChar char="§"/>
        <a:defRPr kumimoji="0" lang="fr-FR" sz="2400" kern="1200">
          <a:solidFill>
            <a:schemeClr val="tx1"/>
          </a:solidFill>
          <a:latin typeface="Calibri" panose="020F0502020204030204" pitchFamily="34" charset="0"/>
          <a:ea typeface="+mn-ea"/>
          <a:cs typeface="+mn-cs"/>
        </a:defRPr>
      </a:lvl1pPr>
      <a:lvl2pPr marL="640080" indent="-274320" algn="l" rtl="0" eaLnBrk="1" latinLnBrk="0" hangingPunct="1">
        <a:spcBef>
          <a:spcPts val="550"/>
        </a:spcBef>
        <a:buClr>
          <a:schemeClr val="accent1"/>
        </a:buClr>
        <a:buSzPct val="90000"/>
        <a:buFont typeface="Wingdings" panose="05000000000000000000" pitchFamily="2" charset="2"/>
        <a:buChar char="§"/>
        <a:defRPr kumimoji="0" lang="fr-FR" sz="2000" kern="1200">
          <a:solidFill>
            <a:schemeClr val="tx1"/>
          </a:solidFill>
          <a:latin typeface="Calibri" panose="020F0502020204030204" pitchFamily="34" charset="0"/>
          <a:ea typeface="+mn-ea"/>
          <a:cs typeface="+mn-cs"/>
        </a:defRPr>
      </a:lvl2pPr>
      <a:lvl3pPr marL="914400" indent="-228600" algn="l" rtl="0" eaLnBrk="1" latinLnBrk="0" hangingPunct="1">
        <a:spcBef>
          <a:spcPts val="500"/>
        </a:spcBef>
        <a:buClr>
          <a:schemeClr val="accent2"/>
        </a:buClr>
        <a:buSzPct val="75000"/>
        <a:buFont typeface="Wingdings" panose="05000000000000000000" pitchFamily="2" charset="2"/>
        <a:buChar char="§"/>
        <a:defRPr kumimoji="0" lang="fr-FR" sz="1800" kern="1200">
          <a:solidFill>
            <a:schemeClr val="tx1"/>
          </a:solidFill>
          <a:latin typeface="Calibri" panose="020F0502020204030204" pitchFamily="34" charset="0"/>
          <a:ea typeface="+mn-ea"/>
          <a:cs typeface="+mn-cs"/>
        </a:defRPr>
      </a:lvl3pPr>
      <a:lvl4pPr marL="1371600" indent="-228600" algn="l" rtl="0" eaLnBrk="1" latinLnBrk="0" hangingPunct="1">
        <a:spcBef>
          <a:spcPts val="400"/>
        </a:spcBef>
        <a:buClr>
          <a:schemeClr val="accent3"/>
        </a:buClr>
        <a:buSzPct val="75000"/>
        <a:buFont typeface="Wingdings" panose="05000000000000000000" pitchFamily="2" charset="2"/>
        <a:buChar char="§"/>
        <a:defRPr kumimoji="0" lang="fr-FR" sz="1600" kern="1200">
          <a:solidFill>
            <a:schemeClr val="tx1"/>
          </a:solidFill>
          <a:latin typeface="Calibri" panose="020F0502020204030204" pitchFamily="34" charset="0"/>
          <a:ea typeface="+mn-ea"/>
          <a:cs typeface="+mn-cs"/>
        </a:defRPr>
      </a:lvl4pPr>
      <a:lvl5pPr marL="1828800" indent="-228600" algn="l" rtl="0" eaLnBrk="1" latinLnBrk="0" hangingPunct="1">
        <a:spcBef>
          <a:spcPts val="400"/>
        </a:spcBef>
        <a:buClr>
          <a:schemeClr val="accent4"/>
        </a:buClr>
        <a:buSzPct val="65000"/>
        <a:buFont typeface="Wingdings" panose="05000000000000000000" pitchFamily="2" charset="2"/>
        <a:buChar char="§"/>
        <a:defRPr kumimoji="0" lang="fr-FR" sz="1600" kern="1200">
          <a:solidFill>
            <a:schemeClr val="tx1"/>
          </a:solidFill>
          <a:latin typeface="Calibri" panose="020F0502020204030204" pitchFamily="34" charset="0"/>
          <a:ea typeface="+mn-ea"/>
          <a:cs typeface="+mn-cs"/>
        </a:defRPr>
      </a:lvl5pPr>
      <a:lvl6pPr marL="2103120" indent="-228600" algn="l" rtl="0" eaLnBrk="1" latinLnBrk="0" hangingPunct="1">
        <a:spcBef>
          <a:spcPct val="20000"/>
        </a:spcBef>
        <a:buClr>
          <a:schemeClr val="accent1"/>
        </a:buClr>
        <a:buFont typeface="Wingdings"/>
        <a:buNone/>
        <a:defRPr kumimoji="0" lang="fr-F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fr-F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fr-F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fr-FR" sz="1800" kern="1200" baseline="0">
          <a:solidFill>
            <a:schemeClr val="tx1"/>
          </a:solidFill>
          <a:latin typeface="+mn-lt"/>
          <a:ea typeface="+mn-ea"/>
          <a:cs typeface="+mn-cs"/>
        </a:defRPr>
      </a:lvl9pPr>
      <a:extLst/>
    </p:bodyStyle>
    <p:otherStyle>
      <a:lvl1pPr marL="0" algn="l" rtl="0" eaLnBrk="1" latinLnBrk="0" hangingPunct="1">
        <a:defRPr kumimoji="0" lang="fr-FR" kern="1200">
          <a:solidFill>
            <a:schemeClr val="tx1"/>
          </a:solidFill>
          <a:latin typeface="+mn-lt"/>
          <a:ea typeface="+mn-ea"/>
          <a:cs typeface="+mn-cs"/>
        </a:defRPr>
      </a:lvl1pPr>
      <a:lvl2pPr marL="457200" algn="l" rtl="0" eaLnBrk="1" latinLnBrk="0" hangingPunct="1">
        <a:defRPr kumimoji="0" lang="fr-FR" kern="1200">
          <a:solidFill>
            <a:schemeClr val="tx1"/>
          </a:solidFill>
          <a:latin typeface="+mn-lt"/>
          <a:ea typeface="+mn-ea"/>
          <a:cs typeface="+mn-cs"/>
        </a:defRPr>
      </a:lvl2pPr>
      <a:lvl3pPr marL="914400" algn="l" rtl="0" eaLnBrk="1" latinLnBrk="0" hangingPunct="1">
        <a:defRPr kumimoji="0" lang="fr-FR" kern="1200">
          <a:solidFill>
            <a:schemeClr val="tx1"/>
          </a:solidFill>
          <a:latin typeface="+mn-lt"/>
          <a:ea typeface="+mn-ea"/>
          <a:cs typeface="+mn-cs"/>
        </a:defRPr>
      </a:lvl3pPr>
      <a:lvl4pPr marL="1371600" algn="l" rtl="0" eaLnBrk="1" latinLnBrk="0" hangingPunct="1">
        <a:defRPr kumimoji="0" lang="fr-FR" kern="1200">
          <a:solidFill>
            <a:schemeClr val="tx1"/>
          </a:solidFill>
          <a:latin typeface="+mn-lt"/>
          <a:ea typeface="+mn-ea"/>
          <a:cs typeface="+mn-cs"/>
        </a:defRPr>
      </a:lvl4pPr>
      <a:lvl5pPr marL="1828800" algn="l" rtl="0" eaLnBrk="1" latinLnBrk="0" hangingPunct="1">
        <a:defRPr kumimoji="0" lang="fr-FR" kern="1200">
          <a:solidFill>
            <a:schemeClr val="tx1"/>
          </a:solidFill>
          <a:latin typeface="+mn-lt"/>
          <a:ea typeface="+mn-ea"/>
          <a:cs typeface="+mn-cs"/>
        </a:defRPr>
      </a:lvl5pPr>
      <a:lvl6pPr marL="2286000" algn="l" rtl="0" eaLnBrk="1" latinLnBrk="0" hangingPunct="1">
        <a:defRPr kumimoji="0" lang="fr-FR" kern="1200">
          <a:solidFill>
            <a:schemeClr val="tx1"/>
          </a:solidFill>
          <a:latin typeface="+mn-lt"/>
          <a:ea typeface="+mn-ea"/>
          <a:cs typeface="+mn-cs"/>
        </a:defRPr>
      </a:lvl6pPr>
      <a:lvl7pPr marL="2743200" algn="l" rtl="0" eaLnBrk="1" latinLnBrk="0" hangingPunct="1">
        <a:defRPr kumimoji="0" lang="fr-FR" kern="1200">
          <a:solidFill>
            <a:schemeClr val="tx1"/>
          </a:solidFill>
          <a:latin typeface="+mn-lt"/>
          <a:ea typeface="+mn-ea"/>
          <a:cs typeface="+mn-cs"/>
        </a:defRPr>
      </a:lvl7pPr>
      <a:lvl8pPr marL="3200400" algn="l" rtl="0" eaLnBrk="1" latinLnBrk="0" hangingPunct="1">
        <a:defRPr kumimoji="0" lang="fr-FR" kern="1200">
          <a:solidFill>
            <a:schemeClr val="tx1"/>
          </a:solidFill>
          <a:latin typeface="+mn-lt"/>
          <a:ea typeface="+mn-ea"/>
          <a:cs typeface="+mn-cs"/>
        </a:defRPr>
      </a:lvl8pPr>
      <a:lvl9pPr marL="3657600" algn="l" rtl="0" eaLnBrk="1" latinLnBrk="0" hangingPunct="1">
        <a:defRPr kumimoji="0" lang="fr-F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0.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0.xml"/><Relationship Id="rId5" Type="http://schemas.openxmlformats.org/officeDocument/2006/relationships/image" Target="../media/image47.jpe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emf"/><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3.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10.xml"/><Relationship Id="rId6" Type="http://schemas.openxmlformats.org/officeDocument/2006/relationships/image" Target="../media/image70.png"/><Relationship Id="rId5" Type="http://schemas.openxmlformats.org/officeDocument/2006/relationships/image" Target="../media/image69.emf"/><Relationship Id="rId4" Type="http://schemas.openxmlformats.org/officeDocument/2006/relationships/image" Target="../media/image68.jpeg"/></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0.xml"/><Relationship Id="rId4" Type="http://schemas.openxmlformats.org/officeDocument/2006/relationships/image" Target="../media/image7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1.xml"/><Relationship Id="rId4" Type="http://schemas.openxmlformats.org/officeDocument/2006/relationships/image" Target="../media/image79.png"/></Relationships>
</file>

<file path=ppt/slides/_rels/slide5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8.png"/></Relationships>
</file>

<file path=ppt/slides/_rels/slide6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0.png"/></Relationships>
</file>

<file path=ppt/slides/_rels/slide6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Rectangle 2"/>
          <p:cNvSpPr>
            <a:spLocks noGrp="1"/>
          </p:cNvSpPr>
          <p:nvPr>
            <p:ph type="body" sz="half" idx="2"/>
          </p:nvPr>
        </p:nvSpPr>
        <p:spPr>
          <a:xfrm>
            <a:off x="1600200" y="4114800"/>
            <a:ext cx="7315200" cy="905222"/>
          </a:xfrm>
        </p:spPr>
        <p:txBody>
          <a:bodyPr>
            <a:normAutofit/>
          </a:bodyPr>
          <a:lstStyle>
            <a:extLst/>
          </a:lstStyle>
          <a:p>
            <a:r>
              <a:rPr lang="fr-FR" sz="2000" dirty="0" smtClean="0">
                <a:effectLst>
                  <a:outerShdw blurRad="38100" dist="38100" dir="2700000" algn="tl">
                    <a:srgbClr val="000000">
                      <a:alpha val="43137"/>
                    </a:srgbClr>
                  </a:outerShdw>
                </a:effectLst>
              </a:rPr>
              <a:t>Centre Léon Bérard, Lyon</a:t>
            </a:r>
          </a:p>
          <a:p>
            <a:r>
              <a:rPr lang="fr-FR" sz="1600" i="1" dirty="0">
                <a:effectLst>
                  <a:outerShdw blurRad="38100" dist="38100" dir="2700000" algn="tl">
                    <a:srgbClr val="000000">
                      <a:alpha val="43137"/>
                    </a:srgbClr>
                  </a:outerShdw>
                </a:effectLst>
              </a:rPr>
              <a:t>m</a:t>
            </a:r>
            <a:r>
              <a:rPr lang="fr-FR" sz="1600" i="1" dirty="0" smtClean="0">
                <a:effectLst>
                  <a:outerShdw blurRad="38100" dist="38100" dir="2700000" algn="tl">
                    <a:srgbClr val="000000">
                      <a:alpha val="43137"/>
                    </a:srgbClr>
                  </a:outerShdw>
                </a:effectLst>
              </a:rPr>
              <a:t>aurice.perol@lyon.unicancer.fr</a:t>
            </a:r>
            <a:endParaRPr lang="fr-FR" sz="1600" i="1" dirty="0">
              <a:effectLst>
                <a:outerShdw blurRad="38100" dist="38100" dir="2700000" algn="tl">
                  <a:srgbClr val="000000">
                    <a:alpha val="43137"/>
                  </a:srgbClr>
                </a:outerShdw>
              </a:effectLst>
            </a:endParaRPr>
          </a:p>
        </p:txBody>
      </p:sp>
      <p:sp>
        <p:nvSpPr>
          <p:cNvPr id="6" name="Rectangle 3"/>
          <p:cNvSpPr txBox="1">
            <a:spLocks/>
          </p:cNvSpPr>
          <p:nvPr/>
        </p:nvSpPr>
        <p:spPr>
          <a:xfrm>
            <a:off x="1691679" y="546525"/>
            <a:ext cx="7335815" cy="2700300"/>
          </a:xfrm>
          <a:prstGeom prst="rect">
            <a:avLst/>
          </a:prstGeom>
        </p:spPr>
        <p:txBody>
          <a:bodyPr vert="horz" anchor="ctr">
            <a:noAutofit/>
          </a:bodyPr>
          <a:lstStyle>
            <a:lvl1pPr algn="l" rtl="0" eaLnBrk="1" latinLnBrk="0" hangingPunct="1">
              <a:spcBef>
                <a:spcPct val="0"/>
              </a:spcBef>
              <a:buNone/>
              <a:defRPr kumimoji="0" lang="fr-FR" sz="2800" b="0" kern="1200">
                <a:solidFill>
                  <a:srgbClr val="FFFFFF"/>
                </a:solidFill>
                <a:latin typeface="+mj-lt"/>
                <a:ea typeface="+mj-ea"/>
                <a:cs typeface="+mj-cs"/>
              </a:defRPr>
            </a:lvl1pPr>
            <a:extLst/>
          </a:lstStyle>
          <a:p>
            <a:pPr>
              <a:lnSpc>
                <a:spcPct val="110000"/>
              </a:lnSpc>
            </a:pPr>
            <a:r>
              <a:rPr lang="fr-FR" sz="3600" dirty="0">
                <a:effectLst>
                  <a:outerShdw blurRad="38100" dist="38100" dir="2700000" algn="tl">
                    <a:srgbClr val="000000">
                      <a:alpha val="43137"/>
                    </a:srgbClr>
                  </a:outerShdw>
                </a:effectLst>
                <a:latin typeface="Calibri" panose="020F0502020204030204" pitchFamily="34" charset="0"/>
              </a:rPr>
              <a:t>Prise en charge des CBNPC stade IV sans addiction oncogénique :</a:t>
            </a:r>
          </a:p>
          <a:p>
            <a:pPr>
              <a:lnSpc>
                <a:spcPct val="110000"/>
              </a:lnSpc>
            </a:pPr>
            <a:r>
              <a:rPr lang="fr-FR" sz="3600" dirty="0">
                <a:effectLst>
                  <a:outerShdw blurRad="38100" dist="38100" dir="2700000" algn="tl">
                    <a:srgbClr val="000000">
                      <a:alpha val="43137"/>
                    </a:srgbClr>
                  </a:outerShdw>
                </a:effectLst>
                <a:latin typeface="Calibri" panose="020F0502020204030204" pitchFamily="34" charset="0"/>
              </a:rPr>
              <a:t>Où en est-on en </a:t>
            </a:r>
            <a:r>
              <a:rPr lang="fr-FR" sz="3600" dirty="0" smtClean="0">
                <a:effectLst>
                  <a:outerShdw blurRad="38100" dist="38100" dir="2700000" algn="tl">
                    <a:srgbClr val="000000">
                      <a:alpha val="43137"/>
                    </a:srgbClr>
                  </a:outerShdw>
                </a:effectLst>
                <a:latin typeface="Calibri" panose="020F0502020204030204" pitchFamily="34" charset="0"/>
              </a:rPr>
              <a:t>2019?</a:t>
            </a:r>
            <a:endParaRPr lang="fr-FR" sz="3600" dirty="0">
              <a:effectLst>
                <a:outerShdw blurRad="38100" dist="38100" dir="2700000" algn="tl">
                  <a:srgbClr val="000000">
                    <a:alpha val="43137"/>
                  </a:srgbClr>
                </a:outerShdw>
              </a:effectLst>
              <a:latin typeface="Calibri" panose="020F0502020204030204" pitchFamily="34" charset="0"/>
            </a:endParaRPr>
          </a:p>
        </p:txBody>
      </p:sp>
      <p:sp>
        <p:nvSpPr>
          <p:cNvPr id="5" name="Titre 4"/>
          <p:cNvSpPr>
            <a:spLocks noGrp="1"/>
          </p:cNvSpPr>
          <p:nvPr>
            <p:ph type="title"/>
          </p:nvPr>
        </p:nvSpPr>
        <p:spPr>
          <a:xfrm>
            <a:off x="1600200" y="3509705"/>
            <a:ext cx="7315200" cy="457200"/>
          </a:xfrm>
        </p:spPr>
        <p:txBody>
          <a:bodyPr>
            <a:noAutofit/>
          </a:bodyPr>
          <a:lstStyle/>
          <a:p>
            <a:r>
              <a:rPr lang="fr-FR" sz="2400" dirty="0" smtClean="0">
                <a:effectLst>
                  <a:outerShdw blurRad="38100" dist="38100" dir="2700000" algn="tl">
                    <a:srgbClr val="000000">
                      <a:alpha val="43137"/>
                    </a:srgbClr>
                  </a:outerShdw>
                </a:effectLst>
              </a:rPr>
              <a:t>Maurice Pérol</a:t>
            </a:r>
            <a:endParaRPr lang="fr-FR" sz="2400" dirty="0">
              <a:effectLst>
                <a:outerShdw blurRad="38100" dist="38100" dir="2700000" algn="tl">
                  <a:srgbClr val="000000">
                    <a:alpha val="43137"/>
                  </a:srgbClr>
                </a:outerShdw>
              </a:effectLst>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US" sz="2800" dirty="0" smtClean="0"/>
              <a:t>Keynote 001</a:t>
            </a:r>
            <a:br>
              <a:rPr lang="en-US" sz="2800" dirty="0" smtClean="0"/>
            </a:br>
            <a:r>
              <a:rPr lang="en-US" sz="2800" dirty="0" smtClean="0"/>
              <a:t>Selection of a cutoff of PD-L1 expression for 1</a:t>
            </a:r>
            <a:r>
              <a:rPr lang="en-US" sz="2800" baseline="30000" dirty="0" smtClean="0"/>
              <a:t>st</a:t>
            </a:r>
            <a:r>
              <a:rPr lang="en-US" sz="2800" dirty="0" smtClean="0"/>
              <a:t> line</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6845" y="1311611"/>
            <a:ext cx="5850650" cy="3831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16"/>
          <p:cNvSpPr txBox="1"/>
          <p:nvPr/>
        </p:nvSpPr>
        <p:spPr>
          <a:xfrm>
            <a:off x="0" y="4912010"/>
            <a:ext cx="1745991" cy="232371"/>
          </a:xfrm>
          <a:prstGeom prst="rect">
            <a:avLst/>
          </a:prstGeom>
          <a:noFill/>
        </p:spPr>
        <p:txBody>
          <a:bodyPr wrap="none" rtlCol="0">
            <a:spAutoFit/>
          </a:bodyPr>
          <a:lstStyle/>
          <a:p>
            <a:pPr>
              <a:lnSpc>
                <a:spcPct val="110000"/>
              </a:lnSpc>
            </a:pPr>
            <a:r>
              <a:rPr lang="en-GB" sz="900" dirty="0">
                <a:solidFill>
                  <a:schemeClr val="accent1"/>
                </a:solidFill>
                <a:latin typeface="Arial Narrow" panose="020B0606020202030204" pitchFamily="34" charset="0"/>
                <a:cs typeface="Arial" panose="020B0604020202020204" pitchFamily="34" charset="0"/>
              </a:rPr>
              <a:t>Garon, NEJM 2015; Hui, ASCO 2016</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10" y="3066805"/>
            <a:ext cx="3049707" cy="1710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046" y="1332100"/>
            <a:ext cx="1820652" cy="1690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3830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1480" y="186485"/>
            <a:ext cx="8652520" cy="857250"/>
          </a:xfrm>
        </p:spPr>
        <p:txBody>
          <a:bodyPr>
            <a:noAutofit/>
          </a:bodyPr>
          <a:lstStyle/>
          <a:p>
            <a:r>
              <a:rPr lang="en-US" sz="2400" dirty="0" smtClean="0"/>
              <a:t>Pembrolizumab in 1</a:t>
            </a:r>
            <a:r>
              <a:rPr lang="en-US" sz="2400" baseline="30000" dirty="0" smtClean="0"/>
              <a:t>st</a:t>
            </a:r>
            <a:r>
              <a:rPr lang="en-US" sz="2400" dirty="0" smtClean="0"/>
              <a:t> line for PD-L1 ≥50% NSCLC: Keynote 024</a:t>
            </a:r>
            <a:endParaRPr lang="en-US" sz="2400" dirty="0"/>
          </a:p>
        </p:txBody>
      </p:sp>
      <p:sp>
        <p:nvSpPr>
          <p:cNvPr id="24" name="ZoneTexte 23"/>
          <p:cNvSpPr txBox="1"/>
          <p:nvPr/>
        </p:nvSpPr>
        <p:spPr>
          <a:xfrm>
            <a:off x="0" y="4906203"/>
            <a:ext cx="1787669" cy="230832"/>
          </a:xfrm>
          <a:prstGeom prst="rect">
            <a:avLst/>
          </a:prstGeom>
          <a:noFill/>
        </p:spPr>
        <p:txBody>
          <a:bodyPr wrap="none" rtlCol="0">
            <a:spAutoFit/>
          </a:bodyPr>
          <a:lstStyle/>
          <a:p>
            <a:r>
              <a:rPr lang="fr-FR" sz="900" dirty="0">
                <a:solidFill>
                  <a:schemeClr val="accent1"/>
                </a:solidFill>
                <a:latin typeface="Arial Narrow" panose="020B0606020202030204" pitchFamily="34" charset="0"/>
              </a:rPr>
              <a:t>Reck, NEJM 2016; Reck, </a:t>
            </a:r>
            <a:r>
              <a:rPr lang="fr-FR" sz="900" dirty="0" smtClean="0">
                <a:solidFill>
                  <a:schemeClr val="accent1"/>
                </a:solidFill>
                <a:latin typeface="Arial Narrow" panose="020B0606020202030204" pitchFamily="34" charset="0"/>
              </a:rPr>
              <a:t>WCLC 2019</a:t>
            </a:r>
            <a:endParaRPr lang="fr-FR" sz="900" dirty="0">
              <a:solidFill>
                <a:schemeClr val="accent1"/>
              </a:solidFill>
              <a:latin typeface="Arial Narrow" panose="020B0606020202030204" pitchFamily="34" charset="0"/>
            </a:endParaRPr>
          </a:p>
        </p:txBody>
      </p:sp>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976" y="1304851"/>
            <a:ext cx="4762292" cy="20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5695904" y="1813923"/>
            <a:ext cx="2142959" cy="307777"/>
          </a:xfrm>
          <a:prstGeom prst="rect">
            <a:avLst/>
          </a:prstGeom>
          <a:noFill/>
        </p:spPr>
        <p:txBody>
          <a:bodyPr wrap="none" rtlCol="0">
            <a:spAutoFit/>
          </a:bodyPr>
          <a:lstStyle/>
          <a:p>
            <a:r>
              <a:rPr lang="fr-FR" sz="1400" dirty="0" err="1">
                <a:latin typeface="Calibri" panose="020F0502020204030204" pitchFamily="34" charset="0"/>
              </a:rPr>
              <a:t>Crossover</a:t>
            </a:r>
            <a:r>
              <a:rPr lang="fr-FR" sz="1400" dirty="0">
                <a:latin typeface="Calibri" panose="020F0502020204030204" pitchFamily="34" charset="0"/>
              </a:rPr>
              <a:t> rate: </a:t>
            </a:r>
            <a:r>
              <a:rPr lang="fr-FR" sz="1400" dirty="0" smtClean="0">
                <a:latin typeface="Calibri" panose="020F0502020204030204" pitchFamily="34" charset="0"/>
              </a:rPr>
              <a:t>64.9% </a:t>
            </a:r>
            <a:r>
              <a:rPr lang="fr-FR" sz="1400" dirty="0">
                <a:latin typeface="Calibri" panose="020F0502020204030204" pitchFamily="34" charset="0"/>
              </a:rPr>
              <a:t>(ITT)</a:t>
            </a:r>
          </a:p>
        </p:txBody>
      </p:sp>
      <p:pic>
        <p:nvPicPr>
          <p:cNvPr id="7" name="Espace réservé du contenu 5"/>
          <p:cNvPicPr>
            <a:picLocks noGrp="1" noChangeAspect="1"/>
          </p:cNvPicPr>
          <p:nvPr>
            <p:ph idx="1"/>
          </p:nvPr>
        </p:nvPicPr>
        <p:blipFill>
          <a:blip r:embed="rId3"/>
          <a:stretch>
            <a:fillRect/>
          </a:stretch>
        </p:blipFill>
        <p:spPr>
          <a:xfrm>
            <a:off x="3581890" y="2540895"/>
            <a:ext cx="5439913" cy="2317216"/>
          </a:xfrm>
          <a:prstGeom prst="rect">
            <a:avLst/>
          </a:prstGeom>
        </p:spPr>
      </p:pic>
      <p:sp>
        <p:nvSpPr>
          <p:cNvPr id="8" name="ZoneTexte 7"/>
          <p:cNvSpPr txBox="1"/>
          <p:nvPr/>
        </p:nvSpPr>
        <p:spPr>
          <a:xfrm>
            <a:off x="4391980" y="3899967"/>
            <a:ext cx="1654620" cy="230832"/>
          </a:xfrm>
          <a:prstGeom prst="rect">
            <a:avLst/>
          </a:prstGeom>
          <a:noFill/>
        </p:spPr>
        <p:txBody>
          <a:bodyPr wrap="none" rtlCol="0">
            <a:spAutoFit/>
          </a:bodyPr>
          <a:lstStyle/>
          <a:p>
            <a:r>
              <a:rPr lang="fr-FR" sz="900" dirty="0" err="1" smtClean="0">
                <a:latin typeface="Calibri" panose="020F0502020204030204" pitchFamily="34" charset="0"/>
              </a:rPr>
              <a:t>Median</a:t>
            </a:r>
            <a:r>
              <a:rPr lang="fr-FR" sz="900" dirty="0" smtClean="0">
                <a:latin typeface="Calibri" panose="020F0502020204030204" pitchFamily="34" charset="0"/>
              </a:rPr>
              <a:t> </a:t>
            </a:r>
            <a:r>
              <a:rPr lang="fr-FR" sz="900" dirty="0" err="1" smtClean="0">
                <a:latin typeface="Calibri" panose="020F0502020204030204" pitchFamily="34" charset="0"/>
              </a:rPr>
              <a:t>follow</a:t>
            </a:r>
            <a:r>
              <a:rPr lang="fr-FR" sz="900" dirty="0" smtClean="0">
                <a:latin typeface="Calibri" panose="020F0502020204030204" pitchFamily="34" charset="0"/>
              </a:rPr>
              <a:t> up: 44.4 </a:t>
            </a:r>
            <a:r>
              <a:rPr lang="fr-FR" sz="900" dirty="0" err="1" smtClean="0">
                <a:latin typeface="Calibri" panose="020F0502020204030204" pitchFamily="34" charset="0"/>
              </a:rPr>
              <a:t>months</a:t>
            </a:r>
            <a:endParaRPr lang="fr-FR" sz="900" dirty="0">
              <a:latin typeface="Calibri" panose="020F0502020204030204" pitchFamily="34" charset="0"/>
            </a:endParaRPr>
          </a:p>
        </p:txBody>
      </p:sp>
    </p:spTree>
    <p:extLst>
      <p:ext uri="{BB962C8B-B14F-4D97-AF65-F5344CB8AC3E}">
        <p14:creationId xmlns:p14="http://schemas.microsoft.com/office/powerpoint/2010/main" val="3401078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71" y="96476"/>
            <a:ext cx="8409601" cy="789350"/>
          </a:xfrm>
        </p:spPr>
        <p:txBody>
          <a:bodyPr>
            <a:noAutofit/>
          </a:bodyPr>
          <a:lstStyle/>
          <a:p>
            <a:r>
              <a:rPr lang="en-US" sz="2400" dirty="0" smtClean="0"/>
              <a:t>Keynote 042: pembrolizumab </a:t>
            </a:r>
            <a:r>
              <a:rPr lang="en-US" sz="2400" i="1" dirty="0" smtClean="0"/>
              <a:t>vs</a:t>
            </a:r>
            <a:r>
              <a:rPr lang="en-US" sz="2400" dirty="0" smtClean="0"/>
              <a:t>. chemotherapy</a:t>
            </a:r>
            <a:br>
              <a:rPr lang="en-US" sz="2400" dirty="0" smtClean="0"/>
            </a:br>
            <a:r>
              <a:rPr lang="en-US" sz="2400" dirty="0" smtClean="0"/>
              <a:t>in PD-L1 ≥1% advanced NSCLC: overall survival</a:t>
            </a:r>
            <a:endParaRPr lang="en-US" sz="2400" dirty="0"/>
          </a:p>
        </p:txBody>
      </p:sp>
      <p:sp>
        <p:nvSpPr>
          <p:cNvPr id="4" name="Rectangle 3"/>
          <p:cNvSpPr/>
          <p:nvPr/>
        </p:nvSpPr>
        <p:spPr>
          <a:xfrm>
            <a:off x="0" y="987575"/>
            <a:ext cx="9144000" cy="3888432"/>
          </a:xfrm>
          <a:prstGeom prst="rect">
            <a:avLst/>
          </a:prstGeom>
          <a:solidFill>
            <a:srgbClr val="DEF5FA">
              <a:lumMod val="10000"/>
            </a:srgb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Tw Cen MT"/>
              <a:ea typeface="+mn-ea"/>
              <a:cs typeface="+mn-cs"/>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066" y="1224136"/>
            <a:ext cx="4185465" cy="183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7005" y="1224136"/>
            <a:ext cx="4332167" cy="189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3123676"/>
            <a:ext cx="3776407" cy="165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926595" y="1224136"/>
            <a:ext cx="110158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TPS ≥50%</a:t>
            </a:r>
          </a:p>
        </p:txBody>
      </p:sp>
      <p:sp>
        <p:nvSpPr>
          <p:cNvPr id="9" name="ZoneTexte 8"/>
          <p:cNvSpPr txBox="1"/>
          <p:nvPr/>
        </p:nvSpPr>
        <p:spPr>
          <a:xfrm>
            <a:off x="5382849" y="1224136"/>
            <a:ext cx="110158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TPS ≥20%</a:t>
            </a:r>
          </a:p>
        </p:txBody>
      </p:sp>
      <p:sp>
        <p:nvSpPr>
          <p:cNvPr id="10" name="ZoneTexte 9"/>
          <p:cNvSpPr txBox="1"/>
          <p:nvPr/>
        </p:nvSpPr>
        <p:spPr>
          <a:xfrm>
            <a:off x="3131840" y="4167172"/>
            <a:ext cx="98456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TPS ≥1%</a:t>
            </a:r>
          </a:p>
        </p:txBody>
      </p:sp>
      <p:sp>
        <p:nvSpPr>
          <p:cNvPr id="11" name="ZoneTexte 10"/>
          <p:cNvSpPr txBox="1"/>
          <p:nvPr/>
        </p:nvSpPr>
        <p:spPr>
          <a:xfrm>
            <a:off x="0" y="4900239"/>
            <a:ext cx="1805302" cy="230832"/>
          </a:xfrm>
          <a:prstGeom prst="rect">
            <a:avLst/>
          </a:prstGeom>
          <a:noFill/>
        </p:spPr>
        <p:txBody>
          <a:bodyPr wrap="none" rtlCol="0">
            <a:spAutoFit/>
          </a:bodyPr>
          <a:lstStyle/>
          <a:p>
            <a:r>
              <a:rPr lang="en-US" sz="900" dirty="0" smtClean="0">
                <a:solidFill>
                  <a:schemeClr val="accent1"/>
                </a:solidFill>
                <a:latin typeface="Arial Narrow" panose="020B0606020202030204" pitchFamily="34" charset="0"/>
              </a:rPr>
              <a:t>Lopes, ASCO 2018; Mok, Lancet 2019</a:t>
            </a:r>
            <a:endParaRPr lang="en-US" sz="900" dirty="0">
              <a:solidFill>
                <a:schemeClr val="accent1"/>
              </a:solidFill>
              <a:latin typeface="Arial Narrow" panose="020B0606020202030204" pitchFamily="34" charset="0"/>
            </a:endParaRPr>
          </a:p>
        </p:txBody>
      </p:sp>
      <p:sp>
        <p:nvSpPr>
          <p:cNvPr id="12" name="ZoneTexte 11"/>
          <p:cNvSpPr txBox="1"/>
          <p:nvPr/>
        </p:nvSpPr>
        <p:spPr>
          <a:xfrm>
            <a:off x="2915712" y="3924436"/>
            <a:ext cx="2164375" cy="253916"/>
          </a:xfrm>
          <a:prstGeom prst="rect">
            <a:avLst/>
          </a:prstGeom>
          <a:noFill/>
        </p:spPr>
        <p:txBody>
          <a:bodyPr wrap="none" rtlCol="0">
            <a:spAutoFit/>
          </a:bodyPr>
          <a:lstStyle/>
          <a:p>
            <a:r>
              <a:rPr lang="fr-FR" sz="1050" i="1" dirty="0" err="1">
                <a:solidFill>
                  <a:srgbClr val="FF9900"/>
                </a:solidFill>
                <a:cs typeface="Arial" panose="020B0604020202020204" pitchFamily="34" charset="0"/>
              </a:rPr>
              <a:t>Crossover</a:t>
            </a:r>
            <a:r>
              <a:rPr lang="fr-FR" sz="1050" i="1" dirty="0">
                <a:solidFill>
                  <a:srgbClr val="FF9900"/>
                </a:solidFill>
                <a:cs typeface="Arial" panose="020B0604020202020204" pitchFamily="34" charset="0"/>
              </a:rPr>
              <a:t> to </a:t>
            </a:r>
            <a:r>
              <a:rPr lang="fr-FR" sz="1050" i="1" dirty="0" err="1">
                <a:solidFill>
                  <a:srgbClr val="FF9900"/>
                </a:solidFill>
                <a:cs typeface="Arial" panose="020B0604020202020204" pitchFamily="34" charset="0"/>
              </a:rPr>
              <a:t>immunotherapy</a:t>
            </a:r>
            <a:r>
              <a:rPr lang="fr-FR" sz="1050" i="1" dirty="0">
                <a:solidFill>
                  <a:srgbClr val="FF9900"/>
                </a:solidFill>
                <a:cs typeface="Arial" panose="020B0604020202020204" pitchFamily="34" charset="0"/>
              </a:rPr>
              <a:t>: 19.8%</a:t>
            </a:r>
          </a:p>
        </p:txBody>
      </p:sp>
      <p:grpSp>
        <p:nvGrpSpPr>
          <p:cNvPr id="13" name="Groupe 12"/>
          <p:cNvGrpSpPr/>
          <p:nvPr/>
        </p:nvGrpSpPr>
        <p:grpSpPr>
          <a:xfrm>
            <a:off x="4479566" y="2808313"/>
            <a:ext cx="4340906" cy="2067448"/>
            <a:chOff x="1151620" y="1311610"/>
            <a:chExt cx="7306584" cy="3831890"/>
          </a:xfrm>
        </p:grpSpPr>
        <p:sp>
          <p:nvSpPr>
            <p:cNvPr id="14" name="Rectangle 13"/>
            <p:cNvSpPr/>
            <p:nvPr/>
          </p:nvSpPr>
          <p:spPr>
            <a:xfrm>
              <a:off x="1151620" y="1311610"/>
              <a:ext cx="7296124" cy="3831890"/>
            </a:xfrm>
            <a:prstGeom prst="rect">
              <a:avLst/>
            </a:prstGeom>
            <a:solidFill>
              <a:srgbClr val="DEF5FA">
                <a:lumMod val="10000"/>
              </a:srgb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Tw Cen MT"/>
                <a:ea typeface="+mn-ea"/>
                <a:cs typeface="+mn-cs"/>
              </a:endParaRPr>
            </a:p>
          </p:txBody>
        </p:sp>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2099" y="1386350"/>
              <a:ext cx="7116105" cy="3682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6" name="Connecteur droit avec flèche 15"/>
          <p:cNvCxnSpPr/>
          <p:nvPr/>
        </p:nvCxnSpPr>
        <p:spPr>
          <a:xfrm flipV="1">
            <a:off x="656565" y="3651870"/>
            <a:ext cx="135015" cy="399524"/>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6" name="Groupe 25"/>
          <p:cNvGrpSpPr/>
          <p:nvPr/>
        </p:nvGrpSpPr>
        <p:grpSpPr>
          <a:xfrm>
            <a:off x="5376537" y="2759827"/>
            <a:ext cx="3410224" cy="2019704"/>
            <a:chOff x="2501770" y="2031690"/>
            <a:chExt cx="3410224" cy="2019704"/>
          </a:xfrm>
        </p:grpSpPr>
        <p:sp>
          <p:nvSpPr>
            <p:cNvPr id="19" name="Rectangle 18"/>
            <p:cNvSpPr/>
            <p:nvPr/>
          </p:nvSpPr>
          <p:spPr>
            <a:xfrm>
              <a:off x="2501770" y="2031690"/>
              <a:ext cx="3410224" cy="20197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RÃ©sultat de recherche d'images pour &quot;poupÃ©es russes&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7586" y="2400813"/>
              <a:ext cx="3184408" cy="1592204"/>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4842030" y="2501202"/>
              <a:ext cx="699230" cy="369332"/>
            </a:xfrm>
            <a:prstGeom prst="rect">
              <a:avLst/>
            </a:prstGeom>
            <a:noFill/>
          </p:spPr>
          <p:txBody>
            <a:bodyPr wrap="none" rtlCol="0">
              <a:spAutoFit/>
            </a:bodyPr>
            <a:lstStyle/>
            <a:p>
              <a:r>
                <a:rPr lang="fr-FR" dirty="0" smtClean="0">
                  <a:latin typeface="Calibri" panose="020F0502020204030204" pitchFamily="34" charset="0"/>
                </a:rPr>
                <a:t>≥50%</a:t>
              </a:r>
              <a:endParaRPr lang="fr-FR" dirty="0">
                <a:latin typeface="Calibri" panose="020F0502020204030204" pitchFamily="34" charset="0"/>
              </a:endParaRPr>
            </a:p>
          </p:txBody>
        </p:sp>
        <p:sp>
          <p:nvSpPr>
            <p:cNvPr id="21" name="ZoneTexte 20"/>
            <p:cNvSpPr txBox="1"/>
            <p:nvPr/>
          </p:nvSpPr>
          <p:spPr>
            <a:xfrm>
              <a:off x="3717010" y="2262374"/>
              <a:ext cx="699230" cy="369332"/>
            </a:xfrm>
            <a:prstGeom prst="rect">
              <a:avLst/>
            </a:prstGeom>
            <a:noFill/>
          </p:spPr>
          <p:txBody>
            <a:bodyPr wrap="none" rtlCol="0">
              <a:spAutoFit/>
            </a:bodyPr>
            <a:lstStyle/>
            <a:p>
              <a:r>
                <a:rPr lang="fr-FR" dirty="0" smtClean="0">
                  <a:latin typeface="Calibri" panose="020F0502020204030204" pitchFamily="34" charset="0"/>
                </a:rPr>
                <a:t>≥20%</a:t>
              </a:r>
              <a:endParaRPr lang="fr-FR" dirty="0">
                <a:latin typeface="Calibri" panose="020F0502020204030204" pitchFamily="34" charset="0"/>
              </a:endParaRPr>
            </a:p>
          </p:txBody>
        </p:sp>
        <p:sp>
          <p:nvSpPr>
            <p:cNvPr id="22" name="ZoneTexte 21"/>
            <p:cNvSpPr txBox="1"/>
            <p:nvPr/>
          </p:nvSpPr>
          <p:spPr>
            <a:xfrm>
              <a:off x="3040308" y="2048899"/>
              <a:ext cx="582211" cy="369332"/>
            </a:xfrm>
            <a:prstGeom prst="rect">
              <a:avLst/>
            </a:prstGeom>
            <a:noFill/>
          </p:spPr>
          <p:txBody>
            <a:bodyPr wrap="none" rtlCol="0">
              <a:spAutoFit/>
            </a:bodyPr>
            <a:lstStyle/>
            <a:p>
              <a:r>
                <a:rPr lang="fr-FR" dirty="0" smtClean="0">
                  <a:latin typeface="Calibri" panose="020F0502020204030204" pitchFamily="34" charset="0"/>
                </a:rPr>
                <a:t>≥1%</a:t>
              </a:r>
              <a:endParaRPr lang="fr-FR" dirty="0">
                <a:latin typeface="Calibri" panose="020F0502020204030204" pitchFamily="34" charset="0"/>
              </a:endParaRPr>
            </a:p>
          </p:txBody>
        </p:sp>
        <p:cxnSp>
          <p:nvCxnSpPr>
            <p:cNvPr id="23" name="Connecteur droit 22"/>
            <p:cNvCxnSpPr/>
            <p:nvPr/>
          </p:nvCxnSpPr>
          <p:spPr>
            <a:xfrm>
              <a:off x="4459487" y="2863106"/>
              <a:ext cx="13726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4737058" y="2248658"/>
              <a:ext cx="785600" cy="338554"/>
            </a:xfrm>
            <a:prstGeom prst="rect">
              <a:avLst/>
            </a:prstGeom>
            <a:noFill/>
          </p:spPr>
          <p:txBody>
            <a:bodyPr wrap="none" rtlCol="0">
              <a:spAutoFit/>
            </a:bodyPr>
            <a:lstStyle/>
            <a:p>
              <a:r>
                <a:rPr lang="fr-FR" sz="1600" dirty="0" err="1" smtClean="0">
                  <a:latin typeface="Calibri" panose="020F0502020204030204" pitchFamily="34" charset="0"/>
                </a:rPr>
                <a:t>Benefit</a:t>
              </a:r>
              <a:endParaRPr lang="fr-FR" sz="1600" dirty="0">
                <a:latin typeface="Calibri" panose="020F0502020204030204" pitchFamily="34" charset="0"/>
              </a:endParaRPr>
            </a:p>
          </p:txBody>
        </p:sp>
      </p:grpSp>
    </p:spTree>
    <p:extLst>
      <p:ext uri="{BB962C8B-B14F-4D97-AF65-F5344CB8AC3E}">
        <p14:creationId xmlns:p14="http://schemas.microsoft.com/office/powerpoint/2010/main" val="262697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a:t>Anti-PD(L)-1 </a:t>
            </a:r>
            <a:r>
              <a:rPr lang="fr-FR" sz="2800" dirty="0" smtClean="0"/>
              <a:t>as single agent in 1</a:t>
            </a:r>
            <a:r>
              <a:rPr lang="fr-FR" sz="2800" baseline="30000" dirty="0" smtClean="0"/>
              <a:t>st</a:t>
            </a:r>
            <a:r>
              <a:rPr lang="fr-FR" sz="2800" dirty="0" smtClean="0"/>
              <a:t> line</a:t>
            </a:r>
            <a:r>
              <a:rPr lang="fr-FR" sz="2800" dirty="0"/>
              <a:t/>
            </a:r>
            <a:br>
              <a:rPr lang="fr-FR" sz="2800" dirty="0"/>
            </a:br>
            <a:r>
              <a:rPr lang="fr-FR" sz="2800" dirty="0" smtClean="0"/>
              <a:t>PD-L1 </a:t>
            </a:r>
            <a:r>
              <a:rPr lang="fr-FR" sz="2800" dirty="0" err="1" smtClean="0"/>
              <a:t>level</a:t>
            </a:r>
            <a:r>
              <a:rPr lang="fr-FR" sz="2800" dirty="0" smtClean="0"/>
              <a:t> of expression </a:t>
            </a:r>
            <a:r>
              <a:rPr lang="fr-FR" sz="2800" dirty="0" err="1" smtClean="0"/>
              <a:t>does</a:t>
            </a:r>
            <a:r>
              <a:rPr lang="fr-FR" sz="2800" dirty="0" smtClean="0"/>
              <a:t> </a:t>
            </a:r>
            <a:r>
              <a:rPr lang="fr-FR" sz="2800" dirty="0" err="1" smtClean="0"/>
              <a:t>matter</a:t>
            </a:r>
            <a:endParaRPr lang="fr-FR" sz="2800" dirty="0"/>
          </a:p>
        </p:txBody>
      </p:sp>
      <p:sp>
        <p:nvSpPr>
          <p:cNvPr id="6" name="Rectangle 5"/>
          <p:cNvSpPr/>
          <p:nvPr/>
        </p:nvSpPr>
        <p:spPr>
          <a:xfrm>
            <a:off x="341530" y="1356616"/>
            <a:ext cx="1575175" cy="630069"/>
          </a:xfrm>
          <a:prstGeom prst="rect">
            <a:avLst/>
          </a:prstGeom>
          <a:solidFill>
            <a:schemeClr val="accent3">
              <a:lumMod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effectLst>
                  <a:outerShdw blurRad="38100" dist="38100" dir="2700000" algn="tl">
                    <a:srgbClr val="000000">
                      <a:alpha val="43137"/>
                    </a:srgbClr>
                  </a:outerShdw>
                </a:effectLst>
                <a:latin typeface="Calibri" panose="020F0502020204030204" pitchFamily="34" charset="0"/>
              </a:rPr>
              <a:t>PD-L1</a:t>
            </a:r>
          </a:p>
        </p:txBody>
      </p:sp>
      <p:sp>
        <p:nvSpPr>
          <p:cNvPr id="7" name="Rectangle 6"/>
          <p:cNvSpPr/>
          <p:nvPr/>
        </p:nvSpPr>
        <p:spPr>
          <a:xfrm>
            <a:off x="2302308" y="1356615"/>
            <a:ext cx="1575175" cy="630069"/>
          </a:xfrm>
          <a:prstGeom prst="rect">
            <a:avLst/>
          </a:prstGeom>
          <a:solidFill>
            <a:schemeClr val="accent3">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effectLst>
                  <a:outerShdw blurRad="38100" dist="38100" dir="2700000" algn="tl">
                    <a:srgbClr val="000000">
                      <a:alpha val="43137"/>
                    </a:srgbClr>
                  </a:outerShdw>
                </a:effectLst>
                <a:latin typeface="Calibri" panose="020F0502020204030204" pitchFamily="34" charset="0"/>
              </a:rPr>
              <a:t>Anti-PD(L)-1 </a:t>
            </a:r>
            <a:r>
              <a:rPr lang="fr-FR" sz="1600" dirty="0" err="1">
                <a:effectLst>
                  <a:outerShdw blurRad="38100" dist="38100" dir="2700000" algn="tl">
                    <a:srgbClr val="000000">
                      <a:alpha val="43137"/>
                    </a:srgbClr>
                  </a:outerShdw>
                </a:effectLst>
                <a:latin typeface="Calibri" panose="020F0502020204030204" pitchFamily="34" charset="0"/>
              </a:rPr>
              <a:t>monotherapy</a:t>
            </a:r>
            <a:endParaRPr lang="fr-FR" sz="1600" dirty="0">
              <a:effectLst>
                <a:outerShdw blurRad="38100" dist="38100" dir="2700000" algn="tl">
                  <a:srgbClr val="000000">
                    <a:alpha val="43137"/>
                  </a:srgbClr>
                </a:outerShdw>
              </a:effectLst>
              <a:latin typeface="Calibri" panose="020F0502020204030204" pitchFamily="34" charset="0"/>
            </a:endParaRPr>
          </a:p>
        </p:txBody>
      </p:sp>
      <p:cxnSp>
        <p:nvCxnSpPr>
          <p:cNvPr id="10" name="Connecteur droit avec flèche 9"/>
          <p:cNvCxnSpPr>
            <a:stCxn id="6" idx="3"/>
            <a:endCxn id="7" idx="1"/>
          </p:cNvCxnSpPr>
          <p:nvPr/>
        </p:nvCxnSpPr>
        <p:spPr>
          <a:xfrm flipV="1">
            <a:off x="1916705" y="1671650"/>
            <a:ext cx="385603" cy="1"/>
          </a:xfrm>
          <a:prstGeom prst="straightConnector1">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45079" y="2774626"/>
            <a:ext cx="1575175" cy="630069"/>
          </a:xfrm>
          <a:prstGeom prst="rect">
            <a:avLst/>
          </a:prstGeom>
          <a:solidFill>
            <a:schemeClr val="accent2">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effectLst>
                  <a:outerShdw blurRad="38100" dist="38100" dir="2700000" algn="tl">
                    <a:srgbClr val="000000">
                      <a:alpha val="43137"/>
                    </a:srgbClr>
                  </a:outerShdw>
                </a:effectLst>
                <a:latin typeface="Calibri" panose="020F0502020204030204" pitchFamily="34" charset="0"/>
              </a:rPr>
              <a:t>PD-L1 ≥5%</a:t>
            </a:r>
          </a:p>
        </p:txBody>
      </p:sp>
      <p:sp>
        <p:nvSpPr>
          <p:cNvPr id="12" name="Rectangle 11"/>
          <p:cNvSpPr/>
          <p:nvPr/>
        </p:nvSpPr>
        <p:spPr>
          <a:xfrm>
            <a:off x="534331" y="3502000"/>
            <a:ext cx="1575175" cy="630069"/>
          </a:xfrm>
          <a:prstGeom prst="rect">
            <a:avLst/>
          </a:prstGeom>
          <a:solidFill>
            <a:schemeClr val="accent2">
              <a:lumMod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effectLst>
                  <a:outerShdw blurRad="38100" dist="38100" dir="2700000" algn="tl">
                    <a:srgbClr val="000000">
                      <a:alpha val="43137"/>
                    </a:srgbClr>
                  </a:outerShdw>
                </a:effectLst>
                <a:latin typeface="Calibri" panose="020F0502020204030204" pitchFamily="34" charset="0"/>
              </a:rPr>
              <a:t>PD-L1 ≥50%</a:t>
            </a:r>
          </a:p>
        </p:txBody>
      </p:sp>
      <p:sp>
        <p:nvSpPr>
          <p:cNvPr id="13" name="Rectangle 12"/>
          <p:cNvSpPr/>
          <p:nvPr/>
        </p:nvSpPr>
        <p:spPr>
          <a:xfrm>
            <a:off x="534331" y="2076698"/>
            <a:ext cx="1575175" cy="630069"/>
          </a:xfrm>
          <a:prstGeom prst="rect">
            <a:avLst/>
          </a:prstGeom>
          <a:solidFill>
            <a:schemeClr val="accent2">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effectLst>
                  <a:outerShdw blurRad="38100" dist="38100" dir="2700000" algn="tl">
                    <a:srgbClr val="000000">
                      <a:alpha val="43137"/>
                    </a:srgbClr>
                  </a:outerShdw>
                </a:effectLst>
                <a:latin typeface="Calibri" panose="020F0502020204030204" pitchFamily="34" charset="0"/>
              </a:rPr>
              <a:t>PD-L1 ≥1%</a:t>
            </a:r>
          </a:p>
        </p:txBody>
      </p:sp>
      <p:sp>
        <p:nvSpPr>
          <p:cNvPr id="14" name="Rectangle 13"/>
          <p:cNvSpPr/>
          <p:nvPr/>
        </p:nvSpPr>
        <p:spPr>
          <a:xfrm>
            <a:off x="2297461" y="2774627"/>
            <a:ext cx="1575175" cy="630069"/>
          </a:xfrm>
          <a:prstGeom prst="rect">
            <a:avLst/>
          </a:prstGeom>
          <a:solidFill>
            <a:schemeClr val="accent2">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effectLst>
                  <a:outerShdw blurRad="38100" dist="38100" dir="2700000" algn="tl">
                    <a:srgbClr val="000000">
                      <a:alpha val="43137"/>
                    </a:srgbClr>
                  </a:outerShdw>
                </a:effectLst>
                <a:latin typeface="Calibri" panose="020F0502020204030204" pitchFamily="34" charset="0"/>
              </a:rPr>
              <a:t>Nivolumab</a:t>
            </a:r>
          </a:p>
          <a:p>
            <a:pPr algn="ctr"/>
            <a:r>
              <a:rPr lang="fr-FR" sz="1400" dirty="0" err="1">
                <a:effectLst>
                  <a:outerShdw blurRad="38100" dist="38100" dir="2700000" algn="tl">
                    <a:srgbClr val="000000">
                      <a:alpha val="43137"/>
                    </a:srgbClr>
                  </a:outerShdw>
                </a:effectLst>
                <a:latin typeface="Calibri" panose="020F0502020204030204" pitchFamily="34" charset="0"/>
              </a:rPr>
              <a:t>Checkmate</a:t>
            </a:r>
            <a:r>
              <a:rPr lang="fr-FR" sz="1400" dirty="0">
                <a:effectLst>
                  <a:outerShdw blurRad="38100" dist="38100" dir="2700000" algn="tl">
                    <a:srgbClr val="000000">
                      <a:alpha val="43137"/>
                    </a:srgbClr>
                  </a:outerShdw>
                </a:effectLst>
                <a:latin typeface="Calibri" panose="020F0502020204030204" pitchFamily="34" charset="0"/>
              </a:rPr>
              <a:t> 026</a:t>
            </a:r>
          </a:p>
        </p:txBody>
      </p:sp>
      <p:sp>
        <p:nvSpPr>
          <p:cNvPr id="15" name="Rectangle 14"/>
          <p:cNvSpPr/>
          <p:nvPr/>
        </p:nvSpPr>
        <p:spPr>
          <a:xfrm>
            <a:off x="2302308" y="3502001"/>
            <a:ext cx="1575175" cy="630069"/>
          </a:xfrm>
          <a:prstGeom prst="rect">
            <a:avLst/>
          </a:prstGeom>
          <a:solidFill>
            <a:schemeClr val="accent2">
              <a:lumMod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effectLst>
                  <a:outerShdw blurRad="38100" dist="38100" dir="2700000" algn="tl">
                    <a:srgbClr val="000000">
                      <a:alpha val="43137"/>
                    </a:srgbClr>
                  </a:outerShdw>
                </a:effectLst>
                <a:latin typeface="Calibri" panose="020F0502020204030204" pitchFamily="34" charset="0"/>
              </a:rPr>
              <a:t>Pembrolizumab</a:t>
            </a:r>
          </a:p>
          <a:p>
            <a:pPr algn="ctr"/>
            <a:r>
              <a:rPr lang="fr-FR" sz="1400" dirty="0" err="1">
                <a:effectLst>
                  <a:outerShdw blurRad="38100" dist="38100" dir="2700000" algn="tl">
                    <a:srgbClr val="000000">
                      <a:alpha val="43137"/>
                    </a:srgbClr>
                  </a:outerShdw>
                </a:effectLst>
                <a:latin typeface="Calibri" panose="020F0502020204030204" pitchFamily="34" charset="0"/>
              </a:rPr>
              <a:t>Keynote</a:t>
            </a:r>
            <a:r>
              <a:rPr lang="fr-FR" sz="1400" dirty="0">
                <a:effectLst>
                  <a:outerShdw blurRad="38100" dist="38100" dir="2700000" algn="tl">
                    <a:srgbClr val="000000">
                      <a:alpha val="43137"/>
                    </a:srgbClr>
                  </a:outerShdw>
                </a:effectLst>
                <a:latin typeface="Calibri" panose="020F0502020204030204" pitchFamily="34" charset="0"/>
              </a:rPr>
              <a:t> 024</a:t>
            </a:r>
          </a:p>
        </p:txBody>
      </p:sp>
      <p:sp>
        <p:nvSpPr>
          <p:cNvPr id="16" name="Rectangle 15"/>
          <p:cNvSpPr/>
          <p:nvPr/>
        </p:nvSpPr>
        <p:spPr>
          <a:xfrm>
            <a:off x="2297462" y="2076826"/>
            <a:ext cx="1575175" cy="630069"/>
          </a:xfrm>
          <a:prstGeom prst="rect">
            <a:avLst/>
          </a:prstGeom>
          <a:solidFill>
            <a:schemeClr val="accent2">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effectLst>
                  <a:outerShdw blurRad="38100" dist="38100" dir="2700000" algn="tl">
                    <a:srgbClr val="000000">
                      <a:alpha val="43137"/>
                    </a:srgbClr>
                  </a:outerShdw>
                </a:effectLst>
                <a:latin typeface="Calibri" panose="020F0502020204030204" pitchFamily="34" charset="0"/>
              </a:rPr>
              <a:t>Pembrolizumab</a:t>
            </a:r>
          </a:p>
          <a:p>
            <a:pPr algn="ctr"/>
            <a:r>
              <a:rPr lang="fr-FR" sz="1400" dirty="0" err="1">
                <a:effectLst>
                  <a:outerShdw blurRad="38100" dist="38100" dir="2700000" algn="tl">
                    <a:srgbClr val="000000">
                      <a:alpha val="43137"/>
                    </a:srgbClr>
                  </a:outerShdw>
                </a:effectLst>
                <a:latin typeface="Calibri" panose="020F0502020204030204" pitchFamily="34" charset="0"/>
              </a:rPr>
              <a:t>Keynote</a:t>
            </a:r>
            <a:r>
              <a:rPr lang="fr-FR" sz="1400" dirty="0">
                <a:effectLst>
                  <a:outerShdw blurRad="38100" dist="38100" dir="2700000" algn="tl">
                    <a:srgbClr val="000000">
                      <a:alpha val="43137"/>
                    </a:srgbClr>
                  </a:outerShdw>
                </a:effectLst>
                <a:latin typeface="Calibri" panose="020F0502020204030204" pitchFamily="34" charset="0"/>
              </a:rPr>
              <a:t> 042</a:t>
            </a:r>
          </a:p>
        </p:txBody>
      </p:sp>
      <p:sp>
        <p:nvSpPr>
          <p:cNvPr id="17" name="Rectangle 16"/>
          <p:cNvSpPr/>
          <p:nvPr/>
        </p:nvSpPr>
        <p:spPr>
          <a:xfrm>
            <a:off x="534329" y="4192190"/>
            <a:ext cx="1575175" cy="630069"/>
          </a:xfrm>
          <a:prstGeom prst="rect">
            <a:avLst/>
          </a:prstGeom>
          <a:solidFill>
            <a:schemeClr val="accent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effectLst>
                  <a:outerShdw blurRad="38100" dist="38100" dir="2700000" algn="tl">
                    <a:srgbClr val="000000">
                      <a:alpha val="43137"/>
                    </a:srgbClr>
                  </a:outerShdw>
                </a:effectLst>
                <a:latin typeface="Calibri" panose="020F0502020204030204" pitchFamily="34" charset="0"/>
              </a:rPr>
              <a:t>PD-L1 ≥25%</a:t>
            </a:r>
          </a:p>
        </p:txBody>
      </p:sp>
      <p:sp>
        <p:nvSpPr>
          <p:cNvPr id="18" name="Rectangle 17"/>
          <p:cNvSpPr/>
          <p:nvPr/>
        </p:nvSpPr>
        <p:spPr>
          <a:xfrm>
            <a:off x="2297465" y="4192189"/>
            <a:ext cx="1575175" cy="630069"/>
          </a:xfrm>
          <a:prstGeom prst="rect">
            <a:avLst/>
          </a:prstGeom>
          <a:solidFill>
            <a:schemeClr val="accent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effectLst>
                  <a:outerShdw blurRad="38100" dist="38100" dir="2700000" algn="tl">
                    <a:srgbClr val="000000">
                      <a:alpha val="43137"/>
                    </a:srgbClr>
                  </a:outerShdw>
                </a:effectLst>
                <a:latin typeface="Calibri" panose="020F0502020204030204" pitchFamily="34" charset="0"/>
              </a:rPr>
              <a:t>Durvalumab</a:t>
            </a:r>
          </a:p>
          <a:p>
            <a:pPr algn="ctr"/>
            <a:r>
              <a:rPr lang="fr-FR" sz="1400" dirty="0" err="1">
                <a:effectLst>
                  <a:outerShdw blurRad="38100" dist="38100" dir="2700000" algn="tl">
                    <a:srgbClr val="000000">
                      <a:alpha val="43137"/>
                    </a:srgbClr>
                  </a:outerShdw>
                </a:effectLst>
                <a:latin typeface="Calibri" panose="020F0502020204030204" pitchFamily="34" charset="0"/>
              </a:rPr>
              <a:t>Mystic</a:t>
            </a:r>
            <a:endParaRPr lang="fr-FR" sz="1400" dirty="0">
              <a:effectLst>
                <a:outerShdw blurRad="38100" dist="38100" dir="2700000" algn="tl">
                  <a:srgbClr val="000000">
                    <a:alpha val="43137"/>
                  </a:srgbClr>
                </a:outerShdw>
              </a:effectLst>
              <a:latin typeface="Calibri" panose="020F0502020204030204" pitchFamily="34" charset="0"/>
            </a:endParaRPr>
          </a:p>
        </p:txBody>
      </p:sp>
      <p:sp>
        <p:nvSpPr>
          <p:cNvPr id="19" name="Rectangle 18"/>
          <p:cNvSpPr/>
          <p:nvPr/>
        </p:nvSpPr>
        <p:spPr>
          <a:xfrm>
            <a:off x="341530" y="2076698"/>
            <a:ext cx="90010" cy="2795769"/>
          </a:xfrm>
          <a:prstGeom prst="rect">
            <a:avLst/>
          </a:prstGeom>
          <a:gradFill>
            <a:gsLst>
              <a:gs pos="0">
                <a:schemeClr val="accent2">
                  <a:lumMod val="20000"/>
                  <a:lumOff val="80000"/>
                </a:schemeClr>
              </a:gs>
              <a:gs pos="50000">
                <a:schemeClr val="accent2">
                  <a:lumMod val="5000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Connecteur droit 26"/>
          <p:cNvCxnSpPr/>
          <p:nvPr/>
        </p:nvCxnSpPr>
        <p:spPr>
          <a:xfrm flipV="1">
            <a:off x="3896925" y="4776867"/>
            <a:ext cx="1459602" cy="12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8362799" y="2072596"/>
            <a:ext cx="646331" cy="307777"/>
          </a:xfrm>
          <a:prstGeom prst="rect">
            <a:avLst/>
          </a:prstGeom>
          <a:noFill/>
        </p:spPr>
        <p:txBody>
          <a:bodyPr wrap="none" rtlCol="0">
            <a:spAutoFit/>
          </a:bodyPr>
          <a:lstStyle/>
          <a:p>
            <a:r>
              <a:rPr lang="fr-FR" sz="1400" b="1" dirty="0">
                <a:solidFill>
                  <a:srgbClr val="C00000"/>
                </a:solidFill>
                <a:latin typeface="Calibri" panose="020F0502020204030204" pitchFamily="34" charset="0"/>
              </a:rPr>
              <a:t>HR OS</a:t>
            </a:r>
          </a:p>
        </p:txBody>
      </p:sp>
      <p:sp>
        <p:nvSpPr>
          <p:cNvPr id="33" name="ZoneTexte 32"/>
          <p:cNvSpPr txBox="1"/>
          <p:nvPr/>
        </p:nvSpPr>
        <p:spPr>
          <a:xfrm>
            <a:off x="0" y="4906203"/>
            <a:ext cx="4472699" cy="230832"/>
          </a:xfrm>
          <a:prstGeom prst="rect">
            <a:avLst/>
          </a:prstGeom>
          <a:noFill/>
        </p:spPr>
        <p:txBody>
          <a:bodyPr wrap="none" rtlCol="0">
            <a:spAutoFit/>
          </a:bodyPr>
          <a:lstStyle/>
          <a:p>
            <a:r>
              <a:rPr lang="fr-FR" sz="900" dirty="0">
                <a:solidFill>
                  <a:schemeClr val="accent1"/>
                </a:solidFill>
                <a:latin typeface="Arial Narrow" panose="020B0606020202030204" pitchFamily="34" charset="0"/>
              </a:rPr>
              <a:t>Lopes, ASCO 2018; </a:t>
            </a:r>
            <a:r>
              <a:rPr lang="fr-FR" sz="900" dirty="0" smtClean="0">
                <a:solidFill>
                  <a:schemeClr val="accent1"/>
                </a:solidFill>
                <a:latin typeface="Arial Narrow" panose="020B0606020202030204" pitchFamily="34" charset="0"/>
              </a:rPr>
              <a:t>Mok, Lancet 2019; Carbone</a:t>
            </a:r>
            <a:r>
              <a:rPr lang="fr-FR" sz="900" dirty="0">
                <a:solidFill>
                  <a:schemeClr val="accent1"/>
                </a:solidFill>
                <a:latin typeface="Arial Narrow" panose="020B0606020202030204" pitchFamily="34" charset="0"/>
              </a:rPr>
              <a:t>, NEJM 2017; Reck, JCO 2019; Rizvi, ESMO-IO 2018</a:t>
            </a:r>
          </a:p>
        </p:txBody>
      </p:sp>
      <p:graphicFrame>
        <p:nvGraphicFramePr>
          <p:cNvPr id="35" name="Espace réservé du contenu 3"/>
          <p:cNvGraphicFramePr>
            <a:graphicFrameLocks noGrp="1"/>
          </p:cNvGraphicFramePr>
          <p:nvPr>
            <p:ph idx="1"/>
            <p:extLst>
              <p:ext uri="{D42A27DB-BD31-4B8C-83A1-F6EECF244321}">
                <p14:modId xmlns:p14="http://schemas.microsoft.com/office/powerpoint/2010/main" val="1168931696"/>
              </p:ext>
            </p:extLst>
          </p:nvPr>
        </p:nvGraphicFramePr>
        <p:xfrm>
          <a:off x="4211959" y="1895360"/>
          <a:ext cx="4932041" cy="3241675"/>
        </p:xfrm>
        <a:graphic>
          <a:graphicData uri="http://schemas.openxmlformats.org/drawingml/2006/chart">
            <c:chart xmlns:c="http://schemas.openxmlformats.org/drawingml/2006/chart" xmlns:r="http://schemas.openxmlformats.org/officeDocument/2006/relationships" r:id="rId2"/>
          </a:graphicData>
        </a:graphic>
      </p:graphicFrame>
      <p:sp>
        <p:nvSpPr>
          <p:cNvPr id="28" name="ZoneTexte 27"/>
          <p:cNvSpPr txBox="1"/>
          <p:nvPr/>
        </p:nvSpPr>
        <p:spPr>
          <a:xfrm>
            <a:off x="6374250" y="2216824"/>
            <a:ext cx="1736373" cy="261610"/>
          </a:xfrm>
          <a:prstGeom prst="rect">
            <a:avLst/>
          </a:prstGeom>
          <a:noFill/>
        </p:spPr>
        <p:txBody>
          <a:bodyPr wrap="none" rtlCol="0">
            <a:spAutoFit/>
          </a:bodyPr>
          <a:lstStyle/>
          <a:p>
            <a:r>
              <a:rPr lang="fr-FR" sz="1100" b="1" dirty="0">
                <a:solidFill>
                  <a:srgbClr val="C00000"/>
                </a:solidFill>
                <a:latin typeface="Calibri" panose="020F0502020204030204" pitchFamily="34" charset="0"/>
              </a:rPr>
              <a:t>HR 0.81 (95% CI 0.71-0.93)</a:t>
            </a:r>
          </a:p>
        </p:txBody>
      </p:sp>
      <p:sp>
        <p:nvSpPr>
          <p:cNvPr id="29" name="ZoneTexte 28"/>
          <p:cNvSpPr txBox="1"/>
          <p:nvPr/>
        </p:nvSpPr>
        <p:spPr>
          <a:xfrm>
            <a:off x="6369449" y="2940210"/>
            <a:ext cx="1736373" cy="261610"/>
          </a:xfrm>
          <a:prstGeom prst="rect">
            <a:avLst/>
          </a:prstGeom>
          <a:noFill/>
        </p:spPr>
        <p:txBody>
          <a:bodyPr wrap="none" rtlCol="0">
            <a:spAutoFit/>
          </a:bodyPr>
          <a:lstStyle/>
          <a:p>
            <a:r>
              <a:rPr lang="fr-FR" sz="1100" b="1" dirty="0">
                <a:solidFill>
                  <a:srgbClr val="C00000"/>
                </a:solidFill>
                <a:latin typeface="Calibri" panose="020F0502020204030204" pitchFamily="34" charset="0"/>
              </a:rPr>
              <a:t>HR 1.02 (95% CI 0.80-1.30)</a:t>
            </a:r>
          </a:p>
        </p:txBody>
      </p:sp>
      <p:sp>
        <p:nvSpPr>
          <p:cNvPr id="30" name="ZoneTexte 29"/>
          <p:cNvSpPr txBox="1"/>
          <p:nvPr/>
        </p:nvSpPr>
        <p:spPr>
          <a:xfrm>
            <a:off x="6369448" y="3615285"/>
            <a:ext cx="1736373" cy="261610"/>
          </a:xfrm>
          <a:prstGeom prst="rect">
            <a:avLst/>
          </a:prstGeom>
          <a:noFill/>
        </p:spPr>
        <p:txBody>
          <a:bodyPr wrap="none" rtlCol="0">
            <a:spAutoFit/>
          </a:bodyPr>
          <a:lstStyle/>
          <a:p>
            <a:r>
              <a:rPr lang="fr-FR" sz="1100" b="1" dirty="0">
                <a:solidFill>
                  <a:srgbClr val="C00000"/>
                </a:solidFill>
                <a:latin typeface="Calibri" panose="020F0502020204030204" pitchFamily="34" charset="0"/>
              </a:rPr>
              <a:t>HR 0.63 (95% CI 0.47-0.86)</a:t>
            </a:r>
          </a:p>
        </p:txBody>
      </p:sp>
      <p:sp>
        <p:nvSpPr>
          <p:cNvPr id="31" name="ZoneTexte 30"/>
          <p:cNvSpPr txBox="1"/>
          <p:nvPr/>
        </p:nvSpPr>
        <p:spPr>
          <a:xfrm>
            <a:off x="6369448" y="4269515"/>
            <a:ext cx="1919115" cy="261610"/>
          </a:xfrm>
          <a:prstGeom prst="rect">
            <a:avLst/>
          </a:prstGeom>
          <a:noFill/>
        </p:spPr>
        <p:txBody>
          <a:bodyPr wrap="none" rtlCol="0">
            <a:spAutoFit/>
          </a:bodyPr>
          <a:lstStyle/>
          <a:p>
            <a:r>
              <a:rPr lang="fr-FR" sz="1100" b="1" dirty="0">
                <a:solidFill>
                  <a:srgbClr val="C00000"/>
                </a:solidFill>
                <a:latin typeface="Calibri" panose="020F0502020204030204" pitchFamily="34" charset="0"/>
              </a:rPr>
              <a:t>HR 0.76 (97.54% CI 0.56-1.02)</a:t>
            </a:r>
          </a:p>
        </p:txBody>
      </p:sp>
      <p:cxnSp>
        <p:nvCxnSpPr>
          <p:cNvPr id="5" name="Connecteur droit 4"/>
          <p:cNvCxnSpPr/>
          <p:nvPr/>
        </p:nvCxnSpPr>
        <p:spPr>
          <a:xfrm flipV="1">
            <a:off x="3890245" y="2717380"/>
            <a:ext cx="4398318" cy="12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3872636" y="3404695"/>
            <a:ext cx="4415927"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V="1">
            <a:off x="3890053" y="4101920"/>
            <a:ext cx="4398510" cy="12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V="1">
            <a:off x="3910736" y="2034813"/>
            <a:ext cx="4377827" cy="12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298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6685" y="1350150"/>
            <a:ext cx="5515936" cy="3741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a:xfrm>
            <a:off x="611560" y="96475"/>
            <a:ext cx="8153400" cy="1005840"/>
          </a:xfrm>
        </p:spPr>
        <p:txBody>
          <a:bodyPr>
            <a:normAutofit/>
          </a:bodyPr>
          <a:lstStyle/>
          <a:p>
            <a:r>
              <a:rPr lang="en-US" sz="3200" dirty="0">
                <a:solidFill>
                  <a:srgbClr val="464646"/>
                </a:solidFill>
              </a:rPr>
              <a:t>C</a:t>
            </a:r>
            <a:r>
              <a:rPr lang="en-US" sz="3200" dirty="0" smtClean="0">
                <a:solidFill>
                  <a:srgbClr val="464646"/>
                </a:solidFill>
              </a:rPr>
              <a:t>ompleted </a:t>
            </a:r>
            <a:r>
              <a:rPr lang="en-US" sz="3200" dirty="0">
                <a:solidFill>
                  <a:srgbClr val="464646"/>
                </a:solidFill>
              </a:rPr>
              <a:t>1</a:t>
            </a:r>
            <a:r>
              <a:rPr lang="en-US" sz="3200" baseline="30000" dirty="0">
                <a:solidFill>
                  <a:srgbClr val="464646"/>
                </a:solidFill>
              </a:rPr>
              <a:t>st</a:t>
            </a:r>
            <a:r>
              <a:rPr lang="en-US" sz="3200" dirty="0">
                <a:solidFill>
                  <a:srgbClr val="464646"/>
                </a:solidFill>
              </a:rPr>
              <a:t> line trials</a:t>
            </a:r>
            <a:endParaRPr lang="fr-FR" sz="3600" dirty="0"/>
          </a:p>
        </p:txBody>
      </p:sp>
      <p:sp>
        <p:nvSpPr>
          <p:cNvPr id="4" name="Rectangle à coins arrondis 3"/>
          <p:cNvSpPr/>
          <p:nvPr/>
        </p:nvSpPr>
        <p:spPr>
          <a:xfrm>
            <a:off x="1781690" y="2796775"/>
            <a:ext cx="1575175" cy="27003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 name="Groupe 5"/>
          <p:cNvGrpSpPr/>
          <p:nvPr/>
        </p:nvGrpSpPr>
        <p:grpSpPr>
          <a:xfrm>
            <a:off x="1826695" y="2166705"/>
            <a:ext cx="5355595" cy="1845205"/>
            <a:chOff x="1646675" y="2166705"/>
            <a:chExt cx="5355595" cy="1845205"/>
          </a:xfrm>
          <a:solidFill>
            <a:schemeClr val="accent1">
              <a:lumMod val="20000"/>
              <a:lumOff val="80000"/>
            </a:schemeClr>
          </a:solidFill>
          <a:effectLst>
            <a:outerShdw blurRad="63500" sx="102000" sy="102000" algn="ctr" rotWithShape="0">
              <a:prstClr val="black">
                <a:alpha val="40000"/>
              </a:prstClr>
            </a:outerShdw>
          </a:effectLst>
        </p:grpSpPr>
        <p:sp>
          <p:nvSpPr>
            <p:cNvPr id="5" name="Rectangle à coins arrondis 4"/>
            <p:cNvSpPr/>
            <p:nvPr/>
          </p:nvSpPr>
          <p:spPr>
            <a:xfrm>
              <a:off x="1646675" y="2166705"/>
              <a:ext cx="5355595" cy="184520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781690" y="2358919"/>
              <a:ext cx="5043368" cy="1415772"/>
            </a:xfrm>
            <a:prstGeom prst="rect">
              <a:avLst/>
            </a:prstGeom>
            <a:grpFill/>
          </p:spPr>
          <p:txBody>
            <a:bodyPr wrap="none" rtlCol="0">
              <a:spAutoFit/>
            </a:bodyPr>
            <a:lstStyle/>
            <a:p>
              <a:r>
                <a:rPr lang="en-US" sz="1400" dirty="0" smtClean="0">
                  <a:latin typeface="Calibri" panose="020F0502020204030204" pitchFamily="34" charset="0"/>
                  <a:cs typeface="Calibri" panose="020F0502020204030204" pitchFamily="34" charset="0"/>
                </a:rPr>
                <a:t>12 Sept 2019 </a:t>
              </a:r>
            </a:p>
            <a:p>
              <a:pPr algn="ctr"/>
              <a:r>
                <a:rPr lang="en-US" dirty="0" err="1" smtClean="0">
                  <a:latin typeface="Calibri" panose="020F0502020204030204" pitchFamily="34" charset="0"/>
                  <a:cs typeface="Calibri" panose="020F0502020204030204" pitchFamily="34" charset="0"/>
                </a:rPr>
                <a:t>Atezolizumab</a:t>
              </a:r>
              <a:r>
                <a:rPr lang="en-US" dirty="0" smtClean="0">
                  <a:latin typeface="Calibri" panose="020F0502020204030204" pitchFamily="34" charset="0"/>
                  <a:cs typeface="Calibri" panose="020F0502020204030204" pitchFamily="34" charset="0"/>
                </a:rPr>
                <a:t> monotherapy demonstrated</a:t>
              </a:r>
            </a:p>
            <a:p>
              <a:pPr algn="ctr"/>
              <a:r>
                <a:rPr lang="en-US" dirty="0" smtClean="0">
                  <a:latin typeface="Calibri" panose="020F0502020204030204" pitchFamily="34" charset="0"/>
                  <a:cs typeface="Calibri" panose="020F0502020204030204" pitchFamily="34" charset="0"/>
                </a:rPr>
                <a:t>a </a:t>
              </a:r>
              <a:r>
                <a:rPr lang="en-US" dirty="0">
                  <a:latin typeface="Calibri" panose="020F0502020204030204" pitchFamily="34" charset="0"/>
                  <a:cs typeface="Calibri" panose="020F0502020204030204" pitchFamily="34" charset="0"/>
                </a:rPr>
                <a:t>statistically significant overall survival (OS) </a:t>
              </a:r>
              <a:r>
                <a:rPr lang="en-US" dirty="0" smtClean="0">
                  <a:latin typeface="Calibri" panose="020F0502020204030204" pitchFamily="34" charset="0"/>
                  <a:cs typeface="Calibri" panose="020F0502020204030204" pitchFamily="34" charset="0"/>
                </a:rPr>
                <a:t>benefit</a:t>
              </a:r>
            </a:p>
            <a:p>
              <a:pPr algn="ctr"/>
              <a:r>
                <a:rPr lang="en-US" dirty="0" smtClean="0">
                  <a:latin typeface="Calibri" panose="020F0502020204030204" pitchFamily="34" charset="0"/>
                  <a:cs typeface="Calibri" panose="020F0502020204030204" pitchFamily="34" charset="0"/>
                </a:rPr>
                <a:t>in </a:t>
              </a:r>
              <a:r>
                <a:rPr lang="en-US" dirty="0">
                  <a:latin typeface="Calibri" panose="020F0502020204030204" pitchFamily="34" charset="0"/>
                  <a:cs typeface="Calibri" panose="020F0502020204030204" pitchFamily="34" charset="0"/>
                </a:rPr>
                <a:t>people </a:t>
              </a:r>
              <a:r>
                <a:rPr lang="en-US" u="sng" dirty="0">
                  <a:latin typeface="Calibri" panose="020F0502020204030204" pitchFamily="34" charset="0"/>
                  <a:cs typeface="Calibri" panose="020F0502020204030204" pitchFamily="34" charset="0"/>
                </a:rPr>
                <a:t>with high PD-L1 expression (TC3/IC3-WT</a:t>
              </a:r>
              <a:r>
                <a:rPr lang="en-US" u="sng" dirty="0" smtClean="0">
                  <a:latin typeface="Calibri" panose="020F0502020204030204" pitchFamily="34" charset="0"/>
                  <a:cs typeface="Calibri" panose="020F0502020204030204" pitchFamily="34" charset="0"/>
                </a:rPr>
                <a:t>)</a:t>
              </a:r>
              <a:r>
                <a:rPr lang="en-US" dirty="0" smtClean="0">
                  <a:latin typeface="Calibri" panose="020F0502020204030204" pitchFamily="34" charset="0"/>
                  <a:cs typeface="Calibri" panose="020F0502020204030204" pitchFamily="34" charset="0"/>
                </a:rPr>
                <a:t>,</a:t>
              </a:r>
            </a:p>
            <a:p>
              <a:pPr algn="ctr"/>
              <a:r>
                <a:rPr lang="en-US" dirty="0" smtClean="0">
                  <a:latin typeface="Calibri" panose="020F0502020204030204" pitchFamily="34" charset="0"/>
                  <a:cs typeface="Calibri" panose="020F0502020204030204" pitchFamily="34" charset="0"/>
                </a:rPr>
                <a:t>compared </a:t>
              </a:r>
              <a:r>
                <a:rPr lang="en-US" dirty="0">
                  <a:latin typeface="Calibri" panose="020F0502020204030204" pitchFamily="34" charset="0"/>
                  <a:cs typeface="Calibri" panose="020F0502020204030204" pitchFamily="34" charset="0"/>
                </a:rPr>
                <a:t>with chemotherapy alone.</a:t>
              </a:r>
              <a:endParaRPr lang="fr-FR" dirty="0">
                <a:latin typeface="Calibri" panose="020F0502020204030204" pitchFamily="34" charset="0"/>
                <a:cs typeface="Calibri" panose="020F0502020204030204" pitchFamily="34" charset="0"/>
              </a:endParaRPr>
            </a:p>
          </p:txBody>
        </p:sp>
      </p:grpSp>
      <p:sp>
        <p:nvSpPr>
          <p:cNvPr id="8" name="Parchemin horizontal 7"/>
          <p:cNvSpPr/>
          <p:nvPr/>
        </p:nvSpPr>
        <p:spPr>
          <a:xfrm>
            <a:off x="7452320" y="2373417"/>
            <a:ext cx="1376645" cy="1080120"/>
          </a:xfrm>
          <a:prstGeom prst="horizontalScroll">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ESMO 2019</a:t>
            </a:r>
            <a:endParaRPr lang="fr-FR"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994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US" sz="2800" dirty="0"/>
              <a:t>Strategy for using ICIs in 1</a:t>
            </a:r>
            <a:r>
              <a:rPr lang="en-US" sz="2800" baseline="30000" dirty="0"/>
              <a:t>st</a:t>
            </a:r>
            <a:r>
              <a:rPr lang="en-US" sz="2800" dirty="0"/>
              <a:t> line</a:t>
            </a:r>
            <a:br>
              <a:rPr lang="en-US" sz="2800" dirty="0"/>
            </a:br>
            <a:r>
              <a:rPr lang="en-US" sz="2800" dirty="0"/>
              <a:t>To replace cytotoxic chemotherapy</a:t>
            </a:r>
            <a:endParaRPr lang="fr-FR" sz="2800" dirty="0">
              <a:solidFill>
                <a:schemeClr val="accent2"/>
              </a:solidFill>
            </a:endParaRPr>
          </a:p>
        </p:txBody>
      </p:sp>
      <p:sp>
        <p:nvSpPr>
          <p:cNvPr id="3" name="Rectangle 2"/>
          <p:cNvSpPr/>
          <p:nvPr/>
        </p:nvSpPr>
        <p:spPr>
          <a:xfrm>
            <a:off x="71500" y="2043956"/>
            <a:ext cx="2475274" cy="2442537"/>
          </a:xfrm>
          <a:prstGeom prst="rect">
            <a:avLst/>
          </a:prstGeom>
          <a:solidFill>
            <a:srgbClr val="C00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effectLst>
                  <a:outerShdw blurRad="38100" dist="38100" dir="2700000" algn="tl">
                    <a:srgbClr val="000000">
                      <a:alpha val="43137"/>
                    </a:srgbClr>
                  </a:outerShdw>
                </a:effectLst>
                <a:latin typeface="Calibri" panose="020F0502020204030204" pitchFamily="34" charset="0"/>
              </a:rPr>
              <a:t>Immunotherapy</a:t>
            </a:r>
          </a:p>
          <a:p>
            <a:pPr algn="ctr"/>
            <a:r>
              <a:rPr lang="en-US" sz="1600" i="1" dirty="0">
                <a:effectLst>
                  <a:outerShdw blurRad="38100" dist="38100" dir="2700000" algn="tl">
                    <a:srgbClr val="000000">
                      <a:alpha val="43137"/>
                    </a:srgbClr>
                  </a:outerShdw>
                </a:effectLst>
                <a:latin typeface="Calibri" panose="020F0502020204030204" pitchFamily="34" charset="0"/>
              </a:rPr>
              <a:t>instead of</a:t>
            </a:r>
          </a:p>
          <a:p>
            <a:pPr algn="ctr"/>
            <a:r>
              <a:rPr lang="en-US" sz="1600" dirty="0">
                <a:effectLst>
                  <a:outerShdw blurRad="38100" dist="38100" dir="2700000" algn="tl">
                    <a:srgbClr val="000000">
                      <a:alpha val="43137"/>
                    </a:srgbClr>
                  </a:outerShdw>
                </a:effectLst>
                <a:latin typeface="Calibri" panose="020F0502020204030204" pitchFamily="34" charset="0"/>
              </a:rPr>
              <a:t>chemotherapy</a:t>
            </a:r>
          </a:p>
        </p:txBody>
      </p:sp>
      <p:sp>
        <p:nvSpPr>
          <p:cNvPr id="7" name="Rectangle 6"/>
          <p:cNvSpPr/>
          <p:nvPr/>
        </p:nvSpPr>
        <p:spPr>
          <a:xfrm>
            <a:off x="2816805" y="2043956"/>
            <a:ext cx="2115234" cy="2442537"/>
          </a:xfrm>
          <a:prstGeom prst="rect">
            <a:avLst/>
          </a:prstGeom>
          <a:solidFill>
            <a:schemeClr val="accent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effectLst>
                  <a:outerShdw blurRad="38100" dist="38100" dir="2700000" algn="tl">
                    <a:srgbClr val="000000">
                      <a:alpha val="43137"/>
                    </a:srgbClr>
                  </a:outerShdw>
                </a:effectLst>
                <a:latin typeface="Calibri" panose="020F0502020204030204" pitchFamily="34" charset="0"/>
              </a:rPr>
              <a:t>Selection </a:t>
            </a:r>
            <a:r>
              <a:rPr lang="en-US" sz="1600" dirty="0">
                <a:effectLst>
                  <a:outerShdw blurRad="38100" dist="38100" dir="2700000" algn="tl">
                    <a:srgbClr val="000000">
                      <a:alpha val="43137"/>
                    </a:srgbClr>
                  </a:outerShdw>
                </a:effectLst>
                <a:latin typeface="Calibri" panose="020F0502020204030204" pitchFamily="34" charset="0"/>
              </a:rPr>
              <a:t>of patients</a:t>
            </a:r>
          </a:p>
          <a:p>
            <a:pPr algn="ctr"/>
            <a:r>
              <a:rPr lang="en-US" sz="1600" dirty="0">
                <a:effectLst>
                  <a:outerShdw blurRad="38100" dist="38100" dir="2700000" algn="tl">
                    <a:srgbClr val="000000">
                      <a:alpha val="43137"/>
                    </a:srgbClr>
                  </a:outerShdw>
                </a:effectLst>
                <a:latin typeface="Calibri" panose="020F0502020204030204" pitchFamily="34" charset="0"/>
              </a:rPr>
              <a:t>on predictive biomarkers</a:t>
            </a:r>
          </a:p>
        </p:txBody>
      </p:sp>
      <p:sp>
        <p:nvSpPr>
          <p:cNvPr id="9" name="Rectangle 8"/>
          <p:cNvSpPr/>
          <p:nvPr/>
        </p:nvSpPr>
        <p:spPr>
          <a:xfrm>
            <a:off x="5202069" y="2043957"/>
            <a:ext cx="1575175" cy="720079"/>
          </a:xfrm>
          <a:prstGeom prst="rect">
            <a:avLst/>
          </a:prstGeom>
          <a:solidFill>
            <a:schemeClr val="accent2">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effectLst>
                  <a:outerShdw blurRad="38100" dist="38100" dir="2700000" algn="tl">
                    <a:srgbClr val="000000">
                      <a:alpha val="43137"/>
                    </a:srgbClr>
                  </a:outerShdw>
                </a:effectLst>
                <a:latin typeface="Calibri" panose="020F0502020204030204" pitchFamily="34" charset="0"/>
              </a:rPr>
              <a:t>PD-L1 ≥25%</a:t>
            </a:r>
          </a:p>
        </p:txBody>
      </p:sp>
      <p:sp>
        <p:nvSpPr>
          <p:cNvPr id="10" name="Rectangle 9"/>
          <p:cNvSpPr/>
          <p:nvPr/>
        </p:nvSpPr>
        <p:spPr>
          <a:xfrm>
            <a:off x="5202068" y="2854046"/>
            <a:ext cx="1575175" cy="765087"/>
          </a:xfrm>
          <a:prstGeom prst="rect">
            <a:avLst/>
          </a:prstGeom>
          <a:solidFill>
            <a:schemeClr val="accent2">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effectLst>
                  <a:outerShdw blurRad="38100" dist="38100" dir="2700000" algn="tl">
                    <a:srgbClr val="000000">
                      <a:alpha val="43137"/>
                    </a:srgbClr>
                  </a:outerShdw>
                </a:effectLst>
                <a:latin typeface="Calibri" panose="020F0502020204030204" pitchFamily="34" charset="0"/>
              </a:rPr>
              <a:t>PD-L1 ≥1%</a:t>
            </a:r>
          </a:p>
          <a:p>
            <a:pPr algn="ctr"/>
            <a:r>
              <a:rPr lang="fr-FR" sz="1400" dirty="0" smtClean="0">
                <a:effectLst>
                  <a:outerShdw blurRad="38100" dist="38100" dir="2700000" algn="tl">
                    <a:srgbClr val="000000">
                      <a:alpha val="43137"/>
                    </a:srgbClr>
                  </a:outerShdw>
                </a:effectLst>
                <a:latin typeface="Calibri" panose="020F0502020204030204" pitchFamily="34" charset="0"/>
              </a:rPr>
              <a:t>TMB </a:t>
            </a:r>
            <a:r>
              <a:rPr lang="fr-FR" sz="1400" dirty="0">
                <a:effectLst>
                  <a:outerShdw blurRad="38100" dist="38100" dir="2700000" algn="tl">
                    <a:srgbClr val="000000">
                      <a:alpha val="43137"/>
                    </a:srgbClr>
                  </a:outerShdw>
                </a:effectLst>
                <a:latin typeface="Calibri" panose="020F0502020204030204" pitchFamily="34" charset="0"/>
              </a:rPr>
              <a:t>≥10 mut/Mb</a:t>
            </a:r>
          </a:p>
        </p:txBody>
      </p:sp>
      <p:sp>
        <p:nvSpPr>
          <p:cNvPr id="14" name="Rectangle 13"/>
          <p:cNvSpPr/>
          <p:nvPr/>
        </p:nvSpPr>
        <p:spPr>
          <a:xfrm>
            <a:off x="5202072" y="1356615"/>
            <a:ext cx="3420378" cy="630069"/>
          </a:xfrm>
          <a:prstGeom prst="rect">
            <a:avLst/>
          </a:prstGeom>
          <a:solidFill>
            <a:schemeClr val="accent2">
              <a:lumMod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effectLst>
                  <a:outerShdw blurRad="38100" dist="38100" dir="2700000" algn="tl">
                    <a:srgbClr val="000000">
                      <a:alpha val="43137"/>
                    </a:srgbClr>
                  </a:outerShdw>
                </a:effectLst>
                <a:latin typeface="Calibri" panose="020F0502020204030204" pitchFamily="34" charset="0"/>
              </a:rPr>
              <a:t>Anti-PD(L)-1</a:t>
            </a:r>
          </a:p>
          <a:p>
            <a:pPr algn="ctr"/>
            <a:r>
              <a:rPr lang="fr-FR" sz="1600" dirty="0">
                <a:effectLst>
                  <a:outerShdw blurRad="38100" dist="38100" dir="2700000" algn="tl">
                    <a:srgbClr val="000000">
                      <a:alpha val="43137"/>
                    </a:srgbClr>
                  </a:outerShdw>
                </a:effectLst>
                <a:latin typeface="Calibri" panose="020F0502020204030204" pitchFamily="34" charset="0"/>
              </a:rPr>
              <a:t>+ anti-CTLA-4</a:t>
            </a:r>
          </a:p>
        </p:txBody>
      </p:sp>
      <p:sp>
        <p:nvSpPr>
          <p:cNvPr id="16" name="Flèche droite 15"/>
          <p:cNvSpPr/>
          <p:nvPr/>
        </p:nvSpPr>
        <p:spPr>
          <a:xfrm>
            <a:off x="2546773" y="3040197"/>
            <a:ext cx="270031" cy="450053"/>
          </a:xfrm>
          <a:prstGeom prst="rightArrow">
            <a:avLst/>
          </a:prstGeom>
          <a:solidFill>
            <a:srgbClr val="C00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droite 16"/>
          <p:cNvSpPr/>
          <p:nvPr/>
        </p:nvSpPr>
        <p:spPr>
          <a:xfrm>
            <a:off x="4932039" y="2178969"/>
            <a:ext cx="270031" cy="450053"/>
          </a:xfrm>
          <a:prstGeom prst="rightArrow">
            <a:avLst/>
          </a:prstGeom>
          <a:solidFill>
            <a:schemeClr val="accent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droite 17"/>
          <p:cNvSpPr/>
          <p:nvPr/>
        </p:nvSpPr>
        <p:spPr>
          <a:xfrm>
            <a:off x="4932039" y="3009002"/>
            <a:ext cx="270031" cy="450053"/>
          </a:xfrm>
          <a:prstGeom prst="rightArrow">
            <a:avLst/>
          </a:prstGeom>
          <a:solidFill>
            <a:schemeClr val="accent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7047275" y="2854046"/>
            <a:ext cx="1575175" cy="759967"/>
          </a:xfrm>
          <a:prstGeom prst="rect">
            <a:avLst/>
          </a:prstGeom>
          <a:solidFill>
            <a:schemeClr val="accent2">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effectLst>
                  <a:outerShdw blurRad="38100" dist="38100" dir="2700000" algn="tl">
                    <a:srgbClr val="000000">
                      <a:alpha val="43137"/>
                    </a:srgbClr>
                  </a:outerShdw>
                </a:effectLst>
                <a:latin typeface="Calibri" panose="020F0502020204030204" pitchFamily="34" charset="0"/>
              </a:rPr>
              <a:t>Nivolumab</a:t>
            </a:r>
          </a:p>
          <a:p>
            <a:pPr algn="ctr"/>
            <a:r>
              <a:rPr lang="fr-FR" sz="1400" dirty="0">
                <a:effectLst>
                  <a:outerShdw blurRad="38100" dist="38100" dir="2700000" algn="tl">
                    <a:srgbClr val="000000">
                      <a:alpha val="43137"/>
                    </a:srgbClr>
                  </a:outerShdw>
                </a:effectLst>
                <a:latin typeface="Calibri" panose="020F0502020204030204" pitchFamily="34" charset="0"/>
              </a:rPr>
              <a:t>+ Ipilimumab</a:t>
            </a:r>
          </a:p>
          <a:p>
            <a:pPr algn="ctr"/>
            <a:r>
              <a:rPr lang="fr-FR" sz="1400" dirty="0" err="1">
                <a:effectLst>
                  <a:outerShdw blurRad="38100" dist="38100" dir="2700000" algn="tl">
                    <a:srgbClr val="000000">
                      <a:alpha val="43137"/>
                    </a:srgbClr>
                  </a:outerShdw>
                </a:effectLst>
                <a:latin typeface="Calibri" panose="020F0502020204030204" pitchFamily="34" charset="0"/>
              </a:rPr>
              <a:t>CheckMate</a:t>
            </a:r>
            <a:r>
              <a:rPr lang="fr-FR" sz="1400" dirty="0">
                <a:effectLst>
                  <a:outerShdw blurRad="38100" dist="38100" dir="2700000" algn="tl">
                    <a:srgbClr val="000000">
                      <a:alpha val="43137"/>
                    </a:srgbClr>
                  </a:outerShdw>
                </a:effectLst>
                <a:latin typeface="Calibri" panose="020F0502020204030204" pitchFamily="34" charset="0"/>
              </a:rPr>
              <a:t> 227</a:t>
            </a:r>
          </a:p>
        </p:txBody>
      </p:sp>
      <p:sp>
        <p:nvSpPr>
          <p:cNvPr id="27" name="Rectangle 26"/>
          <p:cNvSpPr/>
          <p:nvPr/>
        </p:nvSpPr>
        <p:spPr>
          <a:xfrm>
            <a:off x="7047275" y="2031690"/>
            <a:ext cx="1575175" cy="732346"/>
          </a:xfrm>
          <a:prstGeom prst="rect">
            <a:avLst/>
          </a:prstGeom>
          <a:solidFill>
            <a:schemeClr val="accent2">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effectLst>
                  <a:outerShdw blurRad="38100" dist="38100" dir="2700000" algn="tl">
                    <a:srgbClr val="000000">
                      <a:alpha val="43137"/>
                    </a:srgbClr>
                  </a:outerShdw>
                </a:effectLst>
                <a:latin typeface="Calibri" panose="020F0502020204030204" pitchFamily="34" charset="0"/>
              </a:rPr>
              <a:t>Durvalumab</a:t>
            </a:r>
          </a:p>
          <a:p>
            <a:pPr algn="ctr"/>
            <a:r>
              <a:rPr lang="fr-FR" sz="1400" dirty="0">
                <a:effectLst>
                  <a:outerShdw blurRad="38100" dist="38100" dir="2700000" algn="tl">
                    <a:srgbClr val="000000">
                      <a:alpha val="43137"/>
                    </a:srgbClr>
                  </a:outerShdw>
                </a:effectLst>
                <a:latin typeface="Calibri" panose="020F0502020204030204" pitchFamily="34" charset="0"/>
              </a:rPr>
              <a:t>+ </a:t>
            </a:r>
            <a:r>
              <a:rPr lang="fr-FR" sz="1400" dirty="0" err="1">
                <a:effectLst>
                  <a:outerShdw blurRad="38100" dist="38100" dir="2700000" algn="tl">
                    <a:srgbClr val="000000">
                      <a:alpha val="43137"/>
                    </a:srgbClr>
                  </a:outerShdw>
                </a:effectLst>
                <a:latin typeface="Calibri" panose="020F0502020204030204" pitchFamily="34" charset="0"/>
              </a:rPr>
              <a:t>Tremelimumab</a:t>
            </a:r>
            <a:endParaRPr lang="fr-FR" sz="1400" dirty="0">
              <a:effectLst>
                <a:outerShdw blurRad="38100" dist="38100" dir="2700000" algn="tl">
                  <a:srgbClr val="000000">
                    <a:alpha val="43137"/>
                  </a:srgbClr>
                </a:outerShdw>
              </a:effectLst>
              <a:latin typeface="Calibri" panose="020F0502020204030204" pitchFamily="34" charset="0"/>
            </a:endParaRPr>
          </a:p>
          <a:p>
            <a:pPr algn="ctr"/>
            <a:r>
              <a:rPr lang="fr-FR" sz="1400" dirty="0" err="1">
                <a:effectLst>
                  <a:outerShdw blurRad="38100" dist="38100" dir="2700000" algn="tl">
                    <a:srgbClr val="000000">
                      <a:alpha val="43137"/>
                    </a:srgbClr>
                  </a:outerShdw>
                </a:effectLst>
                <a:latin typeface="Calibri" panose="020F0502020204030204" pitchFamily="34" charset="0"/>
              </a:rPr>
              <a:t>Mystic</a:t>
            </a:r>
            <a:endParaRPr lang="fr-FR" sz="1400" dirty="0">
              <a:effectLst>
                <a:outerShdw blurRad="38100" dist="38100" dir="2700000" algn="tl">
                  <a:srgbClr val="000000">
                    <a:alpha val="43137"/>
                  </a:srgbClr>
                </a:outerShdw>
              </a:effectLst>
              <a:latin typeface="Calibri" panose="020F0502020204030204" pitchFamily="34" charset="0"/>
            </a:endParaRPr>
          </a:p>
        </p:txBody>
      </p:sp>
      <p:sp>
        <p:nvSpPr>
          <p:cNvPr id="32" name="Flèche droite 31"/>
          <p:cNvSpPr/>
          <p:nvPr/>
        </p:nvSpPr>
        <p:spPr>
          <a:xfrm>
            <a:off x="6777244" y="2184418"/>
            <a:ext cx="270031" cy="450053"/>
          </a:xfrm>
          <a:prstGeom prst="rightArrow">
            <a:avLst/>
          </a:prstGeom>
          <a:solidFill>
            <a:schemeClr val="accent2">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lèche droite 32"/>
          <p:cNvSpPr/>
          <p:nvPr/>
        </p:nvSpPr>
        <p:spPr>
          <a:xfrm>
            <a:off x="6777243" y="3011562"/>
            <a:ext cx="270031" cy="450053"/>
          </a:xfrm>
          <a:prstGeom prst="rightArrow">
            <a:avLst/>
          </a:prstGeom>
          <a:solidFill>
            <a:schemeClr val="accent2">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7052501" y="3721406"/>
            <a:ext cx="1575175" cy="765087"/>
          </a:xfrm>
          <a:prstGeom prst="rect">
            <a:avLst/>
          </a:prstGeom>
          <a:solidFill>
            <a:schemeClr val="accent6">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effectLst>
                  <a:outerShdw blurRad="38100" dist="38100" dir="2700000" algn="tl">
                    <a:srgbClr val="000000">
                      <a:alpha val="43137"/>
                    </a:srgbClr>
                  </a:outerShdw>
                </a:effectLst>
                <a:latin typeface="Calibri" panose="020F0502020204030204" pitchFamily="34" charset="0"/>
              </a:rPr>
              <a:t>Durvalumab</a:t>
            </a:r>
          </a:p>
          <a:p>
            <a:pPr algn="ctr"/>
            <a:r>
              <a:rPr lang="fr-FR" sz="1400" dirty="0">
                <a:effectLst>
                  <a:outerShdw blurRad="38100" dist="38100" dir="2700000" algn="tl">
                    <a:srgbClr val="000000">
                      <a:alpha val="43137"/>
                    </a:srgbClr>
                  </a:outerShdw>
                </a:effectLst>
                <a:latin typeface="Calibri" panose="020F0502020204030204" pitchFamily="34" charset="0"/>
              </a:rPr>
              <a:t>+ </a:t>
            </a:r>
            <a:r>
              <a:rPr lang="fr-FR" sz="1400" dirty="0" err="1">
                <a:effectLst>
                  <a:outerShdw blurRad="38100" dist="38100" dir="2700000" algn="tl">
                    <a:srgbClr val="000000">
                      <a:alpha val="43137"/>
                    </a:srgbClr>
                  </a:outerShdw>
                </a:effectLst>
                <a:latin typeface="Calibri" panose="020F0502020204030204" pitchFamily="34" charset="0"/>
              </a:rPr>
              <a:t>Tremelimumab</a:t>
            </a:r>
            <a:endParaRPr lang="fr-FR" sz="1400" dirty="0">
              <a:effectLst>
                <a:outerShdw blurRad="38100" dist="38100" dir="2700000" algn="tl">
                  <a:srgbClr val="000000">
                    <a:alpha val="43137"/>
                  </a:srgbClr>
                </a:outerShdw>
              </a:effectLst>
              <a:latin typeface="Calibri" panose="020F0502020204030204" pitchFamily="34" charset="0"/>
            </a:endParaRPr>
          </a:p>
          <a:p>
            <a:pPr algn="ctr"/>
            <a:r>
              <a:rPr lang="fr-FR" sz="1400" dirty="0">
                <a:effectLst>
                  <a:outerShdw blurRad="38100" dist="38100" dir="2700000" algn="tl">
                    <a:srgbClr val="000000">
                      <a:alpha val="43137"/>
                    </a:srgbClr>
                  </a:outerShdw>
                </a:effectLst>
                <a:latin typeface="Calibri" panose="020F0502020204030204" pitchFamily="34" charset="0"/>
              </a:rPr>
              <a:t>Neptune</a:t>
            </a:r>
          </a:p>
        </p:txBody>
      </p:sp>
      <p:sp>
        <p:nvSpPr>
          <p:cNvPr id="19" name="Rectangle 18"/>
          <p:cNvSpPr/>
          <p:nvPr/>
        </p:nvSpPr>
        <p:spPr>
          <a:xfrm>
            <a:off x="5198699" y="3721406"/>
            <a:ext cx="1575175" cy="765087"/>
          </a:xfrm>
          <a:prstGeom prst="rect">
            <a:avLst/>
          </a:prstGeom>
          <a:solidFill>
            <a:schemeClr val="accent6">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a:effectLst>
                  <a:outerShdw blurRad="38100" dist="38100" dir="2700000" algn="tl">
                    <a:srgbClr val="000000">
                      <a:alpha val="43137"/>
                    </a:srgbClr>
                  </a:outerShdw>
                </a:effectLst>
                <a:latin typeface="Calibri" panose="020F0502020204030204" pitchFamily="34" charset="0"/>
              </a:rPr>
              <a:t>bTMB</a:t>
            </a:r>
            <a:r>
              <a:rPr lang="fr-FR" sz="1400" dirty="0">
                <a:effectLst>
                  <a:outerShdw blurRad="38100" dist="38100" dir="2700000" algn="tl">
                    <a:srgbClr val="000000">
                      <a:alpha val="43137"/>
                    </a:srgbClr>
                  </a:outerShdw>
                </a:effectLst>
                <a:latin typeface="Calibri" panose="020F0502020204030204" pitchFamily="34" charset="0"/>
              </a:rPr>
              <a:t> </a:t>
            </a:r>
            <a:r>
              <a:rPr lang="fr-FR" sz="1400" dirty="0" smtClean="0">
                <a:effectLst>
                  <a:outerShdw blurRad="38100" dist="38100" dir="2700000" algn="tl">
                    <a:srgbClr val="000000">
                      <a:alpha val="43137"/>
                    </a:srgbClr>
                  </a:outerShdw>
                </a:effectLst>
                <a:latin typeface="Calibri" panose="020F0502020204030204" pitchFamily="34" charset="0"/>
              </a:rPr>
              <a:t>≥20 </a:t>
            </a:r>
            <a:r>
              <a:rPr lang="fr-FR" sz="1400" dirty="0">
                <a:effectLst>
                  <a:outerShdw blurRad="38100" dist="38100" dir="2700000" algn="tl">
                    <a:srgbClr val="000000">
                      <a:alpha val="43137"/>
                    </a:srgbClr>
                  </a:outerShdw>
                </a:effectLst>
                <a:latin typeface="Calibri" panose="020F0502020204030204" pitchFamily="34" charset="0"/>
              </a:rPr>
              <a:t>mut/Mb</a:t>
            </a:r>
          </a:p>
        </p:txBody>
      </p:sp>
      <p:sp>
        <p:nvSpPr>
          <p:cNvPr id="20" name="Flèche droite 19"/>
          <p:cNvSpPr/>
          <p:nvPr/>
        </p:nvSpPr>
        <p:spPr>
          <a:xfrm>
            <a:off x="4932040" y="3864099"/>
            <a:ext cx="270031" cy="450053"/>
          </a:xfrm>
          <a:prstGeom prst="rightArrow">
            <a:avLst/>
          </a:prstGeom>
          <a:solidFill>
            <a:schemeClr val="accent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droite 20"/>
          <p:cNvSpPr/>
          <p:nvPr/>
        </p:nvSpPr>
        <p:spPr>
          <a:xfrm>
            <a:off x="6777244" y="3866659"/>
            <a:ext cx="270031" cy="450053"/>
          </a:xfrm>
          <a:prstGeom prst="rightArrow">
            <a:avLst/>
          </a:prstGeom>
          <a:solidFill>
            <a:schemeClr val="accent6">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76764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err="1" smtClean="0"/>
              <a:t>Mystic</a:t>
            </a:r>
            <a:r>
              <a:rPr lang="fr-FR" sz="2800" dirty="0" smtClean="0"/>
              <a:t>: </a:t>
            </a:r>
            <a:r>
              <a:rPr lang="fr-FR" sz="2800" dirty="0" err="1" smtClean="0"/>
              <a:t>Durvalumab</a:t>
            </a:r>
            <a:r>
              <a:rPr lang="fr-FR" sz="2800" dirty="0" smtClean="0"/>
              <a:t> + </a:t>
            </a:r>
            <a:r>
              <a:rPr lang="fr-FR" sz="2800" dirty="0" err="1" smtClean="0"/>
              <a:t>Tremelimumab</a:t>
            </a:r>
            <a:r>
              <a:rPr lang="fr-FR" sz="2800" dirty="0" smtClean="0"/>
              <a:t/>
            </a:r>
            <a:br>
              <a:rPr lang="fr-FR" sz="2800" dirty="0" smtClean="0"/>
            </a:br>
            <a:r>
              <a:rPr lang="fr-FR" sz="2800" i="1" dirty="0" smtClean="0"/>
              <a:t>vs</a:t>
            </a:r>
            <a:r>
              <a:rPr lang="fr-FR" sz="2800" dirty="0" smtClean="0"/>
              <a:t>. </a:t>
            </a:r>
            <a:r>
              <a:rPr lang="fr-FR" sz="2800" dirty="0" err="1" smtClean="0"/>
              <a:t>Chemotherapy</a:t>
            </a:r>
            <a:r>
              <a:rPr lang="fr-FR" sz="2800" dirty="0" smtClean="0"/>
              <a:t> in PD-L1 ≥25% NSCLC</a:t>
            </a:r>
            <a:endParaRPr lang="fr-FR" sz="2800" dirty="0"/>
          </a:p>
        </p:txBody>
      </p:sp>
      <p:pic>
        <p:nvPicPr>
          <p:cNvPr id="126" name="Image 125"/>
          <p:cNvPicPr>
            <a:picLocks noChangeAspect="1"/>
          </p:cNvPicPr>
          <p:nvPr/>
        </p:nvPicPr>
        <p:blipFill>
          <a:blip r:embed="rId2"/>
          <a:stretch>
            <a:fillRect/>
          </a:stretch>
        </p:blipFill>
        <p:spPr>
          <a:xfrm>
            <a:off x="880191" y="1311610"/>
            <a:ext cx="7248991" cy="3592702"/>
          </a:xfrm>
          <a:prstGeom prst="rect">
            <a:avLst/>
          </a:prstGeom>
        </p:spPr>
      </p:pic>
      <p:sp>
        <p:nvSpPr>
          <p:cNvPr id="127" name="Espace réservé du pied de page 1"/>
          <p:cNvSpPr txBox="1">
            <a:spLocks/>
          </p:cNvSpPr>
          <p:nvPr/>
        </p:nvSpPr>
        <p:spPr>
          <a:xfrm>
            <a:off x="-21264" y="4912010"/>
            <a:ext cx="6883119" cy="207672"/>
          </a:xfrm>
          <a:prstGeom prst="rect">
            <a:avLst/>
          </a:prstGeom>
        </p:spPr>
        <p:txBody>
          <a:bodyPr/>
          <a:lstStyle>
            <a:defPPr>
              <a:defRPr lang="fr-FR"/>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r>
              <a:rPr lang="fr-FR" sz="1000" dirty="0" smtClean="0">
                <a:solidFill>
                  <a:srgbClr val="2DA2BF"/>
                </a:solidFill>
                <a:latin typeface="Arial Narrow" panose="020B0606020202030204" pitchFamily="34" charset="0"/>
              </a:rPr>
              <a:t>Rizvi, ESMO IO 2018</a:t>
            </a:r>
            <a:endParaRPr sz="1000" dirty="0">
              <a:solidFill>
                <a:srgbClr val="2DA2BF"/>
              </a:solidFill>
              <a:latin typeface="Arial Narrow" panose="020B0606020202030204" pitchFamily="34" charset="0"/>
            </a:endParaRPr>
          </a:p>
        </p:txBody>
      </p:sp>
    </p:spTree>
    <p:extLst>
      <p:ext uri="{BB962C8B-B14F-4D97-AF65-F5344CB8AC3E}">
        <p14:creationId xmlns:p14="http://schemas.microsoft.com/office/powerpoint/2010/main" val="533019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sz="3200" dirty="0" err="1"/>
              <a:t>CheckMate</a:t>
            </a:r>
            <a:r>
              <a:rPr lang="en-US" sz="3200" dirty="0"/>
              <a:t> 227 Part 1 Study </a:t>
            </a:r>
            <a:r>
              <a:rPr lang="en-US" sz="3200" dirty="0" smtClean="0"/>
              <a:t>Design</a:t>
            </a:r>
            <a:br>
              <a:rPr lang="en-US" sz="3200" dirty="0" smtClean="0"/>
            </a:br>
            <a:r>
              <a:rPr lang="en-US" sz="3200" dirty="0" smtClean="0"/>
              <a:t>PD-L1 ≥1%</a:t>
            </a:r>
            <a:endParaRPr lang="fr-FR" sz="3200" dirty="0"/>
          </a:p>
        </p:txBody>
      </p:sp>
      <p:grpSp>
        <p:nvGrpSpPr>
          <p:cNvPr id="3" name="Group 67"/>
          <p:cNvGrpSpPr/>
          <p:nvPr/>
        </p:nvGrpSpPr>
        <p:grpSpPr>
          <a:xfrm>
            <a:off x="3146277" y="3800185"/>
            <a:ext cx="691624" cy="875795"/>
            <a:chOff x="2409002" y="1376466"/>
            <a:chExt cx="653451" cy="1005307"/>
          </a:xfrm>
        </p:grpSpPr>
        <p:cxnSp>
          <p:nvCxnSpPr>
            <p:cNvPr id="4" name="Elbow Connector 109"/>
            <p:cNvCxnSpPr/>
            <p:nvPr/>
          </p:nvCxnSpPr>
          <p:spPr>
            <a:xfrm rot="5400000" flipH="1" flipV="1">
              <a:off x="2777631" y="1289843"/>
              <a:ext cx="192513" cy="365760"/>
            </a:xfrm>
            <a:prstGeom prst="bentConnector2">
              <a:avLst/>
            </a:prstGeom>
            <a:ln w="19050">
              <a:solidFill>
                <a:srgbClr val="06559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 name="Elbow Connector 110"/>
            <p:cNvCxnSpPr/>
            <p:nvPr/>
          </p:nvCxnSpPr>
          <p:spPr>
            <a:xfrm rot="16200000" flipH="1">
              <a:off x="2758159" y="2077480"/>
              <a:ext cx="237141" cy="371446"/>
            </a:xfrm>
            <a:prstGeom prst="bentConnector2">
              <a:avLst/>
            </a:prstGeom>
            <a:ln w="19050">
              <a:solidFill>
                <a:srgbClr val="06559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Connector 111"/>
            <p:cNvCxnSpPr/>
            <p:nvPr/>
          </p:nvCxnSpPr>
          <p:spPr>
            <a:xfrm flipV="1">
              <a:off x="2691006" y="1461403"/>
              <a:ext cx="0" cy="822960"/>
            </a:xfrm>
            <a:prstGeom prst="line">
              <a:avLst/>
            </a:prstGeom>
            <a:ln w="19050">
              <a:solidFill>
                <a:srgbClr val="06559D"/>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112"/>
            <p:cNvCxnSpPr/>
            <p:nvPr/>
          </p:nvCxnSpPr>
          <p:spPr>
            <a:xfrm>
              <a:off x="2409002" y="1861634"/>
              <a:ext cx="640080" cy="0"/>
            </a:xfrm>
            <a:prstGeom prst="straightConnector1">
              <a:avLst/>
            </a:prstGeom>
            <a:ln w="19050">
              <a:solidFill>
                <a:srgbClr val="06559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8" name="Elbow Connector 105"/>
          <p:cNvCxnSpPr/>
          <p:nvPr/>
        </p:nvCxnSpPr>
        <p:spPr>
          <a:xfrm rot="5400000" flipH="1" flipV="1">
            <a:off x="2072600" y="2101836"/>
            <a:ext cx="261485" cy="261930"/>
          </a:xfrm>
          <a:prstGeom prst="bentConnector2">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Elbow Connector 106"/>
          <p:cNvCxnSpPr/>
          <p:nvPr/>
        </p:nvCxnSpPr>
        <p:spPr>
          <a:xfrm rot="16200000" flipH="1">
            <a:off x="2044328" y="3922072"/>
            <a:ext cx="322102" cy="266002"/>
          </a:xfrm>
          <a:prstGeom prst="bentConnector2">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107"/>
          <p:cNvCxnSpPr/>
          <p:nvPr/>
        </p:nvCxnSpPr>
        <p:spPr>
          <a:xfrm flipV="1">
            <a:off x="2072378" y="2283048"/>
            <a:ext cx="0" cy="161460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8"/>
          <p:cNvCxnSpPr/>
          <p:nvPr/>
        </p:nvCxnSpPr>
        <p:spPr>
          <a:xfrm flipV="1">
            <a:off x="1941198" y="3130928"/>
            <a:ext cx="13096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88"/>
          <p:cNvSpPr txBox="1"/>
          <p:nvPr/>
        </p:nvSpPr>
        <p:spPr>
          <a:xfrm>
            <a:off x="2328505" y="1660715"/>
            <a:ext cx="817771" cy="246221"/>
          </a:xfrm>
          <a:prstGeom prst="rect">
            <a:avLst/>
          </a:prstGeom>
          <a:noFill/>
        </p:spPr>
        <p:txBody>
          <a:bodyPr wrap="square" rtlCol="0">
            <a:spAutoFit/>
          </a:bodyPr>
          <a:lstStyle/>
          <a:p>
            <a:pPr algn="ctr">
              <a:defRPr/>
            </a:pPr>
            <a:r>
              <a:rPr lang="en-US" sz="1000" dirty="0">
                <a:solidFill>
                  <a:srgbClr val="006DA8"/>
                </a:solidFill>
              </a:rPr>
              <a:t>N = </a:t>
            </a:r>
            <a:r>
              <a:rPr lang="en-US" sz="1000" dirty="0" smtClean="0">
                <a:solidFill>
                  <a:srgbClr val="006DA8"/>
                </a:solidFill>
              </a:rPr>
              <a:t>1189</a:t>
            </a:r>
            <a:endParaRPr lang="en-US" sz="1000" dirty="0">
              <a:solidFill>
                <a:srgbClr val="006DA8"/>
              </a:solidFill>
            </a:endParaRPr>
          </a:p>
        </p:txBody>
      </p:sp>
      <p:sp>
        <p:nvSpPr>
          <p:cNvPr id="13" name="Rectangle 12"/>
          <p:cNvSpPr/>
          <p:nvPr/>
        </p:nvSpPr>
        <p:spPr>
          <a:xfrm>
            <a:off x="2343873" y="3964547"/>
            <a:ext cx="817771" cy="511180"/>
          </a:xfrm>
          <a:prstGeom prst="rect">
            <a:avLst/>
          </a:prstGeom>
          <a:solidFill>
            <a:schemeClr val="accent3"/>
          </a:solidFill>
          <a:ln w="19050" cap="flat" cmpd="sng" algn="ctr">
            <a:noFill/>
            <a:prstDash val="solid"/>
            <a:miter lim="800000"/>
          </a:ln>
          <a:effectLst/>
        </p:spPr>
        <p:txBody>
          <a:bodyPr lIns="45720" rIns="45720" rtlCol="0" anchor="ctr" anchorCtr="0">
            <a:noAutofit/>
          </a:bodyPr>
          <a:lstStyle/>
          <a:p>
            <a:pPr algn="ctr">
              <a:lnSpc>
                <a:spcPct val="90000"/>
              </a:lnSpc>
              <a:spcBef>
                <a:spcPts val="200"/>
              </a:spcBef>
              <a:defRPr/>
            </a:pPr>
            <a:r>
              <a:rPr lang="en-US" sz="1000" b="1" kern="0" dirty="0">
                <a:solidFill>
                  <a:srgbClr val="FFFFFF"/>
                </a:solidFill>
              </a:rPr>
              <a:t>&lt;1% PD-L1</a:t>
            </a:r>
            <a:br>
              <a:rPr lang="en-US" sz="1000" b="1" kern="0" dirty="0">
                <a:solidFill>
                  <a:srgbClr val="FFFFFF"/>
                </a:solidFill>
              </a:rPr>
            </a:br>
            <a:r>
              <a:rPr lang="en-US" sz="1000" b="1" kern="0" dirty="0">
                <a:solidFill>
                  <a:srgbClr val="FFFFFF"/>
                </a:solidFill>
              </a:rPr>
              <a:t>e</a:t>
            </a:r>
            <a:r>
              <a:rPr lang="en-US" sz="1000" b="1" kern="0" dirty="0" smtClean="0">
                <a:solidFill>
                  <a:srgbClr val="FFFFFF"/>
                </a:solidFill>
              </a:rPr>
              <a:t>xpression</a:t>
            </a:r>
            <a:endParaRPr lang="en-US" sz="1000" b="1" kern="0" baseline="30000" dirty="0">
              <a:solidFill>
                <a:srgbClr val="FFFFFF"/>
              </a:solidFill>
            </a:endParaRPr>
          </a:p>
        </p:txBody>
      </p:sp>
      <p:sp>
        <p:nvSpPr>
          <p:cNvPr id="14" name="TextBox 90"/>
          <p:cNvSpPr txBox="1"/>
          <p:nvPr/>
        </p:nvSpPr>
        <p:spPr>
          <a:xfrm>
            <a:off x="2379320" y="3752086"/>
            <a:ext cx="746877" cy="246221"/>
          </a:xfrm>
          <a:prstGeom prst="rect">
            <a:avLst/>
          </a:prstGeom>
          <a:noFill/>
        </p:spPr>
        <p:txBody>
          <a:bodyPr wrap="square" rtlCol="0">
            <a:spAutoFit/>
          </a:bodyPr>
          <a:lstStyle/>
          <a:p>
            <a:pPr algn="ctr">
              <a:defRPr/>
            </a:pPr>
            <a:r>
              <a:rPr lang="en-US" sz="1000" dirty="0">
                <a:solidFill>
                  <a:srgbClr val="006DA8"/>
                </a:solidFill>
              </a:rPr>
              <a:t>N = </a:t>
            </a:r>
            <a:r>
              <a:rPr lang="en-US" sz="1000" dirty="0" smtClean="0">
                <a:solidFill>
                  <a:srgbClr val="006DA8"/>
                </a:solidFill>
              </a:rPr>
              <a:t>550</a:t>
            </a:r>
            <a:endParaRPr lang="en-US" sz="1000" dirty="0">
              <a:solidFill>
                <a:srgbClr val="006DA8"/>
              </a:solidFill>
            </a:endParaRPr>
          </a:p>
        </p:txBody>
      </p:sp>
      <p:cxnSp>
        <p:nvCxnSpPr>
          <p:cNvPr id="15" name="Elbow Connector 101"/>
          <p:cNvCxnSpPr/>
          <p:nvPr/>
        </p:nvCxnSpPr>
        <p:spPr>
          <a:xfrm rot="5400000" flipH="1" flipV="1">
            <a:off x="3574480" y="1605618"/>
            <a:ext cx="142636" cy="365760"/>
          </a:xfrm>
          <a:prstGeom prst="bentConnector2">
            <a:avLst/>
          </a:prstGeom>
          <a:ln w="19050">
            <a:solidFill>
              <a:srgbClr val="06559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Elbow Connector 102"/>
          <p:cNvCxnSpPr/>
          <p:nvPr/>
        </p:nvCxnSpPr>
        <p:spPr>
          <a:xfrm rot="16200000" flipH="1">
            <a:off x="3560789" y="2199970"/>
            <a:ext cx="175701" cy="371446"/>
          </a:xfrm>
          <a:prstGeom prst="bentConnector2">
            <a:avLst/>
          </a:prstGeom>
          <a:ln w="19050">
            <a:solidFill>
              <a:srgbClr val="06559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03"/>
          <p:cNvCxnSpPr/>
          <p:nvPr/>
        </p:nvCxnSpPr>
        <p:spPr>
          <a:xfrm flipV="1">
            <a:off x="3462916" y="1788062"/>
            <a:ext cx="0" cy="609743"/>
          </a:xfrm>
          <a:prstGeom prst="line">
            <a:avLst/>
          </a:prstGeom>
          <a:ln w="19050">
            <a:solidFill>
              <a:srgbClr val="06559D"/>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04"/>
          <p:cNvCxnSpPr/>
          <p:nvPr/>
        </p:nvCxnSpPr>
        <p:spPr>
          <a:xfrm>
            <a:off x="3129170" y="2109556"/>
            <a:ext cx="674716" cy="3214"/>
          </a:xfrm>
          <a:prstGeom prst="straightConnector1">
            <a:avLst/>
          </a:prstGeom>
          <a:ln w="19050">
            <a:solidFill>
              <a:srgbClr val="06559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92"/>
          <p:cNvSpPr txBox="1"/>
          <p:nvPr/>
        </p:nvSpPr>
        <p:spPr>
          <a:xfrm>
            <a:off x="3925781" y="1508086"/>
            <a:ext cx="2078414" cy="398879"/>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anchor="ctr" anchorCtr="0">
            <a:noAutofit/>
          </a:bodyPr>
          <a:lstStyle/>
          <a:p>
            <a:pPr algn="ctr" defTabSz="466713">
              <a:lnSpc>
                <a:spcPct val="90000"/>
              </a:lnSpc>
              <a:defRPr/>
            </a:pPr>
            <a:r>
              <a:rPr lang="en-US" sz="900" b="1" dirty="0">
                <a:solidFill>
                  <a:srgbClr val="FFFFFF"/>
                </a:solidFill>
              </a:rPr>
              <a:t>Nivolumab 3 mg/kg </a:t>
            </a:r>
            <a:r>
              <a:rPr lang="en-US" sz="900" b="1" dirty="0" smtClean="0">
                <a:solidFill>
                  <a:srgbClr val="FFFFFF"/>
                </a:solidFill>
              </a:rPr>
              <a:t>Q2W </a:t>
            </a:r>
            <a:r>
              <a:rPr lang="en-US" sz="900" b="1" dirty="0">
                <a:solidFill>
                  <a:srgbClr val="FFFFFF"/>
                </a:solidFill>
              </a:rPr>
              <a:t/>
            </a:r>
            <a:br>
              <a:rPr lang="en-US" sz="900" b="1" dirty="0">
                <a:solidFill>
                  <a:srgbClr val="FFFFFF"/>
                </a:solidFill>
              </a:rPr>
            </a:br>
            <a:r>
              <a:rPr lang="en-US" sz="900" b="1" dirty="0">
                <a:solidFill>
                  <a:srgbClr val="FFFFFF"/>
                </a:solidFill>
              </a:rPr>
              <a:t>Ipilimumab 1 mg/kg </a:t>
            </a:r>
            <a:r>
              <a:rPr lang="en-US" sz="900" b="1" dirty="0" smtClean="0">
                <a:solidFill>
                  <a:srgbClr val="FFFFFF"/>
                </a:solidFill>
              </a:rPr>
              <a:t>Q6W</a:t>
            </a:r>
            <a:endParaRPr lang="en-US" sz="900" b="1" dirty="0">
              <a:solidFill>
                <a:srgbClr val="FFFFFF"/>
              </a:solidFill>
            </a:endParaRPr>
          </a:p>
          <a:p>
            <a:pPr algn="ctr" defTabSz="466713">
              <a:lnSpc>
                <a:spcPct val="90000"/>
              </a:lnSpc>
              <a:defRPr/>
            </a:pPr>
            <a:r>
              <a:rPr lang="en-US" sz="900" dirty="0">
                <a:solidFill>
                  <a:srgbClr val="FFFFFF"/>
                </a:solidFill>
              </a:rPr>
              <a:t>n = 396</a:t>
            </a:r>
          </a:p>
        </p:txBody>
      </p:sp>
      <p:sp>
        <p:nvSpPr>
          <p:cNvPr id="20" name="TextBox 93"/>
          <p:cNvSpPr txBox="1"/>
          <p:nvPr/>
        </p:nvSpPr>
        <p:spPr>
          <a:xfrm>
            <a:off x="3925781" y="1965834"/>
            <a:ext cx="2078414" cy="295815"/>
          </a:xfrm>
          <a:prstGeom prst="rect">
            <a:avLst/>
          </a:prstGeom>
          <a:solidFill>
            <a:schemeClr val="accent5">
              <a:lumMod val="75000"/>
            </a:schemeClr>
          </a:solid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nchorCtr="0"/>
          <a:lstStyle>
            <a:defPPr>
              <a:defRPr lang="en-US"/>
            </a:defPPr>
            <a:lvl1pPr algn="ctr" defTabSz="622300">
              <a:lnSpc>
                <a:spcPct val="90000"/>
              </a:lnSpc>
              <a:spcAft>
                <a:spcPct val="35000"/>
              </a:spcAft>
              <a:defRPr sz="1100" b="1">
                <a:solidFill>
                  <a:prstClr val="black"/>
                </a:solidFill>
              </a:defRPr>
            </a:lvl1pPr>
          </a:lstStyle>
          <a:p>
            <a:pPr>
              <a:spcAft>
                <a:spcPts val="0"/>
              </a:spcAft>
            </a:pPr>
            <a:r>
              <a:rPr lang="en-US" sz="900" dirty="0">
                <a:solidFill>
                  <a:prstClr val="white"/>
                </a:solidFill>
              </a:rPr>
              <a:t>Histology-based </a:t>
            </a:r>
            <a:r>
              <a:rPr lang="en-US" sz="900" dirty="0" err="1" smtClean="0">
                <a:solidFill>
                  <a:prstClr val="white"/>
                </a:solidFill>
              </a:rPr>
              <a:t>chemotherapy</a:t>
            </a:r>
            <a:r>
              <a:rPr lang="en-US" sz="900" baseline="30000" dirty="0" err="1" smtClean="0">
                <a:solidFill>
                  <a:prstClr val="white"/>
                </a:solidFill>
              </a:rPr>
              <a:t>b</a:t>
            </a:r>
            <a:endParaRPr lang="en-US" sz="900" baseline="30000" dirty="0">
              <a:solidFill>
                <a:prstClr val="white"/>
              </a:solidFill>
            </a:endParaRPr>
          </a:p>
          <a:p>
            <a:pPr>
              <a:spcAft>
                <a:spcPts val="0"/>
              </a:spcAft>
            </a:pPr>
            <a:r>
              <a:rPr lang="en-US" sz="900" b="0" dirty="0">
                <a:solidFill>
                  <a:prstClr val="white"/>
                </a:solidFill>
              </a:rPr>
              <a:t>n = 397</a:t>
            </a:r>
          </a:p>
        </p:txBody>
      </p:sp>
      <p:sp>
        <p:nvSpPr>
          <p:cNvPr id="21" name="TextBox 94"/>
          <p:cNvSpPr txBox="1"/>
          <p:nvPr/>
        </p:nvSpPr>
        <p:spPr>
          <a:xfrm>
            <a:off x="3925781" y="2320518"/>
            <a:ext cx="2078414" cy="316341"/>
          </a:xfrm>
          <a:prstGeom prst="rect">
            <a:avLst/>
          </a:prstGeom>
          <a:solidFill>
            <a:srgbClr val="4A82B0"/>
          </a:solid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lIns="0" rIns="0" anchor="ctr" anchorCtr="0">
            <a:noAutofit/>
          </a:bodyPr>
          <a:lstStyle/>
          <a:p>
            <a:pPr algn="ctr" defTabSz="466713">
              <a:lnSpc>
                <a:spcPct val="90000"/>
              </a:lnSpc>
              <a:defRPr/>
            </a:pPr>
            <a:r>
              <a:rPr lang="en-US" sz="900" b="1" dirty="0">
                <a:solidFill>
                  <a:srgbClr val="FFFFFF"/>
                </a:solidFill>
              </a:rPr>
              <a:t>Nivolumab 240 mg </a:t>
            </a:r>
            <a:r>
              <a:rPr lang="en-US" sz="900" b="1" dirty="0" smtClean="0">
                <a:solidFill>
                  <a:srgbClr val="FFFFFF"/>
                </a:solidFill>
              </a:rPr>
              <a:t>Q2W</a:t>
            </a:r>
            <a:endParaRPr lang="en-US" sz="900" b="1" dirty="0">
              <a:solidFill>
                <a:srgbClr val="FFFFFF"/>
              </a:solidFill>
            </a:endParaRPr>
          </a:p>
          <a:p>
            <a:pPr algn="ctr" defTabSz="466713">
              <a:lnSpc>
                <a:spcPct val="90000"/>
              </a:lnSpc>
              <a:defRPr/>
            </a:pPr>
            <a:r>
              <a:rPr lang="en-US" sz="900" dirty="0">
                <a:solidFill>
                  <a:srgbClr val="FFFFFF"/>
                </a:solidFill>
              </a:rPr>
              <a:t>n = 396</a:t>
            </a:r>
          </a:p>
        </p:txBody>
      </p:sp>
      <p:sp>
        <p:nvSpPr>
          <p:cNvPr id="22" name="TextBox 95"/>
          <p:cNvSpPr txBox="1"/>
          <p:nvPr/>
        </p:nvSpPr>
        <p:spPr>
          <a:xfrm>
            <a:off x="3925781" y="3593030"/>
            <a:ext cx="2078414" cy="412496"/>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anchor="ctr" anchorCtr="0">
            <a:noAutofit/>
          </a:bodyPr>
          <a:lstStyle/>
          <a:p>
            <a:pPr algn="ctr" defTabSz="466713">
              <a:lnSpc>
                <a:spcPct val="90000"/>
              </a:lnSpc>
              <a:defRPr/>
            </a:pPr>
            <a:r>
              <a:rPr lang="en-US" sz="900" b="1" dirty="0">
                <a:solidFill>
                  <a:srgbClr val="FFFFFF"/>
                </a:solidFill>
              </a:rPr>
              <a:t>Nivolumab 3 mg/kg </a:t>
            </a:r>
            <a:r>
              <a:rPr lang="en-US" sz="900" b="1" dirty="0" smtClean="0">
                <a:solidFill>
                  <a:srgbClr val="FFFFFF"/>
                </a:solidFill>
              </a:rPr>
              <a:t>Q2W </a:t>
            </a:r>
            <a:r>
              <a:rPr lang="en-US" sz="900" b="1" dirty="0">
                <a:solidFill>
                  <a:srgbClr val="FFFFFF"/>
                </a:solidFill>
              </a:rPr>
              <a:t/>
            </a:r>
            <a:br>
              <a:rPr lang="en-US" sz="900" b="1" dirty="0">
                <a:solidFill>
                  <a:srgbClr val="FFFFFF"/>
                </a:solidFill>
              </a:rPr>
            </a:br>
            <a:r>
              <a:rPr lang="en-US" sz="900" b="1" dirty="0">
                <a:solidFill>
                  <a:srgbClr val="FFFFFF"/>
                </a:solidFill>
              </a:rPr>
              <a:t>Ipilimumab 1 mg/kg </a:t>
            </a:r>
            <a:r>
              <a:rPr lang="en-US" sz="900" b="1" dirty="0" smtClean="0">
                <a:solidFill>
                  <a:srgbClr val="FFFFFF"/>
                </a:solidFill>
              </a:rPr>
              <a:t>Q6W</a:t>
            </a:r>
            <a:endParaRPr lang="en-US" sz="900" b="1" dirty="0">
              <a:solidFill>
                <a:srgbClr val="FFFFFF"/>
              </a:solidFill>
            </a:endParaRPr>
          </a:p>
          <a:p>
            <a:pPr algn="ctr" defTabSz="466713">
              <a:lnSpc>
                <a:spcPct val="90000"/>
              </a:lnSpc>
              <a:defRPr/>
            </a:pPr>
            <a:r>
              <a:rPr lang="en-US" sz="900" dirty="0" smtClean="0">
                <a:solidFill>
                  <a:srgbClr val="FFFFFF"/>
                </a:solidFill>
              </a:rPr>
              <a:t>n </a:t>
            </a:r>
            <a:r>
              <a:rPr lang="en-US" sz="900" dirty="0">
                <a:solidFill>
                  <a:srgbClr val="FFFFFF"/>
                </a:solidFill>
              </a:rPr>
              <a:t>= 187</a:t>
            </a:r>
          </a:p>
        </p:txBody>
      </p:sp>
      <p:sp>
        <p:nvSpPr>
          <p:cNvPr id="23" name="TextBox 96"/>
          <p:cNvSpPr txBox="1"/>
          <p:nvPr/>
        </p:nvSpPr>
        <p:spPr>
          <a:xfrm>
            <a:off x="3925781" y="4065478"/>
            <a:ext cx="2078414" cy="322479"/>
          </a:xfrm>
          <a:prstGeom prst="rect">
            <a:avLst/>
          </a:prstGeom>
          <a:solidFill>
            <a:schemeClr val="accent5">
              <a:lumMod val="75000"/>
            </a:schemeClr>
          </a:solid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nchorCtr="0"/>
          <a:lstStyle>
            <a:defPPr>
              <a:defRPr lang="en-US"/>
            </a:defPPr>
            <a:lvl1pPr algn="ctr" defTabSz="622300">
              <a:lnSpc>
                <a:spcPct val="90000"/>
              </a:lnSpc>
              <a:spcAft>
                <a:spcPct val="35000"/>
              </a:spcAft>
              <a:defRPr sz="1100" b="1">
                <a:solidFill>
                  <a:prstClr val="black"/>
                </a:solidFill>
              </a:defRPr>
            </a:lvl1pPr>
          </a:lstStyle>
          <a:p>
            <a:pPr>
              <a:spcAft>
                <a:spcPts val="0"/>
              </a:spcAft>
            </a:pPr>
            <a:r>
              <a:rPr lang="en-US" sz="900" dirty="0">
                <a:solidFill>
                  <a:prstClr val="white"/>
                </a:solidFill>
              </a:rPr>
              <a:t>Histology-based </a:t>
            </a:r>
            <a:r>
              <a:rPr lang="en-US" sz="900" dirty="0" err="1" smtClean="0">
                <a:solidFill>
                  <a:prstClr val="white"/>
                </a:solidFill>
              </a:rPr>
              <a:t>chemotherapy</a:t>
            </a:r>
            <a:r>
              <a:rPr lang="en-US" sz="900" baseline="30000" dirty="0" err="1" smtClean="0">
                <a:solidFill>
                  <a:prstClr val="white"/>
                </a:solidFill>
              </a:rPr>
              <a:t>b</a:t>
            </a:r>
            <a:endParaRPr lang="en-US" sz="900" baseline="30000" dirty="0">
              <a:solidFill>
                <a:prstClr val="white"/>
              </a:solidFill>
            </a:endParaRPr>
          </a:p>
          <a:p>
            <a:pPr>
              <a:spcAft>
                <a:spcPts val="0"/>
              </a:spcAft>
            </a:pPr>
            <a:r>
              <a:rPr lang="en-US" sz="900" b="0" dirty="0">
                <a:solidFill>
                  <a:prstClr val="white"/>
                </a:solidFill>
              </a:rPr>
              <a:t>n = 186</a:t>
            </a:r>
          </a:p>
        </p:txBody>
      </p:sp>
      <p:sp>
        <p:nvSpPr>
          <p:cNvPr id="24" name="TextBox 97"/>
          <p:cNvSpPr txBox="1"/>
          <p:nvPr/>
        </p:nvSpPr>
        <p:spPr>
          <a:xfrm>
            <a:off x="3925781" y="4447910"/>
            <a:ext cx="2078414" cy="464100"/>
          </a:xfrm>
          <a:prstGeom prst="rect">
            <a:avLst/>
          </a:prstGeom>
          <a:solidFill>
            <a:srgbClr val="00457C"/>
          </a:solid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lIns="0" rIns="0" anchor="ctr" anchorCtr="0">
            <a:noAutofit/>
          </a:bodyPr>
          <a:lstStyle/>
          <a:p>
            <a:pPr algn="ctr" defTabSz="466713">
              <a:lnSpc>
                <a:spcPct val="90000"/>
              </a:lnSpc>
              <a:defRPr/>
            </a:pPr>
            <a:r>
              <a:rPr lang="en-US" sz="900" b="1" dirty="0">
                <a:solidFill>
                  <a:srgbClr val="FFFFFF"/>
                </a:solidFill>
              </a:rPr>
              <a:t>Nivolumab 360 mg </a:t>
            </a:r>
            <a:r>
              <a:rPr lang="en-US" sz="900" b="1" dirty="0" smtClean="0">
                <a:solidFill>
                  <a:srgbClr val="FFFFFF"/>
                </a:solidFill>
              </a:rPr>
              <a:t>Q3W </a:t>
            </a:r>
            <a:r>
              <a:rPr lang="en-US" sz="900" b="1" dirty="0">
                <a:solidFill>
                  <a:srgbClr val="FFFFFF"/>
                </a:solidFill>
              </a:rPr>
              <a:t>+ </a:t>
            </a:r>
            <a:r>
              <a:rPr lang="en-US" sz="900" b="1" dirty="0" smtClean="0">
                <a:solidFill>
                  <a:srgbClr val="FFFFFF"/>
                </a:solidFill>
              </a:rPr>
              <a:t/>
            </a:r>
            <a:br>
              <a:rPr lang="en-US" sz="900" b="1" dirty="0" smtClean="0">
                <a:solidFill>
                  <a:srgbClr val="FFFFFF"/>
                </a:solidFill>
              </a:rPr>
            </a:br>
            <a:r>
              <a:rPr lang="en-US" sz="900" b="1" dirty="0" smtClean="0">
                <a:solidFill>
                  <a:srgbClr val="FFFFFF"/>
                </a:solidFill>
              </a:rPr>
              <a:t>histology-based </a:t>
            </a:r>
            <a:r>
              <a:rPr lang="en-US" sz="900" b="1" dirty="0" err="1" smtClean="0">
                <a:solidFill>
                  <a:srgbClr val="FFFFFF"/>
                </a:solidFill>
              </a:rPr>
              <a:t>chemotherapy</a:t>
            </a:r>
            <a:r>
              <a:rPr lang="en-US" sz="900" b="1" baseline="30000" dirty="0" err="1" smtClean="0">
                <a:solidFill>
                  <a:srgbClr val="FFFFFF"/>
                </a:solidFill>
              </a:rPr>
              <a:t>b</a:t>
            </a:r>
            <a:endParaRPr lang="en-US" sz="900" b="1" baseline="30000" dirty="0">
              <a:solidFill>
                <a:prstClr val="white"/>
              </a:solidFill>
            </a:endParaRPr>
          </a:p>
          <a:p>
            <a:pPr algn="ctr" defTabSz="466713">
              <a:lnSpc>
                <a:spcPct val="90000"/>
              </a:lnSpc>
              <a:defRPr/>
            </a:pPr>
            <a:r>
              <a:rPr lang="en-US" sz="900" dirty="0">
                <a:solidFill>
                  <a:prstClr val="white"/>
                </a:solidFill>
              </a:rPr>
              <a:t>n = 177</a:t>
            </a:r>
          </a:p>
        </p:txBody>
      </p:sp>
      <p:sp>
        <p:nvSpPr>
          <p:cNvPr id="25" name="TextBox 98"/>
          <p:cNvSpPr txBox="1">
            <a:spLocks noChangeAspect="1"/>
          </p:cNvSpPr>
          <p:nvPr/>
        </p:nvSpPr>
        <p:spPr>
          <a:xfrm>
            <a:off x="3209363" y="1867134"/>
            <a:ext cx="470031" cy="480399"/>
          </a:xfrm>
          <a:prstGeom prst="ellipse">
            <a:avLst/>
          </a:prstGeom>
          <a:solidFill>
            <a:schemeClr val="bg1">
              <a:lumMod val="75000"/>
            </a:schemeClr>
          </a:solidFill>
        </p:spPr>
        <p:txBody>
          <a:bodyPr wrap="none" lIns="9144" tIns="9144" rIns="9144" bIns="9144" rtlCol="0" anchor="ctr">
            <a:spAutoFit/>
          </a:bodyPr>
          <a:lstStyle/>
          <a:p>
            <a:pPr algn="ctr">
              <a:defRPr/>
            </a:pPr>
            <a:r>
              <a:rPr lang="en-US" sz="1050" b="1" dirty="0">
                <a:solidFill>
                  <a:srgbClr val="000000"/>
                </a:solidFill>
              </a:rPr>
              <a:t>R</a:t>
            </a:r>
          </a:p>
          <a:p>
            <a:pPr algn="ctr">
              <a:defRPr/>
            </a:pPr>
            <a:r>
              <a:rPr lang="en-US" sz="1050" b="1" dirty="0">
                <a:solidFill>
                  <a:srgbClr val="000000"/>
                </a:solidFill>
              </a:rPr>
              <a:t>1:1:1</a:t>
            </a:r>
          </a:p>
        </p:txBody>
      </p:sp>
      <p:sp>
        <p:nvSpPr>
          <p:cNvPr id="26" name="TextBox 99"/>
          <p:cNvSpPr txBox="1"/>
          <p:nvPr/>
        </p:nvSpPr>
        <p:spPr>
          <a:xfrm>
            <a:off x="89393" y="2508025"/>
            <a:ext cx="1851805" cy="1231106"/>
          </a:xfrm>
          <a:prstGeom prst="rect">
            <a:avLst/>
          </a:prstGeom>
          <a:solidFill>
            <a:schemeClr val="bg1"/>
          </a:solidFill>
          <a:ln w="12700">
            <a:solidFill>
              <a:schemeClr val="accent1"/>
            </a:solidFill>
          </a:ln>
        </p:spPr>
        <p:txBody>
          <a:bodyPr wrap="square" rtlCol="0">
            <a:spAutoFit/>
          </a:bodyPr>
          <a:lstStyle/>
          <a:p>
            <a:pPr>
              <a:defRPr/>
            </a:pPr>
            <a:r>
              <a:rPr lang="en-US" sz="1000" b="1" dirty="0">
                <a:solidFill>
                  <a:srgbClr val="00457C"/>
                </a:solidFill>
              </a:rPr>
              <a:t>Key Eligibility Criteria</a:t>
            </a:r>
          </a:p>
          <a:p>
            <a:pPr marL="170260" indent="-128588">
              <a:buFont typeface="Arial" panose="020B0604020202020204" pitchFamily="34" charset="0"/>
              <a:buChar char="•"/>
              <a:defRPr/>
            </a:pPr>
            <a:r>
              <a:rPr lang="en-US" sz="900" dirty="0">
                <a:solidFill>
                  <a:srgbClr val="00457C"/>
                </a:solidFill>
              </a:rPr>
              <a:t>Stage IV or recurrent NSCLC</a:t>
            </a:r>
          </a:p>
          <a:p>
            <a:pPr marL="170260" indent="-128588">
              <a:buFont typeface="Arial" panose="020B0604020202020204" pitchFamily="34" charset="0"/>
              <a:buChar char="•"/>
              <a:defRPr/>
            </a:pPr>
            <a:r>
              <a:rPr lang="en-US" sz="900" dirty="0">
                <a:solidFill>
                  <a:srgbClr val="00457C"/>
                </a:solidFill>
              </a:rPr>
              <a:t>No prior systemic therapy</a:t>
            </a:r>
          </a:p>
          <a:p>
            <a:pPr marL="170260" indent="-128588">
              <a:buFont typeface="Arial" panose="020B0604020202020204" pitchFamily="34" charset="0"/>
              <a:buChar char="•"/>
              <a:defRPr/>
            </a:pPr>
            <a:r>
              <a:rPr lang="en-US" sz="900" dirty="0">
                <a:solidFill>
                  <a:srgbClr val="00457C"/>
                </a:solidFill>
              </a:rPr>
              <a:t>No known sensitizing </a:t>
            </a:r>
            <a:r>
              <a:rPr lang="en-US" sz="900" i="1" dirty="0">
                <a:solidFill>
                  <a:srgbClr val="00457C"/>
                </a:solidFill>
              </a:rPr>
              <a:t>EGFR</a:t>
            </a:r>
            <a:r>
              <a:rPr lang="en-US" sz="900" dirty="0">
                <a:solidFill>
                  <a:srgbClr val="00457C"/>
                </a:solidFill>
              </a:rPr>
              <a:t>/</a:t>
            </a:r>
            <a:r>
              <a:rPr lang="en-US" sz="900" i="1" dirty="0">
                <a:solidFill>
                  <a:srgbClr val="00457C"/>
                </a:solidFill>
              </a:rPr>
              <a:t>ALK</a:t>
            </a:r>
            <a:r>
              <a:rPr lang="en-US" sz="900" dirty="0">
                <a:solidFill>
                  <a:srgbClr val="00457C"/>
                </a:solidFill>
              </a:rPr>
              <a:t> </a:t>
            </a:r>
            <a:r>
              <a:rPr lang="en-US" sz="900" dirty="0" smtClean="0">
                <a:solidFill>
                  <a:srgbClr val="00457C"/>
                </a:solidFill>
              </a:rPr>
              <a:t>alterations </a:t>
            </a:r>
            <a:endParaRPr lang="en-US" sz="900" dirty="0">
              <a:solidFill>
                <a:srgbClr val="00457C"/>
              </a:solidFill>
            </a:endParaRPr>
          </a:p>
          <a:p>
            <a:pPr marL="170260" indent="-128588">
              <a:buFont typeface="Arial" panose="020B0604020202020204" pitchFamily="34" charset="0"/>
              <a:buChar char="•"/>
              <a:defRPr/>
            </a:pPr>
            <a:r>
              <a:rPr lang="en-US" sz="900" dirty="0">
                <a:solidFill>
                  <a:srgbClr val="00457C"/>
                </a:solidFill>
              </a:rPr>
              <a:t>ECOG PS 0–1</a:t>
            </a:r>
          </a:p>
          <a:p>
            <a:pPr>
              <a:defRPr/>
            </a:pPr>
            <a:endParaRPr lang="en-US" sz="900" dirty="0">
              <a:solidFill>
                <a:srgbClr val="00457C"/>
              </a:solidFill>
            </a:endParaRPr>
          </a:p>
          <a:p>
            <a:pPr>
              <a:defRPr/>
            </a:pPr>
            <a:r>
              <a:rPr lang="en-US" sz="1000" b="1" dirty="0">
                <a:solidFill>
                  <a:srgbClr val="00457C"/>
                </a:solidFill>
              </a:rPr>
              <a:t>Stratified by </a:t>
            </a:r>
            <a:r>
              <a:rPr lang="en-US" sz="1000" b="1" dirty="0" smtClean="0">
                <a:solidFill>
                  <a:srgbClr val="00457C"/>
                </a:solidFill>
              </a:rPr>
              <a:t>SQ vs NSQ</a:t>
            </a:r>
            <a:endParaRPr lang="en-US" sz="1000" b="1" dirty="0">
              <a:solidFill>
                <a:srgbClr val="00457C"/>
              </a:solidFill>
            </a:endParaRPr>
          </a:p>
        </p:txBody>
      </p:sp>
      <p:sp>
        <p:nvSpPr>
          <p:cNvPr id="27" name="TextBox 100"/>
          <p:cNvSpPr txBox="1">
            <a:spLocks noChangeAspect="1"/>
          </p:cNvSpPr>
          <p:nvPr/>
        </p:nvSpPr>
        <p:spPr>
          <a:xfrm>
            <a:off x="3209363" y="3979938"/>
            <a:ext cx="470031" cy="480399"/>
          </a:xfrm>
          <a:prstGeom prst="ellipse">
            <a:avLst/>
          </a:prstGeom>
          <a:solidFill>
            <a:schemeClr val="bg1">
              <a:lumMod val="75000"/>
            </a:schemeClr>
          </a:solidFill>
        </p:spPr>
        <p:txBody>
          <a:bodyPr wrap="none" lIns="9144" tIns="9144" rIns="9144" bIns="9144" rtlCol="0" anchor="ctr">
            <a:spAutoFit/>
          </a:bodyPr>
          <a:lstStyle/>
          <a:p>
            <a:pPr algn="ctr">
              <a:defRPr/>
            </a:pPr>
            <a:r>
              <a:rPr lang="en-US" sz="1050" b="1" dirty="0">
                <a:solidFill>
                  <a:srgbClr val="000000"/>
                </a:solidFill>
              </a:rPr>
              <a:t>R</a:t>
            </a:r>
          </a:p>
          <a:p>
            <a:pPr algn="ctr">
              <a:defRPr/>
            </a:pPr>
            <a:r>
              <a:rPr lang="en-US" sz="1050" b="1" dirty="0">
                <a:solidFill>
                  <a:srgbClr val="000000"/>
                </a:solidFill>
              </a:rPr>
              <a:t>1:1:1</a:t>
            </a:r>
          </a:p>
        </p:txBody>
      </p:sp>
      <p:cxnSp>
        <p:nvCxnSpPr>
          <p:cNvPr id="28" name="Straight Connector 113"/>
          <p:cNvCxnSpPr/>
          <p:nvPr/>
        </p:nvCxnSpPr>
        <p:spPr>
          <a:xfrm>
            <a:off x="3809547" y="3095799"/>
            <a:ext cx="2268377" cy="0"/>
          </a:xfrm>
          <a:prstGeom prst="line">
            <a:avLst/>
          </a:prstGeom>
          <a:ln w="19050">
            <a:solidFill>
              <a:srgbClr val="06559D"/>
            </a:solidFill>
            <a:prstDash val="dash"/>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328505" y="1873844"/>
            <a:ext cx="817771" cy="466979"/>
          </a:xfrm>
          <a:prstGeom prst="rect">
            <a:avLst/>
          </a:prstGeom>
          <a:solidFill>
            <a:schemeClr val="accent3"/>
          </a:solidFill>
          <a:ln w="19050" cap="flat" cmpd="sng" algn="ctr">
            <a:noFill/>
            <a:prstDash val="solid"/>
            <a:miter lim="800000"/>
          </a:ln>
          <a:effectLst/>
        </p:spPr>
        <p:txBody>
          <a:bodyPr lIns="45720" rIns="45720" rtlCol="0" anchor="ctr" anchorCtr="0">
            <a:noAutofit/>
          </a:bodyPr>
          <a:lstStyle/>
          <a:p>
            <a:pPr algn="ctr">
              <a:lnSpc>
                <a:spcPct val="90000"/>
              </a:lnSpc>
              <a:spcBef>
                <a:spcPts val="200"/>
              </a:spcBef>
              <a:defRPr/>
            </a:pPr>
            <a:r>
              <a:rPr lang="en-US" sz="1000" b="1" kern="0" dirty="0">
                <a:solidFill>
                  <a:srgbClr val="FFFFFF"/>
                </a:solidFill>
              </a:rPr>
              <a:t>≥1% PD-L1</a:t>
            </a:r>
            <a:br>
              <a:rPr lang="en-US" sz="1000" b="1" kern="0" dirty="0">
                <a:solidFill>
                  <a:srgbClr val="FFFFFF"/>
                </a:solidFill>
              </a:rPr>
            </a:br>
            <a:r>
              <a:rPr lang="en-US" sz="1000" b="1" kern="0" dirty="0" smtClean="0">
                <a:solidFill>
                  <a:srgbClr val="FFFFFF"/>
                </a:solidFill>
              </a:rPr>
              <a:t>expression</a:t>
            </a:r>
            <a:endParaRPr lang="en-US" sz="1000" b="1" kern="0" baseline="30000" dirty="0">
              <a:solidFill>
                <a:srgbClr val="F15922"/>
              </a:solidFill>
            </a:endParaRPr>
          </a:p>
        </p:txBody>
      </p:sp>
      <p:cxnSp>
        <p:nvCxnSpPr>
          <p:cNvPr id="30" name="Straight Connector 32"/>
          <p:cNvCxnSpPr/>
          <p:nvPr/>
        </p:nvCxnSpPr>
        <p:spPr>
          <a:xfrm>
            <a:off x="6099229" y="1882571"/>
            <a:ext cx="41148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837901" y="1474435"/>
            <a:ext cx="2261328" cy="82296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FFFF"/>
              </a:solidFill>
            </a:endParaRPr>
          </a:p>
        </p:txBody>
      </p:sp>
      <p:sp>
        <p:nvSpPr>
          <p:cNvPr id="32" name="Rounded Rectangle 54">
            <a:extLst>
              <a:ext uri="{FF2B5EF4-FFF2-40B4-BE49-F238E27FC236}">
                <a16:creationId xmlns="" xmlns:a16="http://schemas.microsoft.com/office/drawing/2014/main" id="{A7FECFB6-C456-4F25-81CD-5C1A7ED5B666}"/>
              </a:ext>
            </a:extLst>
          </p:cNvPr>
          <p:cNvSpPr/>
          <p:nvPr/>
        </p:nvSpPr>
        <p:spPr bwMode="auto">
          <a:xfrm>
            <a:off x="6515841" y="1512217"/>
            <a:ext cx="1735448" cy="729760"/>
          </a:xfrm>
          <a:prstGeom prst="roundRect">
            <a:avLst>
              <a:gd name="adj" fmla="val 8731"/>
            </a:avLst>
          </a:prstGeom>
          <a:solidFill>
            <a:schemeClr val="bg1"/>
          </a:solidFill>
          <a:ln w="25400" cap="flat" cmpd="sng" algn="ctr">
            <a:solidFill>
              <a:schemeClr val="accent1"/>
            </a:solidFill>
            <a:prstDash val="solid"/>
          </a:ln>
          <a:effectLst>
            <a:outerShdw blurRad="50800" dist="38100" dir="5400000" algn="t" rotWithShape="0">
              <a:prstClr val="black">
                <a:alpha val="40000"/>
              </a:prstClr>
            </a:outerShdw>
          </a:effectLst>
        </p:spPr>
        <p:txBody>
          <a:bodyPr lIns="91440" tIns="25718" rIns="91440" bIns="25718" anchor="ctr"/>
          <a:lstStyle/>
          <a:p>
            <a:pPr marL="3572" algn="ctr">
              <a:lnSpc>
                <a:spcPct val="90000"/>
              </a:lnSpc>
              <a:spcAft>
                <a:spcPts val="300"/>
              </a:spcAft>
            </a:pPr>
            <a:endParaRPr lang="en-US" sz="1100" kern="0" dirty="0">
              <a:solidFill>
                <a:srgbClr val="00457C"/>
              </a:solidFill>
              <a:cs typeface="Arial" panose="020B0604020202020204" pitchFamily="34" charset="0"/>
            </a:endParaRPr>
          </a:p>
        </p:txBody>
      </p:sp>
      <p:sp>
        <p:nvSpPr>
          <p:cNvPr id="33" name="TextBox 37"/>
          <p:cNvSpPr txBox="1"/>
          <p:nvPr/>
        </p:nvSpPr>
        <p:spPr>
          <a:xfrm>
            <a:off x="6560605" y="1550848"/>
            <a:ext cx="1645920" cy="309402"/>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anchor="ctr" anchorCtr="0">
            <a:noAutofit/>
          </a:bodyPr>
          <a:lstStyle/>
          <a:p>
            <a:pPr algn="ctr" defTabSz="466713">
              <a:lnSpc>
                <a:spcPct val="90000"/>
              </a:lnSpc>
              <a:spcAft>
                <a:spcPct val="35000"/>
              </a:spcAft>
              <a:defRPr/>
            </a:pPr>
            <a:r>
              <a:rPr lang="en-US" sz="900" b="1" dirty="0" smtClean="0">
                <a:solidFill>
                  <a:srgbClr val="FFFFFF"/>
                </a:solidFill>
              </a:rPr>
              <a:t>Nivolumab + ipilimumab  </a:t>
            </a:r>
            <a:r>
              <a:rPr lang="en-US" sz="900" b="1" dirty="0">
                <a:solidFill>
                  <a:srgbClr val="FFFFFF"/>
                </a:solidFill>
              </a:rPr>
              <a:t/>
            </a:r>
            <a:br>
              <a:rPr lang="en-US" sz="900" b="1" dirty="0">
                <a:solidFill>
                  <a:srgbClr val="FFFFFF"/>
                </a:solidFill>
              </a:rPr>
            </a:br>
            <a:r>
              <a:rPr lang="en-US" sz="900" dirty="0">
                <a:solidFill>
                  <a:srgbClr val="FFFFFF"/>
                </a:solidFill>
              </a:rPr>
              <a:t>n = </a:t>
            </a:r>
            <a:r>
              <a:rPr lang="en-US" sz="900" dirty="0" smtClean="0">
                <a:solidFill>
                  <a:srgbClr val="FFFFFF"/>
                </a:solidFill>
              </a:rPr>
              <a:t>396</a:t>
            </a:r>
            <a:endParaRPr lang="en-US" sz="900" dirty="0">
              <a:solidFill>
                <a:srgbClr val="FFFFFF"/>
              </a:solidFill>
            </a:endParaRPr>
          </a:p>
        </p:txBody>
      </p:sp>
      <p:sp>
        <p:nvSpPr>
          <p:cNvPr id="34" name="TextBox 38"/>
          <p:cNvSpPr txBox="1"/>
          <p:nvPr/>
        </p:nvSpPr>
        <p:spPr>
          <a:xfrm>
            <a:off x="6560605" y="1916609"/>
            <a:ext cx="1645920" cy="294858"/>
          </a:xfrm>
          <a:prstGeom prst="rect">
            <a:avLst/>
          </a:prstGeom>
          <a:solidFill>
            <a:schemeClr val="accent5">
              <a:lumMod val="75000"/>
            </a:schemeClr>
          </a:solid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nchorCtr="0"/>
          <a:lstStyle>
            <a:defPPr>
              <a:defRPr lang="en-US"/>
            </a:defPPr>
            <a:lvl1pPr algn="ctr" defTabSz="622300">
              <a:lnSpc>
                <a:spcPct val="90000"/>
              </a:lnSpc>
              <a:spcAft>
                <a:spcPct val="35000"/>
              </a:spcAft>
              <a:defRPr sz="1100" b="1">
                <a:solidFill>
                  <a:prstClr val="black"/>
                </a:solidFill>
              </a:defRPr>
            </a:lvl1pPr>
          </a:lstStyle>
          <a:p>
            <a:pPr>
              <a:spcAft>
                <a:spcPts val="0"/>
              </a:spcAft>
            </a:pPr>
            <a:r>
              <a:rPr lang="en-US" sz="900" dirty="0" err="1" smtClean="0">
                <a:solidFill>
                  <a:prstClr val="white"/>
                </a:solidFill>
              </a:rPr>
              <a:t>Chemotherapy</a:t>
            </a:r>
            <a:r>
              <a:rPr lang="en-US" sz="900" baseline="30000" dirty="0" err="1" smtClean="0">
                <a:solidFill>
                  <a:prstClr val="white"/>
                </a:solidFill>
              </a:rPr>
              <a:t>b</a:t>
            </a:r>
            <a:endParaRPr lang="en-US" sz="900" baseline="30000" dirty="0">
              <a:solidFill>
                <a:prstClr val="white"/>
              </a:solidFill>
            </a:endParaRPr>
          </a:p>
          <a:p>
            <a:pPr>
              <a:spcAft>
                <a:spcPts val="0"/>
              </a:spcAft>
            </a:pPr>
            <a:r>
              <a:rPr lang="en-US" sz="900" b="0" dirty="0">
                <a:solidFill>
                  <a:prstClr val="white"/>
                </a:solidFill>
              </a:rPr>
              <a:t>n = </a:t>
            </a:r>
            <a:r>
              <a:rPr lang="en-US" sz="900" b="0" dirty="0" smtClean="0">
                <a:solidFill>
                  <a:prstClr val="white"/>
                </a:solidFill>
              </a:rPr>
              <a:t>397</a:t>
            </a:r>
            <a:endParaRPr lang="en-US" sz="900" b="0" dirty="0">
              <a:solidFill>
                <a:prstClr val="white"/>
              </a:solidFill>
            </a:endParaRPr>
          </a:p>
        </p:txBody>
      </p:sp>
      <p:sp>
        <p:nvSpPr>
          <p:cNvPr id="35" name="Content Placeholder 2"/>
          <p:cNvSpPr txBox="1">
            <a:spLocks/>
          </p:cNvSpPr>
          <p:nvPr/>
        </p:nvSpPr>
        <p:spPr>
          <a:xfrm>
            <a:off x="6410375" y="3958529"/>
            <a:ext cx="2506423" cy="822960"/>
          </a:xfrm>
          <a:prstGeom prst="roundRect">
            <a:avLst>
              <a:gd name="adj" fmla="val 6082"/>
            </a:avLst>
          </a:prstGeom>
          <a:solidFill>
            <a:srgbClr val="00457C">
              <a:alpha val="10980"/>
            </a:srgbClr>
          </a:solidFill>
          <a:ln w="19050">
            <a:solidFill>
              <a:schemeClr val="accent1"/>
            </a:solidFill>
          </a:ln>
        </p:spPr>
        <p:txBody>
          <a:bodyPr wrap="square" lIns="0" tIns="0" rIns="0" bIns="0" anchor="ctr">
            <a:noAutofit/>
          </a:bodyPr>
          <a:lstStyle>
            <a:lvl1pPr marL="282575" indent="-282575" algn="l" rtl="0" eaLnBrk="0" fontAlgn="base" hangingPunct="0">
              <a:spcBef>
                <a:spcPct val="0"/>
              </a:spcBef>
              <a:spcAft>
                <a:spcPct val="30000"/>
              </a:spcAft>
              <a:buChar char="•"/>
              <a:defRPr sz="2600" b="1">
                <a:solidFill>
                  <a:srgbClr val="FFFF66"/>
                </a:solidFill>
                <a:effectLst>
                  <a:outerShdw blurRad="38100" dist="38100" dir="2700000" algn="tl">
                    <a:srgbClr val="000000"/>
                  </a:outerShdw>
                </a:effectLst>
                <a:latin typeface="Arial" pitchFamily="34" charset="0"/>
                <a:ea typeface="+mn-ea"/>
                <a:cs typeface="+mn-cs"/>
              </a:defRPr>
            </a:lvl1pPr>
            <a:lvl2pPr marL="669925" indent="-385763" algn="l" rtl="0" eaLnBrk="0" fontAlgn="base" hangingPunct="0">
              <a:spcBef>
                <a:spcPct val="0"/>
              </a:spcBef>
              <a:spcAft>
                <a:spcPct val="30000"/>
              </a:spcAft>
              <a:buClr>
                <a:schemeClr val="accent2"/>
              </a:buClr>
              <a:buFont typeface="Arial" charset="0"/>
              <a:buChar char="–"/>
              <a:defRPr sz="2600" b="1">
                <a:solidFill>
                  <a:schemeClr val="tx1"/>
                </a:solidFill>
                <a:effectLst>
                  <a:outerShdw blurRad="38100" dist="38100" dir="2700000" algn="tl">
                    <a:srgbClr val="000000"/>
                  </a:outerShdw>
                </a:effectLst>
                <a:latin typeface="Arial" pitchFamily="34" charset="0"/>
              </a:defRPr>
            </a:lvl2pPr>
            <a:lvl3pPr marL="968375" indent="-296863" algn="l" rtl="0" eaLnBrk="0" fontAlgn="base" hangingPunct="0">
              <a:spcBef>
                <a:spcPct val="0"/>
              </a:spcBef>
              <a:spcAft>
                <a:spcPct val="30000"/>
              </a:spcAft>
              <a:buClr>
                <a:schemeClr val="accent2"/>
              </a:buClr>
              <a:buChar char="•"/>
              <a:defRPr sz="2600" b="1">
                <a:solidFill>
                  <a:schemeClr val="tx1"/>
                </a:solidFill>
                <a:effectLst>
                  <a:outerShdw blurRad="38100" dist="38100" dir="2700000" algn="tl">
                    <a:srgbClr val="000000"/>
                  </a:outerShdw>
                </a:effectLst>
                <a:latin typeface="Arial" pitchFamily="34" charset="0"/>
              </a:defRPr>
            </a:lvl3pPr>
            <a:lvl4pPr marL="1341438" indent="-371475" algn="l" rtl="0" eaLnBrk="0" fontAlgn="base" hangingPunct="0">
              <a:spcBef>
                <a:spcPct val="0"/>
              </a:spcBef>
              <a:spcAft>
                <a:spcPct val="30000"/>
              </a:spcAft>
              <a:buClr>
                <a:schemeClr val="accent2"/>
              </a:buClr>
              <a:buFont typeface="Arial" charset="0"/>
              <a:buChar char="–"/>
              <a:defRPr sz="2600" b="1">
                <a:solidFill>
                  <a:schemeClr val="tx1"/>
                </a:solidFill>
                <a:effectLst>
                  <a:outerShdw blurRad="38100" dist="38100" dir="2700000" algn="tl">
                    <a:srgbClr val="000000"/>
                  </a:outerShdw>
                </a:effectLst>
                <a:latin typeface="Arial" pitchFamily="34" charset="0"/>
              </a:defRPr>
            </a:lvl4pPr>
            <a:lvl5pPr marL="2057400" indent="-228600" algn="l" rtl="0" eaLnBrk="0" fontAlgn="base" hangingPunct="0">
              <a:lnSpc>
                <a:spcPct val="85000"/>
              </a:lnSpc>
              <a:spcBef>
                <a:spcPct val="45000"/>
              </a:spcBef>
              <a:spcAft>
                <a:spcPct val="0"/>
              </a:spcAft>
              <a:buChar char="»"/>
              <a:defRPr sz="2000">
                <a:solidFill>
                  <a:schemeClr val="bg1"/>
                </a:solidFill>
                <a:latin typeface="Arial" pitchFamily="34" charset="0"/>
              </a:defRPr>
            </a:lvl5pPr>
            <a:lvl6pPr marL="2514600" indent="-228600" algn="l" rtl="0" eaLnBrk="0" fontAlgn="base" hangingPunct="0">
              <a:lnSpc>
                <a:spcPct val="85000"/>
              </a:lnSpc>
              <a:spcBef>
                <a:spcPct val="45000"/>
              </a:spcBef>
              <a:spcAft>
                <a:spcPct val="0"/>
              </a:spcAft>
              <a:buChar char="»"/>
              <a:defRPr sz="2000">
                <a:solidFill>
                  <a:schemeClr val="bg1"/>
                </a:solidFill>
                <a:latin typeface="+mn-lt"/>
              </a:defRPr>
            </a:lvl6pPr>
            <a:lvl7pPr marL="2971800" indent="-228600" algn="l" rtl="0" eaLnBrk="0" fontAlgn="base" hangingPunct="0">
              <a:lnSpc>
                <a:spcPct val="85000"/>
              </a:lnSpc>
              <a:spcBef>
                <a:spcPct val="45000"/>
              </a:spcBef>
              <a:spcAft>
                <a:spcPct val="0"/>
              </a:spcAft>
              <a:buChar char="»"/>
              <a:defRPr sz="2000">
                <a:solidFill>
                  <a:schemeClr val="bg1"/>
                </a:solidFill>
                <a:latin typeface="+mn-lt"/>
              </a:defRPr>
            </a:lvl7pPr>
            <a:lvl8pPr marL="3429000" indent="-228600" algn="l" rtl="0" eaLnBrk="0" fontAlgn="base" hangingPunct="0">
              <a:lnSpc>
                <a:spcPct val="85000"/>
              </a:lnSpc>
              <a:spcBef>
                <a:spcPct val="45000"/>
              </a:spcBef>
              <a:spcAft>
                <a:spcPct val="0"/>
              </a:spcAft>
              <a:buChar char="»"/>
              <a:defRPr sz="2000">
                <a:solidFill>
                  <a:schemeClr val="bg1"/>
                </a:solidFill>
                <a:latin typeface="+mn-lt"/>
              </a:defRPr>
            </a:lvl8pPr>
            <a:lvl9pPr marL="3886200" indent="-228600" algn="l" rtl="0" eaLnBrk="0" fontAlgn="base" hangingPunct="0">
              <a:lnSpc>
                <a:spcPct val="85000"/>
              </a:lnSpc>
              <a:spcBef>
                <a:spcPct val="45000"/>
              </a:spcBef>
              <a:spcAft>
                <a:spcPct val="0"/>
              </a:spcAft>
              <a:buChar char="»"/>
              <a:defRPr sz="2000">
                <a:solidFill>
                  <a:schemeClr val="bg1"/>
                </a:solidFill>
                <a:latin typeface="+mn-lt"/>
              </a:defRPr>
            </a:lvl9pPr>
          </a:lstStyle>
          <a:p>
            <a:pPr marL="112713" indent="4763">
              <a:spcBef>
                <a:spcPts val="200"/>
              </a:spcBef>
              <a:spcAft>
                <a:spcPts val="450"/>
              </a:spcAft>
              <a:buClr>
                <a:prstClr val="black"/>
              </a:buClr>
              <a:buFontTx/>
              <a:buNone/>
            </a:pPr>
            <a:r>
              <a:rPr lang="en-US" sz="1050" b="0" kern="0" dirty="0">
                <a:solidFill>
                  <a:srgbClr val="000000"/>
                </a:solidFill>
                <a:effectLst/>
              </a:rPr>
              <a:t>Co-primary endpoints: </a:t>
            </a:r>
            <a:r>
              <a:rPr lang="en-US" sz="1050" kern="0" dirty="0" smtClean="0">
                <a:solidFill>
                  <a:srgbClr val="004B87"/>
                </a:solidFill>
                <a:effectLst/>
              </a:rPr>
              <a:t>Nivolumab + ipilimumab </a:t>
            </a:r>
            <a:r>
              <a:rPr lang="en-US" sz="1050" kern="0" dirty="0">
                <a:solidFill>
                  <a:srgbClr val="004B87"/>
                </a:solidFill>
                <a:effectLst/>
              </a:rPr>
              <a:t>vs </a:t>
            </a:r>
            <a:r>
              <a:rPr lang="en-US" sz="1050" kern="0" dirty="0" smtClean="0">
                <a:solidFill>
                  <a:srgbClr val="004B87"/>
                </a:solidFill>
                <a:effectLst/>
              </a:rPr>
              <a:t>chemotherapy</a:t>
            </a:r>
          </a:p>
          <a:p>
            <a:pPr marL="288921" indent="-171450">
              <a:spcBef>
                <a:spcPts val="0"/>
              </a:spcBef>
              <a:spcAft>
                <a:spcPts val="400"/>
              </a:spcAft>
              <a:buClr>
                <a:prstClr val="black"/>
              </a:buClr>
            </a:pPr>
            <a:r>
              <a:rPr lang="en-US" sz="1050" b="0" kern="0" dirty="0" smtClean="0">
                <a:solidFill>
                  <a:srgbClr val="000000"/>
                </a:solidFill>
                <a:effectLst/>
              </a:rPr>
              <a:t>OS </a:t>
            </a:r>
            <a:r>
              <a:rPr lang="en-US" sz="1050" b="0" kern="0" dirty="0">
                <a:solidFill>
                  <a:srgbClr val="000000"/>
                </a:solidFill>
                <a:effectLst/>
              </a:rPr>
              <a:t>in </a:t>
            </a:r>
            <a:r>
              <a:rPr lang="en-US" sz="1050" b="0" kern="0" dirty="0" smtClean="0">
                <a:solidFill>
                  <a:srgbClr val="000000"/>
                </a:solidFill>
                <a:effectLst/>
              </a:rPr>
              <a:t>PD-L1–selected populations</a:t>
            </a:r>
          </a:p>
          <a:p>
            <a:pPr marL="117471" indent="0">
              <a:spcBef>
                <a:spcPts val="0"/>
              </a:spcBef>
              <a:spcAft>
                <a:spcPts val="400"/>
              </a:spcAft>
              <a:buClr>
                <a:prstClr val="black"/>
              </a:buClr>
              <a:buFontTx/>
              <a:buNone/>
            </a:pPr>
            <a:r>
              <a:rPr lang="en-US" sz="1050" b="0" kern="0" dirty="0" smtClean="0">
                <a:solidFill>
                  <a:srgbClr val="000000"/>
                </a:solidFill>
                <a:effectLst/>
              </a:rPr>
              <a:t> </a:t>
            </a:r>
            <a:endParaRPr lang="en-US" sz="1050" b="0" kern="0" dirty="0">
              <a:solidFill>
                <a:srgbClr val="000000"/>
              </a:solidFill>
              <a:effectLst/>
            </a:endParaRPr>
          </a:p>
        </p:txBody>
      </p:sp>
      <p:sp>
        <p:nvSpPr>
          <p:cNvPr id="36" name="Rectangle à coins arrondis 35"/>
          <p:cNvSpPr/>
          <p:nvPr/>
        </p:nvSpPr>
        <p:spPr>
          <a:xfrm>
            <a:off x="89393" y="2343293"/>
            <a:ext cx="6680776" cy="2062304"/>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solidFill>
                  <a:schemeClr val="tx1"/>
                </a:solidFill>
                <a:latin typeface="Calibri" panose="020F0502020204030204" pitchFamily="34" charset="0"/>
                <a:cs typeface="Calibri" panose="020F0502020204030204" pitchFamily="34" charset="0"/>
              </a:rPr>
              <a:t>24 JUL 2019</a:t>
            </a:r>
          </a:p>
          <a:p>
            <a:pPr algn="ctr"/>
            <a:r>
              <a:rPr lang="en-GB" sz="1600" dirty="0" smtClean="0">
                <a:solidFill>
                  <a:schemeClr val="tx1"/>
                </a:solidFill>
                <a:latin typeface="Calibri" panose="020F0502020204030204" pitchFamily="34" charset="0"/>
                <a:cs typeface="Calibri" panose="020F0502020204030204" pitchFamily="34" charset="0"/>
              </a:rPr>
              <a:t>Bristol-Myers Squibb announces </a:t>
            </a:r>
            <a:r>
              <a:rPr lang="en-GB" sz="1600" dirty="0" err="1" smtClean="0">
                <a:solidFill>
                  <a:schemeClr val="tx1"/>
                </a:solidFill>
                <a:latin typeface="Calibri" panose="020F0502020204030204" pitchFamily="34" charset="0"/>
                <a:cs typeface="Calibri" panose="020F0502020204030204" pitchFamily="34" charset="0"/>
              </a:rPr>
              <a:t>CheckMate</a:t>
            </a:r>
            <a:r>
              <a:rPr lang="en-GB" sz="1600" dirty="0" smtClean="0">
                <a:solidFill>
                  <a:schemeClr val="tx1"/>
                </a:solidFill>
                <a:latin typeface="Calibri" panose="020F0502020204030204" pitchFamily="34" charset="0"/>
                <a:cs typeface="Calibri" panose="020F0502020204030204" pitchFamily="34" charset="0"/>
              </a:rPr>
              <a:t> -227 Part 1a</a:t>
            </a:r>
          </a:p>
          <a:p>
            <a:pPr algn="ctr"/>
            <a:r>
              <a:rPr lang="en-GB" sz="1600" dirty="0" smtClean="0">
                <a:solidFill>
                  <a:schemeClr val="tx1"/>
                </a:solidFill>
                <a:latin typeface="Calibri" panose="020F0502020204030204" pitchFamily="34" charset="0"/>
                <a:cs typeface="Calibri" panose="020F0502020204030204" pitchFamily="34" charset="0"/>
              </a:rPr>
              <a:t>meets co-primary endpoint of overall survival</a:t>
            </a:r>
          </a:p>
          <a:p>
            <a:pPr algn="ctr"/>
            <a:endParaRPr lang="en-GB" sz="1600" dirty="0" smtClean="0">
              <a:solidFill>
                <a:schemeClr val="tx1"/>
              </a:solidFill>
              <a:latin typeface="Calibri" panose="020F0502020204030204" pitchFamily="34" charset="0"/>
              <a:cs typeface="Calibri" panose="020F0502020204030204" pitchFamily="34" charset="0"/>
            </a:endParaRPr>
          </a:p>
          <a:p>
            <a:pPr algn="ctr"/>
            <a:r>
              <a:rPr lang="en-GB" sz="1600" dirty="0" smtClean="0">
                <a:solidFill>
                  <a:schemeClr val="tx1"/>
                </a:solidFill>
                <a:latin typeface="Calibri" panose="020F0502020204030204" pitchFamily="34" charset="0"/>
                <a:cs typeface="Calibri" panose="020F0502020204030204" pitchFamily="34" charset="0"/>
              </a:rPr>
              <a:t>Study met its co-primary endpoint of overall survival with </a:t>
            </a:r>
            <a:r>
              <a:rPr lang="en-GB" sz="1600" dirty="0" err="1" smtClean="0">
                <a:solidFill>
                  <a:schemeClr val="tx1"/>
                </a:solidFill>
                <a:latin typeface="Calibri" panose="020F0502020204030204" pitchFamily="34" charset="0"/>
                <a:cs typeface="Calibri" panose="020F0502020204030204" pitchFamily="34" charset="0"/>
              </a:rPr>
              <a:t>nivolumab</a:t>
            </a:r>
            <a:r>
              <a:rPr lang="en-GB" sz="1600" dirty="0" smtClean="0">
                <a:solidFill>
                  <a:schemeClr val="tx1"/>
                </a:solidFill>
                <a:latin typeface="Calibri" panose="020F0502020204030204" pitchFamily="34" charset="0"/>
                <a:cs typeface="Calibri" panose="020F0502020204030204" pitchFamily="34" charset="0"/>
              </a:rPr>
              <a:t> plus low dose </a:t>
            </a:r>
            <a:r>
              <a:rPr lang="en-GB" sz="1600" dirty="0" err="1" smtClean="0">
                <a:solidFill>
                  <a:schemeClr val="tx1"/>
                </a:solidFill>
                <a:latin typeface="Calibri" panose="020F0502020204030204" pitchFamily="34" charset="0"/>
                <a:cs typeface="Calibri" panose="020F0502020204030204" pitchFamily="34" charset="0"/>
              </a:rPr>
              <a:t>ipilimumab</a:t>
            </a:r>
            <a:r>
              <a:rPr lang="en-GB" sz="1600" dirty="0" smtClean="0">
                <a:solidFill>
                  <a:schemeClr val="tx1"/>
                </a:solidFill>
                <a:latin typeface="Calibri" panose="020F0502020204030204" pitchFamily="34" charset="0"/>
                <a:cs typeface="Calibri" panose="020F0502020204030204" pitchFamily="34" charset="0"/>
              </a:rPr>
              <a:t> vs. chemotherapy in first-line non-small cell lung cancer patients whose </a:t>
            </a:r>
            <a:r>
              <a:rPr lang="en-GB" sz="1600" dirty="0" err="1" smtClean="0">
                <a:solidFill>
                  <a:schemeClr val="tx1"/>
                </a:solidFill>
                <a:latin typeface="Calibri" panose="020F0502020204030204" pitchFamily="34" charset="0"/>
                <a:cs typeface="Calibri" panose="020F0502020204030204" pitchFamily="34" charset="0"/>
              </a:rPr>
              <a:t>tumors</a:t>
            </a:r>
            <a:r>
              <a:rPr lang="en-GB" sz="1600" dirty="0" smtClean="0">
                <a:solidFill>
                  <a:schemeClr val="tx1"/>
                </a:solidFill>
                <a:latin typeface="Calibri" panose="020F0502020204030204" pitchFamily="34" charset="0"/>
                <a:cs typeface="Calibri" panose="020F0502020204030204" pitchFamily="34" charset="0"/>
              </a:rPr>
              <a:t> express </a:t>
            </a:r>
            <a:r>
              <a:rPr lang="en-GB" sz="1600" b="1" u="sng" dirty="0" smtClean="0">
                <a:solidFill>
                  <a:schemeClr val="tx1"/>
                </a:solidFill>
                <a:latin typeface="Calibri" panose="020F0502020204030204" pitchFamily="34" charset="0"/>
                <a:cs typeface="Calibri" panose="020F0502020204030204" pitchFamily="34" charset="0"/>
              </a:rPr>
              <a:t>PD-L1 ≥1%</a:t>
            </a:r>
          </a:p>
          <a:p>
            <a:pPr algn="ctr"/>
            <a:endParaRPr lang="en-GB" sz="1600" dirty="0">
              <a:solidFill>
                <a:schemeClr val="tx1"/>
              </a:solidFill>
              <a:latin typeface="Calibri" panose="020F0502020204030204" pitchFamily="34" charset="0"/>
              <a:cs typeface="Calibri" panose="020F0502020204030204" pitchFamily="34" charset="0"/>
            </a:endParaRPr>
          </a:p>
        </p:txBody>
      </p:sp>
      <p:sp>
        <p:nvSpPr>
          <p:cNvPr id="37" name="Espace réservé du pied de page 1"/>
          <p:cNvSpPr txBox="1">
            <a:spLocks/>
          </p:cNvSpPr>
          <p:nvPr/>
        </p:nvSpPr>
        <p:spPr>
          <a:xfrm>
            <a:off x="-21264" y="4912010"/>
            <a:ext cx="6883119" cy="207672"/>
          </a:xfrm>
          <a:prstGeom prst="rect">
            <a:avLst/>
          </a:prstGeom>
        </p:spPr>
        <p:txBody>
          <a:bodyPr/>
          <a:lstStyle>
            <a:defPPr>
              <a:defRPr lang="fr-FR"/>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r>
              <a:rPr lang="fr-FR" sz="1000" dirty="0" err="1">
                <a:solidFill>
                  <a:srgbClr val="2DA2BF"/>
                </a:solidFill>
                <a:latin typeface="Arial Narrow" panose="020B0606020202030204" pitchFamily="34" charset="0"/>
              </a:rPr>
              <a:t>Hellmann</a:t>
            </a:r>
            <a:r>
              <a:rPr lang="fr-FR" sz="1000" dirty="0">
                <a:solidFill>
                  <a:srgbClr val="2DA2BF"/>
                </a:solidFill>
                <a:latin typeface="Arial Narrow" panose="020B0606020202030204" pitchFamily="34" charset="0"/>
              </a:rPr>
              <a:t>, NEJM 2018</a:t>
            </a:r>
            <a:endParaRPr sz="1000" dirty="0">
              <a:solidFill>
                <a:srgbClr val="2DA2BF"/>
              </a:solidFill>
              <a:latin typeface="Arial Narrow" panose="020B0606020202030204" pitchFamily="34" charset="0"/>
            </a:endParaRPr>
          </a:p>
        </p:txBody>
      </p:sp>
      <p:sp>
        <p:nvSpPr>
          <p:cNvPr id="38" name="Parchemin horizontal 37"/>
          <p:cNvSpPr/>
          <p:nvPr/>
        </p:nvSpPr>
        <p:spPr>
          <a:xfrm>
            <a:off x="7452320" y="2373417"/>
            <a:ext cx="1376645" cy="1080120"/>
          </a:xfrm>
          <a:prstGeom prst="horizontalScroll">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ESMO 2019</a:t>
            </a:r>
            <a:endParaRPr lang="fr-FR"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310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ppt_x"/>
                                          </p:val>
                                        </p:tav>
                                        <p:tav tm="100000">
                                          <p:val>
                                            <p:strVal val="#ppt_x"/>
                                          </p:val>
                                        </p:tav>
                                      </p:tavLst>
                                    </p:anim>
                                    <p:anim calcmode="lin" valueType="num">
                                      <p:cBhvr additive="base">
                                        <p:cTn id="15"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p:cNvSpPr>
            <a:spLocks noGrp="1"/>
          </p:cNvSpPr>
          <p:nvPr>
            <p:ph type="title"/>
          </p:nvPr>
        </p:nvSpPr>
        <p:spPr>
          <a:xfrm>
            <a:off x="655581" y="383877"/>
            <a:ext cx="8576308" cy="747713"/>
          </a:xfrm>
        </p:spPr>
        <p:txBody>
          <a:bodyPr>
            <a:noAutofit/>
          </a:bodyPr>
          <a:lstStyle/>
          <a:p>
            <a:r>
              <a:rPr lang="en-US" sz="2800" dirty="0"/>
              <a:t/>
            </a:r>
            <a:br>
              <a:rPr lang="en-US" sz="2800" dirty="0"/>
            </a:br>
            <a:r>
              <a:rPr lang="en-US" sz="2800" dirty="0"/>
              <a:t>CheckMate 227 Part 1 Study </a:t>
            </a:r>
            <a:r>
              <a:rPr lang="en-US" sz="2800" dirty="0" smtClean="0"/>
              <a:t>Design</a:t>
            </a:r>
            <a:endParaRPr lang="en-US" sz="2800" baseline="30000" dirty="0"/>
          </a:p>
        </p:txBody>
      </p:sp>
      <p:grpSp>
        <p:nvGrpSpPr>
          <p:cNvPr id="68" name="Group 67"/>
          <p:cNvGrpSpPr/>
          <p:nvPr/>
        </p:nvGrpSpPr>
        <p:grpSpPr>
          <a:xfrm>
            <a:off x="3146277" y="3800185"/>
            <a:ext cx="691624" cy="875795"/>
            <a:chOff x="2409002" y="1376466"/>
            <a:chExt cx="653451" cy="1005307"/>
          </a:xfrm>
        </p:grpSpPr>
        <p:cxnSp>
          <p:nvCxnSpPr>
            <p:cNvPr id="110" name="Elbow Connector 109"/>
            <p:cNvCxnSpPr/>
            <p:nvPr/>
          </p:nvCxnSpPr>
          <p:spPr>
            <a:xfrm rot="5400000" flipH="1" flipV="1">
              <a:off x="2777631" y="1289843"/>
              <a:ext cx="192513" cy="365760"/>
            </a:xfrm>
            <a:prstGeom prst="bentConnector2">
              <a:avLst/>
            </a:prstGeom>
            <a:ln w="19050">
              <a:solidFill>
                <a:srgbClr val="06559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Elbow Connector 110"/>
            <p:cNvCxnSpPr/>
            <p:nvPr/>
          </p:nvCxnSpPr>
          <p:spPr>
            <a:xfrm rot="16200000" flipH="1">
              <a:off x="2758159" y="2077480"/>
              <a:ext cx="237141" cy="371446"/>
            </a:xfrm>
            <a:prstGeom prst="bentConnector2">
              <a:avLst/>
            </a:prstGeom>
            <a:ln w="19050">
              <a:solidFill>
                <a:srgbClr val="06559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2691006" y="1461403"/>
              <a:ext cx="0" cy="822960"/>
            </a:xfrm>
            <a:prstGeom prst="line">
              <a:avLst/>
            </a:prstGeom>
            <a:ln w="19050">
              <a:solidFill>
                <a:srgbClr val="06559D"/>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2409002" y="1861634"/>
              <a:ext cx="640080" cy="0"/>
            </a:xfrm>
            <a:prstGeom prst="straightConnector1">
              <a:avLst/>
            </a:prstGeom>
            <a:ln w="19050">
              <a:solidFill>
                <a:srgbClr val="06559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06" name="Elbow Connector 105"/>
          <p:cNvCxnSpPr/>
          <p:nvPr/>
        </p:nvCxnSpPr>
        <p:spPr>
          <a:xfrm rot="5400000" flipH="1" flipV="1">
            <a:off x="2072600" y="2101836"/>
            <a:ext cx="261485" cy="261930"/>
          </a:xfrm>
          <a:prstGeom prst="bentConnector2">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Elbow Connector 106"/>
          <p:cNvCxnSpPr/>
          <p:nvPr/>
        </p:nvCxnSpPr>
        <p:spPr>
          <a:xfrm rot="16200000" flipH="1">
            <a:off x="2044328" y="3922072"/>
            <a:ext cx="322102" cy="266002"/>
          </a:xfrm>
          <a:prstGeom prst="bentConnector2">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2072378" y="2283048"/>
            <a:ext cx="0" cy="161460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1941198" y="3130928"/>
            <a:ext cx="13096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2328505" y="1660715"/>
            <a:ext cx="817771" cy="246221"/>
          </a:xfrm>
          <a:prstGeom prst="rect">
            <a:avLst/>
          </a:prstGeom>
          <a:noFill/>
        </p:spPr>
        <p:txBody>
          <a:bodyPr wrap="square" rtlCol="0">
            <a:spAutoFit/>
          </a:bodyPr>
          <a:lstStyle/>
          <a:p>
            <a:pPr algn="ctr">
              <a:defRPr/>
            </a:pPr>
            <a:r>
              <a:rPr lang="en-US" sz="1000" dirty="0">
                <a:solidFill>
                  <a:srgbClr val="006DA8"/>
                </a:solidFill>
              </a:rPr>
              <a:t>N = 1189</a:t>
            </a:r>
          </a:p>
        </p:txBody>
      </p:sp>
      <p:sp>
        <p:nvSpPr>
          <p:cNvPr id="90" name="Rectangle 89"/>
          <p:cNvSpPr/>
          <p:nvPr/>
        </p:nvSpPr>
        <p:spPr>
          <a:xfrm>
            <a:off x="2343873" y="3964547"/>
            <a:ext cx="817771" cy="511180"/>
          </a:xfrm>
          <a:prstGeom prst="rect">
            <a:avLst/>
          </a:prstGeom>
          <a:solidFill>
            <a:schemeClr val="accent3"/>
          </a:solidFill>
          <a:ln w="19050" cap="flat" cmpd="sng" algn="ctr">
            <a:noFill/>
            <a:prstDash val="solid"/>
            <a:miter lim="800000"/>
          </a:ln>
          <a:effectLst/>
        </p:spPr>
        <p:txBody>
          <a:bodyPr lIns="45720" rIns="45720" rtlCol="0" anchor="ctr" anchorCtr="0">
            <a:noAutofit/>
          </a:bodyPr>
          <a:lstStyle/>
          <a:p>
            <a:pPr algn="ctr">
              <a:lnSpc>
                <a:spcPct val="90000"/>
              </a:lnSpc>
              <a:spcBef>
                <a:spcPts val="200"/>
              </a:spcBef>
              <a:defRPr/>
            </a:pPr>
            <a:r>
              <a:rPr lang="en-US" sz="1000" b="1" kern="0" dirty="0">
                <a:solidFill>
                  <a:srgbClr val="FFFFFF"/>
                </a:solidFill>
              </a:rPr>
              <a:t>&lt;1% PD-L1</a:t>
            </a:r>
            <a:br>
              <a:rPr lang="en-US" sz="1000" b="1" kern="0" dirty="0">
                <a:solidFill>
                  <a:srgbClr val="FFFFFF"/>
                </a:solidFill>
              </a:rPr>
            </a:br>
            <a:r>
              <a:rPr lang="en-US" sz="1000" b="1" kern="0" dirty="0">
                <a:solidFill>
                  <a:srgbClr val="FFFFFF"/>
                </a:solidFill>
              </a:rPr>
              <a:t>expression</a:t>
            </a:r>
            <a:endParaRPr lang="en-US" sz="1000" b="1" kern="0" baseline="30000" dirty="0">
              <a:solidFill>
                <a:srgbClr val="FFFFFF"/>
              </a:solidFill>
            </a:endParaRPr>
          </a:p>
        </p:txBody>
      </p:sp>
      <p:sp>
        <p:nvSpPr>
          <p:cNvPr id="91" name="TextBox 90"/>
          <p:cNvSpPr txBox="1"/>
          <p:nvPr/>
        </p:nvSpPr>
        <p:spPr>
          <a:xfrm>
            <a:off x="2379320" y="3752086"/>
            <a:ext cx="746877" cy="246221"/>
          </a:xfrm>
          <a:prstGeom prst="rect">
            <a:avLst/>
          </a:prstGeom>
          <a:noFill/>
        </p:spPr>
        <p:txBody>
          <a:bodyPr wrap="square" rtlCol="0">
            <a:spAutoFit/>
          </a:bodyPr>
          <a:lstStyle/>
          <a:p>
            <a:pPr algn="ctr">
              <a:defRPr/>
            </a:pPr>
            <a:r>
              <a:rPr lang="en-US" sz="1000" dirty="0">
                <a:solidFill>
                  <a:srgbClr val="006DA8"/>
                </a:solidFill>
              </a:rPr>
              <a:t>N = 550</a:t>
            </a:r>
          </a:p>
        </p:txBody>
      </p:sp>
      <p:cxnSp>
        <p:nvCxnSpPr>
          <p:cNvPr id="102" name="Elbow Connector 101"/>
          <p:cNvCxnSpPr/>
          <p:nvPr/>
        </p:nvCxnSpPr>
        <p:spPr>
          <a:xfrm rot="5400000" flipH="1" flipV="1">
            <a:off x="3574480" y="1605618"/>
            <a:ext cx="142636" cy="365760"/>
          </a:xfrm>
          <a:prstGeom prst="bentConnector2">
            <a:avLst/>
          </a:prstGeom>
          <a:ln w="19050">
            <a:solidFill>
              <a:srgbClr val="06559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Elbow Connector 102"/>
          <p:cNvCxnSpPr/>
          <p:nvPr/>
        </p:nvCxnSpPr>
        <p:spPr>
          <a:xfrm rot="16200000" flipH="1">
            <a:off x="3560789" y="2199970"/>
            <a:ext cx="175701" cy="371446"/>
          </a:xfrm>
          <a:prstGeom prst="bentConnector2">
            <a:avLst/>
          </a:prstGeom>
          <a:ln w="19050">
            <a:solidFill>
              <a:srgbClr val="06559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3462916" y="1788062"/>
            <a:ext cx="0" cy="609743"/>
          </a:xfrm>
          <a:prstGeom prst="line">
            <a:avLst/>
          </a:prstGeom>
          <a:ln w="19050">
            <a:solidFill>
              <a:srgbClr val="06559D"/>
            </a:solidFill>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3129170" y="2109556"/>
            <a:ext cx="674716" cy="3214"/>
          </a:xfrm>
          <a:prstGeom prst="straightConnector1">
            <a:avLst/>
          </a:prstGeom>
          <a:ln w="19050">
            <a:solidFill>
              <a:srgbClr val="06559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3925781" y="1508086"/>
            <a:ext cx="2078414" cy="398879"/>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anchor="ctr" anchorCtr="0">
            <a:noAutofit/>
          </a:bodyPr>
          <a:lstStyle/>
          <a:p>
            <a:pPr algn="ctr" defTabSz="466713">
              <a:lnSpc>
                <a:spcPct val="90000"/>
              </a:lnSpc>
              <a:defRPr/>
            </a:pPr>
            <a:r>
              <a:rPr lang="en-US" sz="900" b="1" dirty="0">
                <a:solidFill>
                  <a:srgbClr val="FFFFFF"/>
                </a:solidFill>
              </a:rPr>
              <a:t>Nivolumab 3 mg/kg Q2W </a:t>
            </a:r>
            <a:br>
              <a:rPr lang="en-US" sz="900" b="1" dirty="0">
                <a:solidFill>
                  <a:srgbClr val="FFFFFF"/>
                </a:solidFill>
              </a:rPr>
            </a:br>
            <a:r>
              <a:rPr lang="en-US" sz="900" b="1" dirty="0">
                <a:solidFill>
                  <a:srgbClr val="FFFFFF"/>
                </a:solidFill>
              </a:rPr>
              <a:t>Ipilimumab 1 mg/kg Q6W</a:t>
            </a:r>
          </a:p>
          <a:p>
            <a:pPr algn="ctr" defTabSz="466713">
              <a:lnSpc>
                <a:spcPct val="90000"/>
              </a:lnSpc>
              <a:defRPr/>
            </a:pPr>
            <a:r>
              <a:rPr lang="en-US" sz="900" dirty="0">
                <a:solidFill>
                  <a:srgbClr val="FFFFFF"/>
                </a:solidFill>
              </a:rPr>
              <a:t>n = 396</a:t>
            </a:r>
          </a:p>
        </p:txBody>
      </p:sp>
      <p:sp>
        <p:nvSpPr>
          <p:cNvPr id="94" name="TextBox 93"/>
          <p:cNvSpPr txBox="1"/>
          <p:nvPr/>
        </p:nvSpPr>
        <p:spPr>
          <a:xfrm>
            <a:off x="3925781" y="1965834"/>
            <a:ext cx="2078414" cy="295815"/>
          </a:xfrm>
          <a:prstGeom prst="rect">
            <a:avLst/>
          </a:prstGeom>
          <a:solidFill>
            <a:schemeClr val="accent5">
              <a:lumMod val="75000"/>
            </a:schemeClr>
          </a:solid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nchorCtr="0"/>
          <a:lstStyle>
            <a:defPPr>
              <a:defRPr lang="en-US"/>
            </a:defPPr>
            <a:lvl1pPr algn="ctr" defTabSz="622300">
              <a:lnSpc>
                <a:spcPct val="90000"/>
              </a:lnSpc>
              <a:spcAft>
                <a:spcPct val="35000"/>
              </a:spcAft>
              <a:defRPr sz="1100" b="1">
                <a:solidFill>
                  <a:prstClr val="black"/>
                </a:solidFill>
              </a:defRPr>
            </a:lvl1pPr>
          </a:lstStyle>
          <a:p>
            <a:pPr>
              <a:spcAft>
                <a:spcPts val="0"/>
              </a:spcAft>
            </a:pPr>
            <a:r>
              <a:rPr lang="en-US" sz="900" dirty="0">
                <a:solidFill>
                  <a:prstClr val="white"/>
                </a:solidFill>
              </a:rPr>
              <a:t>Histology-based </a:t>
            </a:r>
            <a:r>
              <a:rPr lang="en-US" sz="900" dirty="0" err="1">
                <a:solidFill>
                  <a:prstClr val="white"/>
                </a:solidFill>
              </a:rPr>
              <a:t>chemotherapy</a:t>
            </a:r>
            <a:r>
              <a:rPr lang="en-US" sz="900" baseline="30000" dirty="0" err="1">
                <a:solidFill>
                  <a:prstClr val="white"/>
                </a:solidFill>
              </a:rPr>
              <a:t>b</a:t>
            </a:r>
            <a:endParaRPr lang="en-US" sz="900" baseline="30000" dirty="0">
              <a:solidFill>
                <a:prstClr val="white"/>
              </a:solidFill>
            </a:endParaRPr>
          </a:p>
          <a:p>
            <a:pPr>
              <a:spcAft>
                <a:spcPts val="0"/>
              </a:spcAft>
            </a:pPr>
            <a:r>
              <a:rPr lang="en-US" sz="900" b="0" dirty="0">
                <a:solidFill>
                  <a:prstClr val="white"/>
                </a:solidFill>
              </a:rPr>
              <a:t>n = 397</a:t>
            </a:r>
          </a:p>
        </p:txBody>
      </p:sp>
      <p:sp>
        <p:nvSpPr>
          <p:cNvPr id="95" name="TextBox 94"/>
          <p:cNvSpPr txBox="1"/>
          <p:nvPr/>
        </p:nvSpPr>
        <p:spPr>
          <a:xfrm>
            <a:off x="3925781" y="2320518"/>
            <a:ext cx="2078414" cy="316341"/>
          </a:xfrm>
          <a:prstGeom prst="rect">
            <a:avLst/>
          </a:prstGeom>
          <a:solidFill>
            <a:srgbClr val="4A82B0"/>
          </a:solid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lIns="0" rIns="0" anchor="ctr" anchorCtr="0">
            <a:noAutofit/>
          </a:bodyPr>
          <a:lstStyle/>
          <a:p>
            <a:pPr algn="ctr" defTabSz="466713">
              <a:lnSpc>
                <a:spcPct val="90000"/>
              </a:lnSpc>
              <a:defRPr/>
            </a:pPr>
            <a:r>
              <a:rPr lang="en-US" sz="900" b="1" dirty="0">
                <a:solidFill>
                  <a:srgbClr val="FFFFFF"/>
                </a:solidFill>
              </a:rPr>
              <a:t>Nivolumab 240 mg Q2W</a:t>
            </a:r>
          </a:p>
          <a:p>
            <a:pPr algn="ctr" defTabSz="466713">
              <a:lnSpc>
                <a:spcPct val="90000"/>
              </a:lnSpc>
              <a:defRPr/>
            </a:pPr>
            <a:r>
              <a:rPr lang="en-US" sz="900" dirty="0">
                <a:solidFill>
                  <a:srgbClr val="FFFFFF"/>
                </a:solidFill>
              </a:rPr>
              <a:t>n = 396</a:t>
            </a:r>
          </a:p>
        </p:txBody>
      </p:sp>
      <p:sp>
        <p:nvSpPr>
          <p:cNvPr id="96" name="TextBox 95"/>
          <p:cNvSpPr txBox="1"/>
          <p:nvPr/>
        </p:nvSpPr>
        <p:spPr>
          <a:xfrm>
            <a:off x="3925781" y="3593030"/>
            <a:ext cx="2078414" cy="412496"/>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anchor="ctr" anchorCtr="0">
            <a:noAutofit/>
          </a:bodyPr>
          <a:lstStyle/>
          <a:p>
            <a:pPr algn="ctr" defTabSz="466713">
              <a:lnSpc>
                <a:spcPct val="90000"/>
              </a:lnSpc>
              <a:defRPr/>
            </a:pPr>
            <a:r>
              <a:rPr lang="en-US" sz="900" b="1" dirty="0">
                <a:solidFill>
                  <a:srgbClr val="FFFFFF"/>
                </a:solidFill>
              </a:rPr>
              <a:t>Nivolumab 3 mg/kg Q2W </a:t>
            </a:r>
            <a:br>
              <a:rPr lang="en-US" sz="900" b="1" dirty="0">
                <a:solidFill>
                  <a:srgbClr val="FFFFFF"/>
                </a:solidFill>
              </a:rPr>
            </a:br>
            <a:r>
              <a:rPr lang="en-US" sz="900" b="1" dirty="0">
                <a:solidFill>
                  <a:srgbClr val="FFFFFF"/>
                </a:solidFill>
              </a:rPr>
              <a:t>Ipilimumab 1 mg/kg Q6W</a:t>
            </a:r>
          </a:p>
          <a:p>
            <a:pPr algn="ctr" defTabSz="466713">
              <a:lnSpc>
                <a:spcPct val="90000"/>
              </a:lnSpc>
              <a:defRPr/>
            </a:pPr>
            <a:r>
              <a:rPr lang="en-US" sz="900" dirty="0">
                <a:solidFill>
                  <a:srgbClr val="FFFFFF"/>
                </a:solidFill>
              </a:rPr>
              <a:t>n = 187</a:t>
            </a:r>
          </a:p>
        </p:txBody>
      </p:sp>
      <p:sp>
        <p:nvSpPr>
          <p:cNvPr id="97" name="TextBox 96"/>
          <p:cNvSpPr txBox="1"/>
          <p:nvPr/>
        </p:nvSpPr>
        <p:spPr>
          <a:xfrm>
            <a:off x="3925781" y="4065478"/>
            <a:ext cx="2078414" cy="322479"/>
          </a:xfrm>
          <a:prstGeom prst="rect">
            <a:avLst/>
          </a:prstGeom>
          <a:solidFill>
            <a:schemeClr val="accent5">
              <a:lumMod val="75000"/>
            </a:schemeClr>
          </a:solid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nchorCtr="0"/>
          <a:lstStyle>
            <a:defPPr>
              <a:defRPr lang="en-US"/>
            </a:defPPr>
            <a:lvl1pPr algn="ctr" defTabSz="622300">
              <a:lnSpc>
                <a:spcPct val="90000"/>
              </a:lnSpc>
              <a:spcAft>
                <a:spcPct val="35000"/>
              </a:spcAft>
              <a:defRPr sz="1100" b="1">
                <a:solidFill>
                  <a:prstClr val="black"/>
                </a:solidFill>
              </a:defRPr>
            </a:lvl1pPr>
          </a:lstStyle>
          <a:p>
            <a:pPr>
              <a:spcAft>
                <a:spcPts val="0"/>
              </a:spcAft>
            </a:pPr>
            <a:r>
              <a:rPr lang="en-US" sz="900" dirty="0">
                <a:solidFill>
                  <a:prstClr val="white"/>
                </a:solidFill>
              </a:rPr>
              <a:t>Histology-based </a:t>
            </a:r>
            <a:r>
              <a:rPr lang="en-US" sz="900" dirty="0" err="1">
                <a:solidFill>
                  <a:prstClr val="white"/>
                </a:solidFill>
              </a:rPr>
              <a:t>chemotherapy</a:t>
            </a:r>
            <a:r>
              <a:rPr lang="en-US" sz="900" baseline="30000" dirty="0" err="1">
                <a:solidFill>
                  <a:prstClr val="white"/>
                </a:solidFill>
              </a:rPr>
              <a:t>b</a:t>
            </a:r>
            <a:endParaRPr lang="en-US" sz="900" baseline="30000" dirty="0">
              <a:solidFill>
                <a:prstClr val="white"/>
              </a:solidFill>
            </a:endParaRPr>
          </a:p>
          <a:p>
            <a:pPr>
              <a:spcAft>
                <a:spcPts val="0"/>
              </a:spcAft>
            </a:pPr>
            <a:r>
              <a:rPr lang="en-US" sz="900" b="0" dirty="0">
                <a:solidFill>
                  <a:prstClr val="white"/>
                </a:solidFill>
              </a:rPr>
              <a:t>n = 186</a:t>
            </a:r>
          </a:p>
        </p:txBody>
      </p:sp>
      <p:sp>
        <p:nvSpPr>
          <p:cNvPr id="98" name="TextBox 97"/>
          <p:cNvSpPr txBox="1"/>
          <p:nvPr/>
        </p:nvSpPr>
        <p:spPr>
          <a:xfrm>
            <a:off x="3925781" y="4447910"/>
            <a:ext cx="2078414" cy="464100"/>
          </a:xfrm>
          <a:prstGeom prst="rect">
            <a:avLst/>
          </a:prstGeom>
          <a:solidFill>
            <a:srgbClr val="00457C"/>
          </a:solid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lIns="0" rIns="0" anchor="ctr" anchorCtr="0">
            <a:noAutofit/>
          </a:bodyPr>
          <a:lstStyle/>
          <a:p>
            <a:pPr algn="ctr" defTabSz="466713">
              <a:lnSpc>
                <a:spcPct val="90000"/>
              </a:lnSpc>
              <a:defRPr/>
            </a:pPr>
            <a:r>
              <a:rPr lang="en-US" sz="900" b="1" dirty="0">
                <a:solidFill>
                  <a:srgbClr val="FFFFFF"/>
                </a:solidFill>
              </a:rPr>
              <a:t>Nivolumab 360 mg Q3W + </a:t>
            </a:r>
            <a:br>
              <a:rPr lang="en-US" sz="900" b="1" dirty="0">
                <a:solidFill>
                  <a:srgbClr val="FFFFFF"/>
                </a:solidFill>
              </a:rPr>
            </a:br>
            <a:r>
              <a:rPr lang="en-US" sz="900" b="1" dirty="0">
                <a:solidFill>
                  <a:srgbClr val="FFFFFF"/>
                </a:solidFill>
              </a:rPr>
              <a:t>histology-based </a:t>
            </a:r>
            <a:r>
              <a:rPr lang="en-US" sz="900" b="1" dirty="0" err="1">
                <a:solidFill>
                  <a:srgbClr val="FFFFFF"/>
                </a:solidFill>
              </a:rPr>
              <a:t>chemotherapy</a:t>
            </a:r>
            <a:r>
              <a:rPr lang="en-US" sz="900" b="1" baseline="30000" dirty="0" err="1">
                <a:solidFill>
                  <a:srgbClr val="FFFFFF"/>
                </a:solidFill>
              </a:rPr>
              <a:t>b</a:t>
            </a:r>
            <a:endParaRPr lang="en-US" sz="900" b="1" baseline="30000" dirty="0">
              <a:solidFill>
                <a:prstClr val="white"/>
              </a:solidFill>
            </a:endParaRPr>
          </a:p>
          <a:p>
            <a:pPr algn="ctr" defTabSz="466713">
              <a:lnSpc>
                <a:spcPct val="90000"/>
              </a:lnSpc>
              <a:defRPr/>
            </a:pPr>
            <a:r>
              <a:rPr lang="en-US" sz="900" dirty="0">
                <a:solidFill>
                  <a:prstClr val="white"/>
                </a:solidFill>
              </a:rPr>
              <a:t>n = 177</a:t>
            </a:r>
          </a:p>
        </p:txBody>
      </p:sp>
      <p:sp>
        <p:nvSpPr>
          <p:cNvPr id="99" name="TextBox 98"/>
          <p:cNvSpPr txBox="1">
            <a:spLocks noChangeAspect="1"/>
          </p:cNvSpPr>
          <p:nvPr/>
        </p:nvSpPr>
        <p:spPr>
          <a:xfrm>
            <a:off x="3209363" y="1867134"/>
            <a:ext cx="470031" cy="480399"/>
          </a:xfrm>
          <a:prstGeom prst="ellipse">
            <a:avLst/>
          </a:prstGeom>
          <a:solidFill>
            <a:schemeClr val="bg1">
              <a:lumMod val="75000"/>
            </a:schemeClr>
          </a:solidFill>
        </p:spPr>
        <p:txBody>
          <a:bodyPr wrap="none" lIns="9144" tIns="9144" rIns="9144" bIns="9144" rtlCol="0" anchor="ctr">
            <a:spAutoFit/>
          </a:bodyPr>
          <a:lstStyle/>
          <a:p>
            <a:pPr algn="ctr">
              <a:defRPr/>
            </a:pPr>
            <a:r>
              <a:rPr lang="en-US" sz="1050" b="1" dirty="0">
                <a:solidFill>
                  <a:srgbClr val="000000"/>
                </a:solidFill>
              </a:rPr>
              <a:t>R</a:t>
            </a:r>
          </a:p>
          <a:p>
            <a:pPr algn="ctr">
              <a:defRPr/>
            </a:pPr>
            <a:r>
              <a:rPr lang="en-US" sz="1050" b="1" dirty="0">
                <a:solidFill>
                  <a:srgbClr val="000000"/>
                </a:solidFill>
              </a:rPr>
              <a:t>1:1:1</a:t>
            </a:r>
          </a:p>
        </p:txBody>
      </p:sp>
      <p:sp>
        <p:nvSpPr>
          <p:cNvPr id="100" name="TextBox 99"/>
          <p:cNvSpPr txBox="1"/>
          <p:nvPr/>
        </p:nvSpPr>
        <p:spPr>
          <a:xfrm>
            <a:off x="89393" y="2508025"/>
            <a:ext cx="1851805" cy="1231106"/>
          </a:xfrm>
          <a:prstGeom prst="rect">
            <a:avLst/>
          </a:prstGeom>
          <a:solidFill>
            <a:schemeClr val="bg1"/>
          </a:solidFill>
          <a:ln w="12700">
            <a:solidFill>
              <a:schemeClr val="accent1"/>
            </a:solidFill>
          </a:ln>
        </p:spPr>
        <p:txBody>
          <a:bodyPr wrap="square" rtlCol="0">
            <a:spAutoFit/>
          </a:bodyPr>
          <a:lstStyle/>
          <a:p>
            <a:pPr>
              <a:defRPr/>
            </a:pPr>
            <a:r>
              <a:rPr lang="en-US" sz="1000" b="1" dirty="0">
                <a:solidFill>
                  <a:srgbClr val="00457C"/>
                </a:solidFill>
              </a:rPr>
              <a:t>Key Eligibility Criteria</a:t>
            </a:r>
          </a:p>
          <a:p>
            <a:pPr marL="170260" indent="-128588">
              <a:buFont typeface="Arial" panose="020B0604020202020204" pitchFamily="34" charset="0"/>
              <a:buChar char="•"/>
              <a:defRPr/>
            </a:pPr>
            <a:r>
              <a:rPr lang="en-US" sz="900" dirty="0">
                <a:solidFill>
                  <a:srgbClr val="00457C"/>
                </a:solidFill>
              </a:rPr>
              <a:t>Stage IV or recurrent NSCLC</a:t>
            </a:r>
          </a:p>
          <a:p>
            <a:pPr marL="170260" indent="-128588">
              <a:buFont typeface="Arial" panose="020B0604020202020204" pitchFamily="34" charset="0"/>
              <a:buChar char="•"/>
              <a:defRPr/>
            </a:pPr>
            <a:r>
              <a:rPr lang="en-US" sz="900" dirty="0">
                <a:solidFill>
                  <a:srgbClr val="00457C"/>
                </a:solidFill>
              </a:rPr>
              <a:t>No prior systemic therapy</a:t>
            </a:r>
          </a:p>
          <a:p>
            <a:pPr marL="170260" indent="-128588">
              <a:buFont typeface="Arial" panose="020B0604020202020204" pitchFamily="34" charset="0"/>
              <a:buChar char="•"/>
              <a:defRPr/>
            </a:pPr>
            <a:r>
              <a:rPr lang="en-US" sz="900" dirty="0">
                <a:solidFill>
                  <a:srgbClr val="00457C"/>
                </a:solidFill>
              </a:rPr>
              <a:t>No known sensitizing </a:t>
            </a:r>
            <a:r>
              <a:rPr lang="en-US" sz="900" i="1" dirty="0">
                <a:solidFill>
                  <a:srgbClr val="00457C"/>
                </a:solidFill>
              </a:rPr>
              <a:t>EGFR</a:t>
            </a:r>
            <a:r>
              <a:rPr lang="en-US" sz="900" dirty="0">
                <a:solidFill>
                  <a:srgbClr val="00457C"/>
                </a:solidFill>
              </a:rPr>
              <a:t>/</a:t>
            </a:r>
            <a:r>
              <a:rPr lang="en-US" sz="900" i="1" dirty="0">
                <a:solidFill>
                  <a:srgbClr val="00457C"/>
                </a:solidFill>
              </a:rPr>
              <a:t>ALK</a:t>
            </a:r>
            <a:r>
              <a:rPr lang="en-US" sz="900" dirty="0">
                <a:solidFill>
                  <a:srgbClr val="00457C"/>
                </a:solidFill>
              </a:rPr>
              <a:t> alterations </a:t>
            </a:r>
          </a:p>
          <a:p>
            <a:pPr marL="170260" indent="-128588">
              <a:buFont typeface="Arial" panose="020B0604020202020204" pitchFamily="34" charset="0"/>
              <a:buChar char="•"/>
              <a:defRPr/>
            </a:pPr>
            <a:r>
              <a:rPr lang="en-US" sz="900" dirty="0">
                <a:solidFill>
                  <a:srgbClr val="00457C"/>
                </a:solidFill>
              </a:rPr>
              <a:t>ECOG PS 0–1</a:t>
            </a:r>
          </a:p>
          <a:p>
            <a:pPr>
              <a:defRPr/>
            </a:pPr>
            <a:endParaRPr lang="en-US" sz="900" dirty="0">
              <a:solidFill>
                <a:srgbClr val="00457C"/>
              </a:solidFill>
            </a:endParaRPr>
          </a:p>
          <a:p>
            <a:pPr>
              <a:defRPr/>
            </a:pPr>
            <a:r>
              <a:rPr lang="en-US" sz="1000" b="1" dirty="0">
                <a:solidFill>
                  <a:srgbClr val="00457C"/>
                </a:solidFill>
              </a:rPr>
              <a:t>Stratified by SQ vs NSQ</a:t>
            </a:r>
          </a:p>
        </p:txBody>
      </p:sp>
      <p:sp>
        <p:nvSpPr>
          <p:cNvPr id="101" name="TextBox 100"/>
          <p:cNvSpPr txBox="1">
            <a:spLocks noChangeAspect="1"/>
          </p:cNvSpPr>
          <p:nvPr/>
        </p:nvSpPr>
        <p:spPr>
          <a:xfrm>
            <a:off x="3209363" y="3979938"/>
            <a:ext cx="470031" cy="480399"/>
          </a:xfrm>
          <a:prstGeom prst="ellipse">
            <a:avLst/>
          </a:prstGeom>
          <a:solidFill>
            <a:schemeClr val="bg1">
              <a:lumMod val="75000"/>
            </a:schemeClr>
          </a:solidFill>
        </p:spPr>
        <p:txBody>
          <a:bodyPr wrap="none" lIns="9144" tIns="9144" rIns="9144" bIns="9144" rtlCol="0" anchor="ctr">
            <a:spAutoFit/>
          </a:bodyPr>
          <a:lstStyle/>
          <a:p>
            <a:pPr algn="ctr">
              <a:defRPr/>
            </a:pPr>
            <a:r>
              <a:rPr lang="en-US" sz="1050" b="1" dirty="0">
                <a:solidFill>
                  <a:srgbClr val="000000"/>
                </a:solidFill>
              </a:rPr>
              <a:t>R</a:t>
            </a:r>
          </a:p>
          <a:p>
            <a:pPr algn="ctr">
              <a:defRPr/>
            </a:pPr>
            <a:r>
              <a:rPr lang="en-US" sz="1050" b="1" dirty="0">
                <a:solidFill>
                  <a:srgbClr val="000000"/>
                </a:solidFill>
              </a:rPr>
              <a:t>1:1:1</a:t>
            </a:r>
          </a:p>
        </p:txBody>
      </p:sp>
      <p:cxnSp>
        <p:nvCxnSpPr>
          <p:cNvPr id="114" name="Straight Connector 113"/>
          <p:cNvCxnSpPr/>
          <p:nvPr/>
        </p:nvCxnSpPr>
        <p:spPr>
          <a:xfrm>
            <a:off x="3809547" y="3095799"/>
            <a:ext cx="2268377" cy="0"/>
          </a:xfrm>
          <a:prstGeom prst="line">
            <a:avLst/>
          </a:prstGeom>
          <a:ln w="19050">
            <a:solidFill>
              <a:srgbClr val="06559D"/>
            </a:solidFill>
            <a:prstDash val="dash"/>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2328505" y="1873844"/>
            <a:ext cx="817771" cy="466979"/>
          </a:xfrm>
          <a:prstGeom prst="rect">
            <a:avLst/>
          </a:prstGeom>
          <a:solidFill>
            <a:schemeClr val="accent3"/>
          </a:solidFill>
          <a:ln w="19050" cap="flat" cmpd="sng" algn="ctr">
            <a:noFill/>
            <a:prstDash val="solid"/>
            <a:miter lim="800000"/>
          </a:ln>
          <a:effectLst/>
        </p:spPr>
        <p:txBody>
          <a:bodyPr lIns="45720" rIns="45720" rtlCol="0" anchor="ctr" anchorCtr="0">
            <a:noAutofit/>
          </a:bodyPr>
          <a:lstStyle/>
          <a:p>
            <a:pPr algn="ctr">
              <a:lnSpc>
                <a:spcPct val="90000"/>
              </a:lnSpc>
              <a:spcBef>
                <a:spcPts val="200"/>
              </a:spcBef>
              <a:defRPr/>
            </a:pPr>
            <a:r>
              <a:rPr lang="en-US" sz="1000" b="1" kern="0" dirty="0">
                <a:solidFill>
                  <a:srgbClr val="FFFFFF"/>
                </a:solidFill>
              </a:rPr>
              <a:t>≥1% PD-L1</a:t>
            </a:r>
            <a:br>
              <a:rPr lang="en-US" sz="1000" b="1" kern="0" dirty="0">
                <a:solidFill>
                  <a:srgbClr val="FFFFFF"/>
                </a:solidFill>
              </a:rPr>
            </a:br>
            <a:r>
              <a:rPr lang="en-US" sz="1000" b="1" kern="0" dirty="0">
                <a:solidFill>
                  <a:srgbClr val="FFFFFF"/>
                </a:solidFill>
              </a:rPr>
              <a:t>expression</a:t>
            </a:r>
            <a:endParaRPr lang="en-US" sz="1000" b="1" kern="0" baseline="30000" dirty="0">
              <a:solidFill>
                <a:srgbClr val="F15922"/>
              </a:solidFill>
            </a:endParaRPr>
          </a:p>
        </p:txBody>
      </p:sp>
      <p:sp>
        <p:nvSpPr>
          <p:cNvPr id="36" name="Rectangle 35"/>
          <p:cNvSpPr/>
          <p:nvPr/>
        </p:nvSpPr>
        <p:spPr>
          <a:xfrm>
            <a:off x="3837901" y="1474435"/>
            <a:ext cx="2261328" cy="82296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FFFF"/>
              </a:solidFill>
            </a:endParaRPr>
          </a:p>
        </p:txBody>
      </p:sp>
      <p:sp>
        <p:nvSpPr>
          <p:cNvPr id="37" name="Rounded Rectangle 54">
            <a:extLst>
              <a:ext uri="{FF2B5EF4-FFF2-40B4-BE49-F238E27FC236}">
                <a16:creationId xmlns:a16="http://schemas.microsoft.com/office/drawing/2014/main" xmlns="" id="{A7FECFB6-C456-4F25-81CD-5C1A7ED5B666}"/>
              </a:ext>
            </a:extLst>
          </p:cNvPr>
          <p:cNvSpPr/>
          <p:nvPr/>
        </p:nvSpPr>
        <p:spPr bwMode="auto">
          <a:xfrm>
            <a:off x="6515841" y="1512217"/>
            <a:ext cx="1735448" cy="729760"/>
          </a:xfrm>
          <a:prstGeom prst="roundRect">
            <a:avLst>
              <a:gd name="adj" fmla="val 8731"/>
            </a:avLst>
          </a:prstGeom>
          <a:solidFill>
            <a:schemeClr val="bg1"/>
          </a:solidFill>
          <a:ln w="25400" cap="flat" cmpd="sng" algn="ctr">
            <a:solidFill>
              <a:schemeClr val="accent3">
                <a:lumMod val="60000"/>
                <a:lumOff val="40000"/>
              </a:schemeClr>
            </a:solidFill>
            <a:prstDash val="solid"/>
          </a:ln>
          <a:effectLst>
            <a:outerShdw blurRad="50800" dist="38100" dir="5400000" algn="t" rotWithShape="0">
              <a:prstClr val="black">
                <a:alpha val="40000"/>
              </a:prstClr>
            </a:outerShdw>
          </a:effectLst>
        </p:spPr>
        <p:txBody>
          <a:bodyPr lIns="91440" tIns="25718" rIns="91440" bIns="25718" anchor="ctr"/>
          <a:lstStyle/>
          <a:p>
            <a:pPr marL="3572" algn="ctr">
              <a:lnSpc>
                <a:spcPct val="90000"/>
              </a:lnSpc>
              <a:spcAft>
                <a:spcPts val="300"/>
              </a:spcAft>
            </a:pPr>
            <a:endParaRPr lang="en-US" sz="1100" kern="0" dirty="0">
              <a:solidFill>
                <a:srgbClr val="00457C"/>
              </a:solidFill>
              <a:cs typeface="Arial" panose="020B0604020202020204" pitchFamily="34" charset="0"/>
            </a:endParaRPr>
          </a:p>
        </p:txBody>
      </p:sp>
      <p:sp>
        <p:nvSpPr>
          <p:cNvPr id="38" name="TextBox 37"/>
          <p:cNvSpPr txBox="1"/>
          <p:nvPr/>
        </p:nvSpPr>
        <p:spPr>
          <a:xfrm>
            <a:off x="6560605" y="1550848"/>
            <a:ext cx="1645920" cy="309402"/>
          </a:xfrm>
          <a:prstGeom prst="rect">
            <a:avLst/>
          </a:prstGeom>
          <a:solidFill>
            <a:schemeClr val="accent3">
              <a:lumMod val="60000"/>
              <a:lumOff val="40000"/>
            </a:schemeClr>
          </a:solid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anchor="ctr" anchorCtr="0">
            <a:noAutofit/>
          </a:bodyPr>
          <a:lstStyle/>
          <a:p>
            <a:pPr algn="ctr" defTabSz="466713">
              <a:lnSpc>
                <a:spcPct val="90000"/>
              </a:lnSpc>
              <a:spcAft>
                <a:spcPct val="35000"/>
              </a:spcAft>
              <a:defRPr/>
            </a:pPr>
            <a:r>
              <a:rPr lang="en-US" sz="900" b="1" dirty="0">
                <a:solidFill>
                  <a:srgbClr val="FFFFFF"/>
                </a:solidFill>
              </a:rPr>
              <a:t>Nivolumab + ipilimumab  </a:t>
            </a:r>
            <a:br>
              <a:rPr lang="en-US" sz="900" b="1" dirty="0">
                <a:solidFill>
                  <a:srgbClr val="FFFFFF"/>
                </a:solidFill>
              </a:rPr>
            </a:br>
            <a:r>
              <a:rPr lang="en-US" sz="900" dirty="0">
                <a:solidFill>
                  <a:srgbClr val="FFFFFF"/>
                </a:solidFill>
              </a:rPr>
              <a:t>n = 396</a:t>
            </a:r>
          </a:p>
        </p:txBody>
      </p:sp>
      <p:sp>
        <p:nvSpPr>
          <p:cNvPr id="39" name="TextBox 38"/>
          <p:cNvSpPr txBox="1"/>
          <p:nvPr/>
        </p:nvSpPr>
        <p:spPr>
          <a:xfrm>
            <a:off x="6560605" y="1916609"/>
            <a:ext cx="1645920" cy="294858"/>
          </a:xfrm>
          <a:prstGeom prst="rect">
            <a:avLst/>
          </a:prstGeom>
          <a:solidFill>
            <a:schemeClr val="accent3">
              <a:lumMod val="60000"/>
              <a:lumOff val="40000"/>
            </a:schemeClr>
          </a:solid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nchorCtr="0"/>
          <a:lstStyle>
            <a:defPPr>
              <a:defRPr lang="en-US"/>
            </a:defPPr>
            <a:lvl1pPr algn="ctr" defTabSz="622300">
              <a:lnSpc>
                <a:spcPct val="90000"/>
              </a:lnSpc>
              <a:spcAft>
                <a:spcPct val="35000"/>
              </a:spcAft>
              <a:defRPr sz="1100" b="1">
                <a:solidFill>
                  <a:prstClr val="black"/>
                </a:solidFill>
              </a:defRPr>
            </a:lvl1pPr>
          </a:lstStyle>
          <a:p>
            <a:pPr>
              <a:spcAft>
                <a:spcPts val="0"/>
              </a:spcAft>
            </a:pPr>
            <a:r>
              <a:rPr lang="en-US" sz="900" dirty="0" err="1">
                <a:solidFill>
                  <a:prstClr val="white"/>
                </a:solidFill>
              </a:rPr>
              <a:t>Chemotherapy</a:t>
            </a:r>
            <a:r>
              <a:rPr lang="en-US" sz="900" baseline="30000" dirty="0" err="1">
                <a:solidFill>
                  <a:prstClr val="white"/>
                </a:solidFill>
              </a:rPr>
              <a:t>b</a:t>
            </a:r>
            <a:endParaRPr lang="en-US" sz="900" baseline="30000" dirty="0">
              <a:solidFill>
                <a:prstClr val="white"/>
              </a:solidFill>
            </a:endParaRPr>
          </a:p>
          <a:p>
            <a:pPr>
              <a:spcAft>
                <a:spcPts val="0"/>
              </a:spcAft>
            </a:pPr>
            <a:r>
              <a:rPr lang="en-US" sz="900" b="0" dirty="0">
                <a:solidFill>
                  <a:prstClr val="white"/>
                </a:solidFill>
              </a:rPr>
              <a:t>n = 397</a:t>
            </a:r>
          </a:p>
        </p:txBody>
      </p:sp>
      <p:sp>
        <p:nvSpPr>
          <p:cNvPr id="40" name="TextBox 12"/>
          <p:cNvSpPr txBox="1">
            <a:spLocks noChangeArrowheads="1"/>
          </p:cNvSpPr>
          <p:nvPr/>
        </p:nvSpPr>
        <p:spPr bwMode="auto">
          <a:xfrm>
            <a:off x="6254578" y="1131590"/>
            <a:ext cx="2249606" cy="506931"/>
          </a:xfrm>
          <a:prstGeom prst="rect">
            <a:avLst/>
          </a:prstGeom>
          <a:noFill/>
          <a:ln w="19050" cap="flat" cmpd="sng" algn="ctr">
            <a:noFill/>
            <a:prstDash val="sysDot"/>
          </a:ln>
          <a:effectLst/>
          <a:extLst/>
        </p:spPr>
        <p:txBody>
          <a:bodyPr lIns="51435" tIns="25718" rIns="51435" bIns="25718" rtlCol="0" anchor="ctr"/>
          <a:lstStyle>
            <a:defPPr>
              <a:defRPr lang="en-US"/>
            </a:defPPr>
            <a:lvl1pPr algn="ctr">
              <a:defRPr sz="1200" b="1">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457189">
              <a:defRPr/>
            </a:pPr>
            <a:r>
              <a:rPr lang="en-US" altLang="en-US" sz="900" kern="0" dirty="0">
                <a:solidFill>
                  <a:srgbClr val="6B6B72">
                    <a:lumMod val="40000"/>
                    <a:lumOff val="60000"/>
                  </a:srgbClr>
                </a:solidFill>
              </a:rPr>
              <a:t>Patients for PD-L1 co-primary analysis</a:t>
            </a:r>
          </a:p>
        </p:txBody>
      </p:sp>
      <p:sp>
        <p:nvSpPr>
          <p:cNvPr id="41" name="Content Placeholder 2"/>
          <p:cNvSpPr txBox="1">
            <a:spLocks/>
          </p:cNvSpPr>
          <p:nvPr/>
        </p:nvSpPr>
        <p:spPr>
          <a:xfrm>
            <a:off x="6410375" y="3958529"/>
            <a:ext cx="2506423" cy="822960"/>
          </a:xfrm>
          <a:prstGeom prst="roundRect">
            <a:avLst>
              <a:gd name="adj" fmla="val 6082"/>
            </a:avLst>
          </a:prstGeom>
          <a:solidFill>
            <a:srgbClr val="00457C">
              <a:alpha val="10980"/>
            </a:srgbClr>
          </a:solidFill>
          <a:ln w="19050">
            <a:solidFill>
              <a:schemeClr val="accent1"/>
            </a:solidFill>
          </a:ln>
        </p:spPr>
        <p:txBody>
          <a:bodyPr wrap="square" lIns="0" tIns="0" rIns="0" bIns="0" anchor="ctr">
            <a:noAutofit/>
          </a:bodyPr>
          <a:lstStyle>
            <a:lvl1pPr marL="282575" indent="-282575" algn="l" rtl="0" eaLnBrk="0" fontAlgn="base" hangingPunct="0">
              <a:spcBef>
                <a:spcPct val="0"/>
              </a:spcBef>
              <a:spcAft>
                <a:spcPct val="30000"/>
              </a:spcAft>
              <a:buChar char="•"/>
              <a:defRPr sz="2600" b="1">
                <a:solidFill>
                  <a:srgbClr val="FFFF66"/>
                </a:solidFill>
                <a:effectLst>
                  <a:outerShdw blurRad="38100" dist="38100" dir="2700000" algn="tl">
                    <a:srgbClr val="000000"/>
                  </a:outerShdw>
                </a:effectLst>
                <a:latin typeface="Arial" pitchFamily="34" charset="0"/>
                <a:ea typeface="+mn-ea"/>
                <a:cs typeface="+mn-cs"/>
              </a:defRPr>
            </a:lvl1pPr>
            <a:lvl2pPr marL="669925" indent="-385763" algn="l" rtl="0" eaLnBrk="0" fontAlgn="base" hangingPunct="0">
              <a:spcBef>
                <a:spcPct val="0"/>
              </a:spcBef>
              <a:spcAft>
                <a:spcPct val="30000"/>
              </a:spcAft>
              <a:buClr>
                <a:schemeClr val="accent2"/>
              </a:buClr>
              <a:buFont typeface="Arial" charset="0"/>
              <a:buChar char="–"/>
              <a:defRPr sz="2600" b="1">
                <a:solidFill>
                  <a:schemeClr val="tx1"/>
                </a:solidFill>
                <a:effectLst>
                  <a:outerShdw blurRad="38100" dist="38100" dir="2700000" algn="tl">
                    <a:srgbClr val="000000"/>
                  </a:outerShdw>
                </a:effectLst>
                <a:latin typeface="Arial" pitchFamily="34" charset="0"/>
              </a:defRPr>
            </a:lvl2pPr>
            <a:lvl3pPr marL="968375" indent="-296863" algn="l" rtl="0" eaLnBrk="0" fontAlgn="base" hangingPunct="0">
              <a:spcBef>
                <a:spcPct val="0"/>
              </a:spcBef>
              <a:spcAft>
                <a:spcPct val="30000"/>
              </a:spcAft>
              <a:buClr>
                <a:schemeClr val="accent2"/>
              </a:buClr>
              <a:buChar char="•"/>
              <a:defRPr sz="2600" b="1">
                <a:solidFill>
                  <a:schemeClr val="tx1"/>
                </a:solidFill>
                <a:effectLst>
                  <a:outerShdw blurRad="38100" dist="38100" dir="2700000" algn="tl">
                    <a:srgbClr val="000000"/>
                  </a:outerShdw>
                </a:effectLst>
                <a:latin typeface="Arial" pitchFamily="34" charset="0"/>
              </a:defRPr>
            </a:lvl3pPr>
            <a:lvl4pPr marL="1341438" indent="-371475" algn="l" rtl="0" eaLnBrk="0" fontAlgn="base" hangingPunct="0">
              <a:spcBef>
                <a:spcPct val="0"/>
              </a:spcBef>
              <a:spcAft>
                <a:spcPct val="30000"/>
              </a:spcAft>
              <a:buClr>
                <a:schemeClr val="accent2"/>
              </a:buClr>
              <a:buFont typeface="Arial" charset="0"/>
              <a:buChar char="–"/>
              <a:defRPr sz="2600" b="1">
                <a:solidFill>
                  <a:schemeClr val="tx1"/>
                </a:solidFill>
                <a:effectLst>
                  <a:outerShdw blurRad="38100" dist="38100" dir="2700000" algn="tl">
                    <a:srgbClr val="000000"/>
                  </a:outerShdw>
                </a:effectLst>
                <a:latin typeface="Arial" pitchFamily="34" charset="0"/>
              </a:defRPr>
            </a:lvl4pPr>
            <a:lvl5pPr marL="2057400" indent="-228600" algn="l" rtl="0" eaLnBrk="0" fontAlgn="base" hangingPunct="0">
              <a:lnSpc>
                <a:spcPct val="85000"/>
              </a:lnSpc>
              <a:spcBef>
                <a:spcPct val="45000"/>
              </a:spcBef>
              <a:spcAft>
                <a:spcPct val="0"/>
              </a:spcAft>
              <a:buChar char="»"/>
              <a:defRPr sz="2000">
                <a:solidFill>
                  <a:schemeClr val="bg1"/>
                </a:solidFill>
                <a:latin typeface="Arial" pitchFamily="34" charset="0"/>
              </a:defRPr>
            </a:lvl5pPr>
            <a:lvl6pPr marL="2514600" indent="-228600" algn="l" rtl="0" eaLnBrk="0" fontAlgn="base" hangingPunct="0">
              <a:lnSpc>
                <a:spcPct val="85000"/>
              </a:lnSpc>
              <a:spcBef>
                <a:spcPct val="45000"/>
              </a:spcBef>
              <a:spcAft>
                <a:spcPct val="0"/>
              </a:spcAft>
              <a:buChar char="»"/>
              <a:defRPr sz="2000">
                <a:solidFill>
                  <a:schemeClr val="bg1"/>
                </a:solidFill>
                <a:latin typeface="+mn-lt"/>
              </a:defRPr>
            </a:lvl6pPr>
            <a:lvl7pPr marL="2971800" indent="-228600" algn="l" rtl="0" eaLnBrk="0" fontAlgn="base" hangingPunct="0">
              <a:lnSpc>
                <a:spcPct val="85000"/>
              </a:lnSpc>
              <a:spcBef>
                <a:spcPct val="45000"/>
              </a:spcBef>
              <a:spcAft>
                <a:spcPct val="0"/>
              </a:spcAft>
              <a:buChar char="»"/>
              <a:defRPr sz="2000">
                <a:solidFill>
                  <a:schemeClr val="bg1"/>
                </a:solidFill>
                <a:latin typeface="+mn-lt"/>
              </a:defRPr>
            </a:lvl7pPr>
            <a:lvl8pPr marL="3429000" indent="-228600" algn="l" rtl="0" eaLnBrk="0" fontAlgn="base" hangingPunct="0">
              <a:lnSpc>
                <a:spcPct val="85000"/>
              </a:lnSpc>
              <a:spcBef>
                <a:spcPct val="45000"/>
              </a:spcBef>
              <a:spcAft>
                <a:spcPct val="0"/>
              </a:spcAft>
              <a:buChar char="»"/>
              <a:defRPr sz="2000">
                <a:solidFill>
                  <a:schemeClr val="bg1"/>
                </a:solidFill>
                <a:latin typeface="+mn-lt"/>
              </a:defRPr>
            </a:lvl8pPr>
            <a:lvl9pPr marL="3886200" indent="-228600" algn="l" rtl="0" eaLnBrk="0" fontAlgn="base" hangingPunct="0">
              <a:lnSpc>
                <a:spcPct val="85000"/>
              </a:lnSpc>
              <a:spcBef>
                <a:spcPct val="45000"/>
              </a:spcBef>
              <a:spcAft>
                <a:spcPct val="0"/>
              </a:spcAft>
              <a:buChar char="»"/>
              <a:defRPr sz="2000">
                <a:solidFill>
                  <a:schemeClr val="bg1"/>
                </a:solidFill>
                <a:latin typeface="+mn-lt"/>
              </a:defRPr>
            </a:lvl9pPr>
          </a:lstStyle>
          <a:p>
            <a:pPr marL="112713" indent="4763">
              <a:spcBef>
                <a:spcPts val="200"/>
              </a:spcBef>
              <a:spcAft>
                <a:spcPts val="450"/>
              </a:spcAft>
              <a:buClr>
                <a:prstClr val="black"/>
              </a:buClr>
              <a:buFontTx/>
              <a:buNone/>
            </a:pPr>
            <a:r>
              <a:rPr lang="en-US" sz="1050" b="0" kern="0" dirty="0">
                <a:solidFill>
                  <a:srgbClr val="000000"/>
                </a:solidFill>
                <a:effectLst/>
              </a:rPr>
              <a:t>Co-primary endpoints: </a:t>
            </a:r>
            <a:r>
              <a:rPr lang="en-US" sz="1050" kern="0" dirty="0">
                <a:solidFill>
                  <a:srgbClr val="004B87"/>
                </a:solidFill>
                <a:effectLst/>
              </a:rPr>
              <a:t>Nivolumab + ipilimumab vs chemotherapy</a:t>
            </a:r>
          </a:p>
          <a:p>
            <a:pPr marL="288921" indent="-171450">
              <a:spcBef>
                <a:spcPts val="0"/>
              </a:spcBef>
              <a:spcAft>
                <a:spcPts val="400"/>
              </a:spcAft>
              <a:buClr>
                <a:prstClr val="black"/>
              </a:buClr>
            </a:pPr>
            <a:r>
              <a:rPr lang="en-US" sz="1050" b="0" kern="0" dirty="0">
                <a:solidFill>
                  <a:srgbClr val="6B6B72">
                    <a:lumMod val="60000"/>
                    <a:lumOff val="40000"/>
                  </a:srgbClr>
                </a:solidFill>
                <a:effectLst/>
              </a:rPr>
              <a:t>OS in PD-L1–selected populations</a:t>
            </a:r>
          </a:p>
          <a:p>
            <a:pPr marL="288921" indent="-171450">
              <a:spcBef>
                <a:spcPts val="0"/>
              </a:spcBef>
              <a:spcAft>
                <a:spcPts val="400"/>
              </a:spcAft>
              <a:buClr>
                <a:prstClr val="black"/>
              </a:buClr>
            </a:pPr>
            <a:r>
              <a:rPr lang="en-US" sz="1050" b="0" kern="0" dirty="0">
                <a:solidFill>
                  <a:srgbClr val="000000"/>
                </a:solidFill>
                <a:effectLst/>
              </a:rPr>
              <a:t>PFS in TMB-selected populations </a:t>
            </a:r>
          </a:p>
        </p:txBody>
      </p:sp>
      <p:sp>
        <p:nvSpPr>
          <p:cNvPr id="42" name="Rounded Rectangle 54">
            <a:extLst>
              <a:ext uri="{FF2B5EF4-FFF2-40B4-BE49-F238E27FC236}">
                <a16:creationId xmlns:a16="http://schemas.microsoft.com/office/drawing/2014/main" xmlns="" id="{A7FECFB6-C456-4F25-81CD-5C1A7ED5B666}"/>
              </a:ext>
            </a:extLst>
          </p:cNvPr>
          <p:cNvSpPr/>
          <p:nvPr/>
        </p:nvSpPr>
        <p:spPr bwMode="auto">
          <a:xfrm>
            <a:off x="6507448" y="2710176"/>
            <a:ext cx="1735448" cy="744175"/>
          </a:xfrm>
          <a:prstGeom prst="roundRect">
            <a:avLst>
              <a:gd name="adj" fmla="val 8731"/>
            </a:avLst>
          </a:prstGeom>
          <a:solidFill>
            <a:schemeClr val="bg1"/>
          </a:solidFill>
          <a:ln w="25400" cap="flat" cmpd="sng" algn="ctr">
            <a:solidFill>
              <a:schemeClr val="accent1"/>
            </a:solidFill>
            <a:prstDash val="solid"/>
          </a:ln>
          <a:effectLst>
            <a:outerShdw blurRad="50800" dist="38100" dir="5400000" algn="t" rotWithShape="0">
              <a:prstClr val="black">
                <a:alpha val="40000"/>
              </a:prstClr>
            </a:outerShdw>
          </a:effectLst>
        </p:spPr>
        <p:txBody>
          <a:bodyPr lIns="91440" tIns="25718" rIns="91440" bIns="25718" anchor="ctr"/>
          <a:lstStyle/>
          <a:p>
            <a:pPr marL="3572" algn="ctr">
              <a:lnSpc>
                <a:spcPct val="90000"/>
              </a:lnSpc>
              <a:spcAft>
                <a:spcPts val="300"/>
              </a:spcAft>
            </a:pPr>
            <a:endParaRPr lang="en-US" sz="1100" kern="0" dirty="0">
              <a:solidFill>
                <a:srgbClr val="00457C"/>
              </a:solidFill>
              <a:cs typeface="Arial" panose="020B0604020202020204" pitchFamily="34" charset="0"/>
            </a:endParaRPr>
          </a:p>
        </p:txBody>
      </p:sp>
      <p:sp>
        <p:nvSpPr>
          <p:cNvPr id="43" name="TextBox 42"/>
          <p:cNvSpPr txBox="1"/>
          <p:nvPr/>
        </p:nvSpPr>
        <p:spPr>
          <a:xfrm>
            <a:off x="6552212" y="2756757"/>
            <a:ext cx="1645920" cy="309402"/>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anchor="ctr" anchorCtr="0">
            <a:noAutofit/>
          </a:bodyPr>
          <a:lstStyle/>
          <a:p>
            <a:pPr algn="ctr" defTabSz="466713">
              <a:lnSpc>
                <a:spcPct val="90000"/>
              </a:lnSpc>
              <a:spcAft>
                <a:spcPct val="35000"/>
              </a:spcAft>
              <a:defRPr/>
            </a:pPr>
            <a:r>
              <a:rPr lang="en-US" sz="900" b="1" dirty="0">
                <a:solidFill>
                  <a:srgbClr val="FFFFFF"/>
                </a:solidFill>
              </a:rPr>
              <a:t>Nivolumab + ipilimumab  </a:t>
            </a:r>
            <a:br>
              <a:rPr lang="en-US" sz="900" b="1" dirty="0">
                <a:solidFill>
                  <a:srgbClr val="FFFFFF"/>
                </a:solidFill>
              </a:rPr>
            </a:br>
            <a:r>
              <a:rPr lang="en-US" sz="900" b="1" dirty="0">
                <a:solidFill>
                  <a:srgbClr val="FFFFFF"/>
                </a:solidFill>
              </a:rPr>
              <a:t>n = 139</a:t>
            </a:r>
          </a:p>
        </p:txBody>
      </p:sp>
      <p:sp>
        <p:nvSpPr>
          <p:cNvPr id="44" name="TextBox 43"/>
          <p:cNvSpPr txBox="1"/>
          <p:nvPr/>
        </p:nvSpPr>
        <p:spPr>
          <a:xfrm>
            <a:off x="6552212" y="3122518"/>
            <a:ext cx="1645920" cy="294858"/>
          </a:xfrm>
          <a:prstGeom prst="rect">
            <a:avLst/>
          </a:prstGeom>
          <a:solidFill>
            <a:schemeClr val="accent5">
              <a:lumMod val="75000"/>
            </a:schemeClr>
          </a:solid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nchorCtr="0"/>
          <a:lstStyle>
            <a:defPPr>
              <a:defRPr lang="en-US"/>
            </a:defPPr>
            <a:lvl1pPr algn="ctr" defTabSz="622300">
              <a:lnSpc>
                <a:spcPct val="90000"/>
              </a:lnSpc>
              <a:spcAft>
                <a:spcPct val="35000"/>
              </a:spcAft>
              <a:defRPr sz="1100" b="1">
                <a:solidFill>
                  <a:prstClr val="black"/>
                </a:solidFill>
              </a:defRPr>
            </a:lvl1pPr>
          </a:lstStyle>
          <a:p>
            <a:pPr>
              <a:spcAft>
                <a:spcPts val="0"/>
              </a:spcAft>
            </a:pPr>
            <a:r>
              <a:rPr lang="en-US" sz="900" dirty="0" err="1">
                <a:solidFill>
                  <a:prstClr val="white"/>
                </a:solidFill>
              </a:rPr>
              <a:t>Chemotherapy</a:t>
            </a:r>
            <a:r>
              <a:rPr lang="en-US" sz="900" baseline="30000" dirty="0" err="1">
                <a:solidFill>
                  <a:prstClr val="white"/>
                </a:solidFill>
              </a:rPr>
              <a:t>b</a:t>
            </a:r>
            <a:endParaRPr lang="en-US" sz="900" dirty="0">
              <a:solidFill>
                <a:prstClr val="white"/>
              </a:solidFill>
            </a:endParaRPr>
          </a:p>
          <a:p>
            <a:pPr>
              <a:spcAft>
                <a:spcPts val="0"/>
              </a:spcAft>
            </a:pPr>
            <a:r>
              <a:rPr lang="en-US" sz="900" dirty="0">
                <a:solidFill>
                  <a:prstClr val="white"/>
                </a:solidFill>
              </a:rPr>
              <a:t>n = 160</a:t>
            </a:r>
          </a:p>
        </p:txBody>
      </p:sp>
      <p:sp>
        <p:nvSpPr>
          <p:cNvPr id="45" name="Right Brace 44"/>
          <p:cNvSpPr/>
          <p:nvPr/>
        </p:nvSpPr>
        <p:spPr>
          <a:xfrm>
            <a:off x="6102766" y="1876417"/>
            <a:ext cx="391769" cy="2103120"/>
          </a:xfrm>
          <a:prstGeom prst="rightBrace">
            <a:avLst>
              <a:gd name="adj1" fmla="val 0"/>
              <a:gd name="adj2" fmla="val 57542"/>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0000"/>
              </a:solidFill>
            </a:endParaRPr>
          </a:p>
        </p:txBody>
      </p:sp>
      <p:sp>
        <p:nvSpPr>
          <p:cNvPr id="46" name="TextBox 12"/>
          <p:cNvSpPr txBox="1">
            <a:spLocks noChangeArrowheads="1"/>
          </p:cNvSpPr>
          <p:nvPr/>
        </p:nvSpPr>
        <p:spPr bwMode="auto">
          <a:xfrm>
            <a:off x="6286206" y="2358258"/>
            <a:ext cx="2186174" cy="506931"/>
          </a:xfrm>
          <a:prstGeom prst="rect">
            <a:avLst/>
          </a:prstGeom>
          <a:noFill/>
          <a:ln w="19050" cap="flat" cmpd="sng" algn="ctr">
            <a:noFill/>
            <a:prstDash val="sysDot"/>
          </a:ln>
          <a:effectLst/>
          <a:extLst/>
        </p:spPr>
        <p:txBody>
          <a:bodyPr lIns="51435" tIns="25718" rIns="51435" bIns="25718" rtlCol="0" anchor="ctr"/>
          <a:lstStyle>
            <a:defPPr>
              <a:defRPr lang="en-US"/>
            </a:defPPr>
            <a:lvl1pPr algn="ctr">
              <a:defRPr sz="1200" b="1">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457189">
              <a:defRPr/>
            </a:pPr>
            <a:r>
              <a:rPr lang="en-US" altLang="en-US" sz="900" kern="0" dirty="0">
                <a:solidFill>
                  <a:srgbClr val="000000"/>
                </a:solidFill>
              </a:rPr>
              <a:t>Patients for TMB co-primary </a:t>
            </a:r>
            <a:r>
              <a:rPr lang="en-US" altLang="en-US" sz="900" kern="0" dirty="0" err="1">
                <a:solidFill>
                  <a:srgbClr val="000000"/>
                </a:solidFill>
              </a:rPr>
              <a:t>analysis</a:t>
            </a:r>
            <a:r>
              <a:rPr lang="en-US" altLang="en-US" sz="900" kern="0" baseline="30000" dirty="0" err="1">
                <a:solidFill>
                  <a:srgbClr val="000000"/>
                </a:solidFill>
              </a:rPr>
              <a:t>c</a:t>
            </a:r>
            <a:endParaRPr lang="en-US" altLang="en-US" sz="900" kern="0" baseline="30000" dirty="0">
              <a:solidFill>
                <a:srgbClr val="000000"/>
              </a:solidFill>
            </a:endParaRPr>
          </a:p>
        </p:txBody>
      </p:sp>
      <p:sp>
        <p:nvSpPr>
          <p:cNvPr id="49" name="Rectangle 48"/>
          <p:cNvSpPr/>
          <p:nvPr/>
        </p:nvSpPr>
        <p:spPr>
          <a:xfrm>
            <a:off x="3838036" y="3566733"/>
            <a:ext cx="2261328" cy="849342"/>
          </a:xfrm>
          <a:prstGeom prst="rect">
            <a:avLst/>
          </a:prstGeom>
          <a:noFill/>
          <a:ln w="28575" cap="flat" cmpd="sng" algn="ctr">
            <a:solidFill>
              <a:srgbClr val="006DA8"/>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rgbClr val="FFFFFF"/>
              </a:solidFill>
            </a:endParaRPr>
          </a:p>
        </p:txBody>
      </p:sp>
      <p:sp>
        <p:nvSpPr>
          <p:cNvPr id="50" name="Espace réservé du pied de page 1"/>
          <p:cNvSpPr txBox="1">
            <a:spLocks/>
          </p:cNvSpPr>
          <p:nvPr/>
        </p:nvSpPr>
        <p:spPr>
          <a:xfrm>
            <a:off x="-21264" y="4912010"/>
            <a:ext cx="6883119" cy="207672"/>
          </a:xfrm>
          <a:prstGeom prst="rect">
            <a:avLst/>
          </a:prstGeom>
        </p:spPr>
        <p:txBody>
          <a:bodyPr/>
          <a:lstStyle>
            <a:defPPr>
              <a:defRPr lang="fr-FR"/>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r>
              <a:rPr lang="fr-FR" sz="1000" dirty="0" err="1">
                <a:solidFill>
                  <a:srgbClr val="2DA2BF"/>
                </a:solidFill>
                <a:latin typeface="Arial Narrow" panose="020B0606020202030204" pitchFamily="34" charset="0"/>
              </a:rPr>
              <a:t>Hellmann</a:t>
            </a:r>
            <a:r>
              <a:rPr lang="fr-FR" sz="1000" dirty="0">
                <a:solidFill>
                  <a:srgbClr val="2DA2BF"/>
                </a:solidFill>
                <a:latin typeface="Arial Narrow" panose="020B0606020202030204" pitchFamily="34" charset="0"/>
              </a:rPr>
              <a:t>, NEJM 2018</a:t>
            </a:r>
            <a:endParaRPr sz="1000" dirty="0">
              <a:solidFill>
                <a:srgbClr val="2DA2BF"/>
              </a:solidFill>
              <a:latin typeface="Arial Narrow" panose="020B0606020202030204" pitchFamily="34" charset="0"/>
            </a:endParaRPr>
          </a:p>
        </p:txBody>
      </p:sp>
    </p:spTree>
    <p:extLst>
      <p:ext uri="{BB962C8B-B14F-4D97-AF65-F5344CB8AC3E}">
        <p14:creationId xmlns:p14="http://schemas.microsoft.com/office/powerpoint/2010/main" val="3727018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0655" y="86634"/>
            <a:ext cx="8056800" cy="1044956"/>
          </a:xfrm>
        </p:spPr>
        <p:txBody>
          <a:bodyPr/>
          <a:lstStyle/>
          <a:p>
            <a:pPr>
              <a:lnSpc>
                <a:spcPct val="110000"/>
              </a:lnSpc>
            </a:pPr>
            <a:r>
              <a:rPr lang="en-GB" cap="none" dirty="0"/>
              <a:t>Selection of a TMB </a:t>
            </a:r>
            <a:r>
              <a:rPr lang="en-GB" cap="none" dirty="0" smtClean="0"/>
              <a:t>cut off</a:t>
            </a:r>
            <a:br>
              <a:rPr lang="en-GB" cap="none" dirty="0" smtClean="0"/>
            </a:br>
            <a:r>
              <a:rPr lang="en-GB" cap="none" dirty="0" smtClean="0"/>
              <a:t>for </a:t>
            </a:r>
            <a:r>
              <a:rPr lang="en-GB" cap="none" dirty="0"/>
              <a:t>ipilimumab-nivolumab combination in </a:t>
            </a:r>
            <a:r>
              <a:rPr lang="en-GB" cap="none" dirty="0" err="1"/>
              <a:t>CheckMate</a:t>
            </a:r>
            <a:r>
              <a:rPr lang="en-GB" cap="none" dirty="0"/>
              <a:t> </a:t>
            </a:r>
            <a:r>
              <a:rPr lang="en-GB" cap="none" dirty="0" smtClean="0"/>
              <a:t>568</a:t>
            </a:r>
            <a:endParaRPr lang="en-GB" cap="none" dirty="0"/>
          </a:p>
        </p:txBody>
      </p:sp>
      <p:pic>
        <p:nvPicPr>
          <p:cNvPr id="1946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3385" y="1671650"/>
            <a:ext cx="3735415" cy="2793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322" y="1671650"/>
            <a:ext cx="2982200" cy="277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ZoneTexte 18"/>
          <p:cNvSpPr txBox="1"/>
          <p:nvPr/>
        </p:nvSpPr>
        <p:spPr>
          <a:xfrm>
            <a:off x="0" y="4897279"/>
            <a:ext cx="1343638" cy="246221"/>
          </a:xfrm>
          <a:prstGeom prst="rect">
            <a:avLst/>
          </a:prstGeom>
          <a:noFill/>
        </p:spPr>
        <p:txBody>
          <a:bodyPr wrap="none" rtlCol="0">
            <a:spAutoFit/>
          </a:bodyPr>
          <a:lstStyle/>
          <a:p>
            <a:pPr marL="0" marR="0" indent="0" algn="l" defTabSz="457200" rtl="0" eaLnBrk="1" fontAlgn="auto" latinLnBrk="0" hangingPunct="1">
              <a:lnSpc>
                <a:spcPct val="100000"/>
              </a:lnSpc>
              <a:spcBef>
                <a:spcPts val="0"/>
              </a:spcBef>
              <a:spcAft>
                <a:spcPts val="0"/>
              </a:spcAft>
              <a:buClrTx/>
              <a:buSzTx/>
              <a:buFontTx/>
              <a:buNone/>
              <a:tabLst/>
            </a:pPr>
            <a:r>
              <a:rPr lang="fr-FR" sz="1000" i="0" u="none" strike="noStrike" kern="1200" baseline="0" dirty="0" err="1" smtClean="0">
                <a:solidFill>
                  <a:srgbClr val="4F8EA0"/>
                </a:solidFill>
                <a:latin typeface="Arial Narrow"/>
                <a:ea typeface="+mn-ea"/>
                <a:cs typeface="Arial Narrow"/>
              </a:rPr>
              <a:t>Ready</a:t>
            </a:r>
            <a:r>
              <a:rPr lang="fr-FR" sz="1000" i="0" u="none" strike="noStrike" kern="1200" dirty="0" smtClean="0">
                <a:solidFill>
                  <a:srgbClr val="4F8EA0"/>
                </a:solidFill>
                <a:latin typeface="Arial Narrow"/>
                <a:ea typeface="+mn-ea"/>
                <a:cs typeface="Arial Narrow"/>
              </a:rPr>
              <a:t> </a:t>
            </a:r>
            <a:r>
              <a:rPr lang="fr-FR" sz="1000" dirty="0" smtClean="0">
                <a:solidFill>
                  <a:srgbClr val="4F8EA0"/>
                </a:solidFill>
                <a:latin typeface="Arial Narrow"/>
                <a:ea typeface="+mn-ea"/>
                <a:cs typeface="Arial Narrow"/>
              </a:rPr>
              <a:t>N</a:t>
            </a:r>
            <a:r>
              <a:rPr lang="fr-FR" sz="1000" i="0" u="none" strike="noStrike" kern="1200" baseline="0" dirty="0" smtClean="0">
                <a:solidFill>
                  <a:srgbClr val="4F8EA0"/>
                </a:solidFill>
                <a:latin typeface="Arial Narrow"/>
                <a:ea typeface="+mn-ea"/>
                <a:cs typeface="Arial Narrow"/>
              </a:rPr>
              <a:t> et al, JCO 2019</a:t>
            </a:r>
          </a:p>
        </p:txBody>
      </p:sp>
    </p:spTree>
    <p:extLst>
      <p:ext uri="{BB962C8B-B14F-4D97-AF65-F5344CB8AC3E}">
        <p14:creationId xmlns:p14="http://schemas.microsoft.com/office/powerpoint/2010/main" val="2673995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err="1" smtClean="0"/>
              <a:t>Disclosures</a:t>
            </a:r>
            <a:endParaRPr lang="fr-FR" sz="3200" dirty="0"/>
          </a:p>
        </p:txBody>
      </p:sp>
      <p:sp>
        <p:nvSpPr>
          <p:cNvPr id="3" name="Espace réservé du contenu 2"/>
          <p:cNvSpPr>
            <a:spLocks noGrp="1"/>
          </p:cNvSpPr>
          <p:nvPr>
            <p:ph sz="quarter" idx="13"/>
          </p:nvPr>
        </p:nvSpPr>
        <p:spPr>
          <a:xfrm>
            <a:off x="611560" y="1626644"/>
            <a:ext cx="8153400" cy="2745306"/>
          </a:xfrm>
        </p:spPr>
        <p:txBody>
          <a:bodyPr>
            <a:normAutofit/>
          </a:bodyPr>
          <a:lstStyle/>
          <a:p>
            <a:pPr defTabSz="457200">
              <a:spcBef>
                <a:spcPts val="1800"/>
              </a:spcBef>
            </a:pPr>
            <a:r>
              <a:rPr lang="fr-FR" sz="1800" dirty="0">
                <a:solidFill>
                  <a:sysClr val="windowText" lastClr="000000"/>
                </a:solidFill>
              </a:rPr>
              <a:t>Advisory </a:t>
            </a:r>
            <a:r>
              <a:rPr lang="fr-FR" sz="1800" dirty="0" err="1">
                <a:solidFill>
                  <a:sysClr val="windowText" lastClr="000000"/>
                </a:solidFill>
              </a:rPr>
              <a:t>Boards</a:t>
            </a:r>
            <a:r>
              <a:rPr lang="fr-FR" sz="1800" dirty="0">
                <a:solidFill>
                  <a:sysClr val="windowText" lastClr="000000"/>
                </a:solidFill>
              </a:rPr>
              <a:t> : Roche, Genentech, Eli Lilly, Pfizer, </a:t>
            </a:r>
            <a:r>
              <a:rPr lang="fr-FR" sz="1800" dirty="0" err="1">
                <a:solidFill>
                  <a:sysClr val="windowText" lastClr="000000"/>
                </a:solidFill>
              </a:rPr>
              <a:t>Boehringer-Ingelheim</a:t>
            </a:r>
            <a:r>
              <a:rPr lang="fr-FR" sz="1800" dirty="0">
                <a:solidFill>
                  <a:sysClr val="windowText" lastClr="000000"/>
                </a:solidFill>
              </a:rPr>
              <a:t>, Clovis Oncology, MSD, Bristol-Myers Squibb, Novartis, Pierre Fabre, </a:t>
            </a:r>
            <a:r>
              <a:rPr lang="fr-FR" sz="1800" dirty="0" smtClean="0">
                <a:solidFill>
                  <a:sysClr val="windowText" lastClr="000000"/>
                </a:solidFill>
              </a:rPr>
              <a:t>AstraZeneca, Takeda</a:t>
            </a:r>
            <a:endParaRPr lang="fr-FR" sz="1800" dirty="0">
              <a:solidFill>
                <a:sysClr val="windowText" lastClr="000000"/>
              </a:solidFill>
            </a:endParaRPr>
          </a:p>
          <a:p>
            <a:pPr defTabSz="457200">
              <a:spcBef>
                <a:spcPts val="1800"/>
              </a:spcBef>
            </a:pPr>
            <a:r>
              <a:rPr lang="fr-FR" sz="1800" dirty="0">
                <a:solidFill>
                  <a:sysClr val="windowText" lastClr="000000"/>
                </a:solidFill>
              </a:rPr>
              <a:t>Fonds de recherche institutionnels: Roche, </a:t>
            </a:r>
            <a:r>
              <a:rPr lang="fr-FR" sz="1800" dirty="0" smtClean="0">
                <a:solidFill>
                  <a:sysClr val="windowText" lastClr="000000"/>
                </a:solidFill>
              </a:rPr>
              <a:t>AstraZeneca, </a:t>
            </a:r>
            <a:r>
              <a:rPr lang="fr-FR" sz="1800" dirty="0" err="1" smtClean="0">
                <a:solidFill>
                  <a:sysClr val="windowText" lastClr="000000"/>
                </a:solidFill>
              </a:rPr>
              <a:t>Chugai</a:t>
            </a:r>
            <a:r>
              <a:rPr lang="fr-FR" sz="1800" dirty="0" smtClean="0">
                <a:solidFill>
                  <a:sysClr val="windowText" lastClr="000000"/>
                </a:solidFill>
              </a:rPr>
              <a:t>, </a:t>
            </a:r>
            <a:r>
              <a:rPr lang="fr-FR" sz="1800" dirty="0">
                <a:solidFill>
                  <a:sysClr val="windowText" lastClr="000000"/>
                </a:solidFill>
              </a:rPr>
              <a:t>T</a:t>
            </a:r>
            <a:r>
              <a:rPr lang="fr-FR" sz="1800" dirty="0" smtClean="0">
                <a:solidFill>
                  <a:sysClr val="windowText" lastClr="000000"/>
                </a:solidFill>
              </a:rPr>
              <a:t>akeda</a:t>
            </a:r>
            <a:endParaRPr lang="fr-FR" sz="1800" dirty="0">
              <a:solidFill>
                <a:sysClr val="windowText" lastClr="000000"/>
              </a:solidFill>
            </a:endParaRPr>
          </a:p>
          <a:p>
            <a:pPr defTabSz="457200">
              <a:spcBef>
                <a:spcPts val="1800"/>
              </a:spcBef>
            </a:pPr>
            <a:r>
              <a:rPr lang="fr-FR" sz="1800" dirty="0">
                <a:solidFill>
                  <a:sysClr val="windowText" lastClr="000000"/>
                </a:solidFill>
              </a:rPr>
              <a:t>Symposiums: Eli Lilly, Roche, </a:t>
            </a:r>
            <a:r>
              <a:rPr lang="fr-FR" sz="1800" dirty="0" smtClean="0">
                <a:solidFill>
                  <a:sysClr val="windowText" lastClr="000000"/>
                </a:solidFill>
              </a:rPr>
              <a:t>AstraZeneca</a:t>
            </a:r>
            <a:r>
              <a:rPr lang="fr-FR" sz="1800" dirty="0">
                <a:solidFill>
                  <a:sysClr val="windowText" lastClr="000000"/>
                </a:solidFill>
              </a:rPr>
              <a:t>, Pfizer, Amgen, </a:t>
            </a:r>
            <a:r>
              <a:rPr lang="fr-FR" sz="1800" dirty="0" err="1">
                <a:solidFill>
                  <a:sysClr val="windowText" lastClr="000000"/>
                </a:solidFill>
              </a:rPr>
              <a:t>Boehringer-Ingelheim</a:t>
            </a:r>
            <a:r>
              <a:rPr lang="fr-FR" sz="1800" dirty="0">
                <a:solidFill>
                  <a:sysClr val="windowText" lastClr="000000"/>
                </a:solidFill>
              </a:rPr>
              <a:t>, Bristol-Myers </a:t>
            </a:r>
            <a:r>
              <a:rPr lang="fr-FR" sz="1800" dirty="0" smtClean="0">
                <a:solidFill>
                  <a:sysClr val="windowText" lastClr="000000"/>
                </a:solidFill>
              </a:rPr>
              <a:t>Squibb, Takeda</a:t>
            </a:r>
            <a:r>
              <a:rPr lang="fr-FR" sz="1800" dirty="0">
                <a:solidFill>
                  <a:sysClr val="windowText" lastClr="000000"/>
                </a:solidFill>
              </a:rPr>
              <a:t>, </a:t>
            </a:r>
            <a:r>
              <a:rPr lang="fr-FR" sz="1800" dirty="0" smtClean="0">
                <a:solidFill>
                  <a:sysClr val="windowText" lastClr="000000"/>
                </a:solidFill>
              </a:rPr>
              <a:t>MSD, </a:t>
            </a:r>
            <a:r>
              <a:rPr lang="fr-FR" sz="1800" dirty="0" err="1" smtClean="0">
                <a:solidFill>
                  <a:sysClr val="windowText" lastClr="000000"/>
                </a:solidFill>
              </a:rPr>
              <a:t>Chugai</a:t>
            </a:r>
            <a:endParaRPr lang="fr-FR" sz="1800" dirty="0" smtClean="0">
              <a:solidFill>
                <a:sysClr val="windowText" lastClr="000000"/>
              </a:solidFill>
            </a:endParaRPr>
          </a:p>
        </p:txBody>
      </p:sp>
    </p:spTree>
    <p:extLst>
      <p:ext uri="{BB962C8B-B14F-4D97-AF65-F5344CB8AC3E}">
        <p14:creationId xmlns:p14="http://schemas.microsoft.com/office/powerpoint/2010/main" val="2710817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2500" dirty="0" err="1" smtClean="0">
                <a:solidFill>
                  <a:srgbClr val="464646"/>
                </a:solidFill>
              </a:rPr>
              <a:t>CheckMate</a:t>
            </a:r>
            <a:r>
              <a:rPr lang="en-US" sz="2500" dirty="0" smtClean="0">
                <a:solidFill>
                  <a:srgbClr val="464646"/>
                </a:solidFill>
              </a:rPr>
              <a:t> 227 : nivolumab + ipilimumab </a:t>
            </a:r>
            <a:r>
              <a:rPr lang="en-US" sz="2500" i="1" dirty="0" smtClean="0">
                <a:solidFill>
                  <a:srgbClr val="464646"/>
                </a:solidFill>
              </a:rPr>
              <a:t>vs</a:t>
            </a:r>
            <a:r>
              <a:rPr lang="en-US" sz="2500" dirty="0" smtClean="0">
                <a:solidFill>
                  <a:srgbClr val="464646"/>
                </a:solidFill>
              </a:rPr>
              <a:t>. chemotherapy in 1</a:t>
            </a:r>
            <a:r>
              <a:rPr lang="en-US" sz="2500" baseline="30000" dirty="0" smtClean="0">
                <a:solidFill>
                  <a:srgbClr val="464646"/>
                </a:solidFill>
              </a:rPr>
              <a:t>st</a:t>
            </a:r>
            <a:r>
              <a:rPr lang="en-US" sz="2500" dirty="0" smtClean="0">
                <a:solidFill>
                  <a:srgbClr val="464646"/>
                </a:solidFill>
              </a:rPr>
              <a:t> line: PFS according to TMB</a:t>
            </a:r>
            <a:endParaRPr lang="en-US" dirty="0">
              <a:solidFill>
                <a:schemeClr val="accent2"/>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010" y="1729379"/>
            <a:ext cx="4252085" cy="2642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458" y="1535057"/>
            <a:ext cx="4391980" cy="3360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6788052" y="2319160"/>
            <a:ext cx="1901483" cy="369332"/>
          </a:xfrm>
          <a:prstGeom prst="rect">
            <a:avLst/>
          </a:prstGeom>
          <a:noFill/>
        </p:spPr>
        <p:txBody>
          <a:bodyPr wrap="none" rtlCol="0">
            <a:spAutoFit/>
          </a:bodyPr>
          <a:lstStyle/>
          <a:p>
            <a:r>
              <a:rPr b="1" dirty="0">
                <a:solidFill>
                  <a:srgbClr val="DA1F28"/>
                </a:solidFill>
                <a:latin typeface="Calibri" panose="020F0502020204030204" pitchFamily="34" charset="0"/>
              </a:rPr>
              <a:t>TMB &lt;10 mut/Mb</a:t>
            </a:r>
            <a:endParaRPr b="1" dirty="0">
              <a:solidFill>
                <a:prstClr val="black"/>
              </a:solidFill>
              <a:latin typeface="Calibri" panose="020F0502020204030204" pitchFamily="34" charset="0"/>
            </a:endParaRPr>
          </a:p>
        </p:txBody>
      </p:sp>
      <p:sp>
        <p:nvSpPr>
          <p:cNvPr id="7" name="ZoneTexte 6"/>
          <p:cNvSpPr txBox="1"/>
          <p:nvPr/>
        </p:nvSpPr>
        <p:spPr>
          <a:xfrm>
            <a:off x="2051720" y="2121700"/>
            <a:ext cx="1901483" cy="369332"/>
          </a:xfrm>
          <a:prstGeom prst="rect">
            <a:avLst/>
          </a:prstGeom>
          <a:noFill/>
        </p:spPr>
        <p:txBody>
          <a:bodyPr wrap="none" rtlCol="0">
            <a:spAutoFit/>
          </a:bodyPr>
          <a:lstStyle/>
          <a:p>
            <a:r>
              <a:rPr b="1" dirty="0">
                <a:solidFill>
                  <a:srgbClr val="DA1F28"/>
                </a:solidFill>
                <a:latin typeface="Calibri" panose="020F0502020204030204" pitchFamily="34" charset="0"/>
              </a:rPr>
              <a:t>TMB ≥10 mut/Mb</a:t>
            </a:r>
            <a:endParaRPr b="1" dirty="0">
              <a:solidFill>
                <a:prstClr val="black"/>
              </a:solidFill>
              <a:latin typeface="Calibri" panose="020F0502020204030204" pitchFamily="34" charset="0"/>
            </a:endParaRPr>
          </a:p>
        </p:txBody>
      </p:sp>
      <p:sp>
        <p:nvSpPr>
          <p:cNvPr id="8" name="Espace réservé du pied de page 1"/>
          <p:cNvSpPr txBox="1">
            <a:spLocks/>
          </p:cNvSpPr>
          <p:nvPr/>
        </p:nvSpPr>
        <p:spPr>
          <a:xfrm>
            <a:off x="-14458" y="4946102"/>
            <a:ext cx="6883119" cy="207672"/>
          </a:xfrm>
          <a:prstGeom prst="rect">
            <a:avLst/>
          </a:prstGeom>
        </p:spPr>
        <p:txBody>
          <a:bodyPr/>
          <a:lstStyle>
            <a:defPPr>
              <a:defRPr lang="fr-FR"/>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r>
              <a:rPr lang="fr-FR" sz="900" dirty="0" err="1">
                <a:solidFill>
                  <a:srgbClr val="2DA2BF"/>
                </a:solidFill>
                <a:latin typeface="Arial Narrow" panose="020B0606020202030204" pitchFamily="34" charset="0"/>
              </a:rPr>
              <a:t>Hellmann</a:t>
            </a:r>
            <a:r>
              <a:rPr lang="fr-FR" sz="900" dirty="0">
                <a:solidFill>
                  <a:srgbClr val="2DA2BF"/>
                </a:solidFill>
                <a:latin typeface="Arial Narrow" panose="020B0606020202030204" pitchFamily="34" charset="0"/>
              </a:rPr>
              <a:t>, NEJM 2018</a:t>
            </a:r>
            <a:endParaRPr sz="900" dirty="0">
              <a:solidFill>
                <a:srgbClr val="2DA2BF"/>
              </a:solidFill>
              <a:latin typeface="Arial Narrow" panose="020B0606020202030204" pitchFamily="34" charset="0"/>
            </a:endParaRPr>
          </a:p>
        </p:txBody>
      </p:sp>
    </p:spTree>
    <p:extLst>
      <p:ext uri="{BB962C8B-B14F-4D97-AF65-F5344CB8AC3E}">
        <p14:creationId xmlns:p14="http://schemas.microsoft.com/office/powerpoint/2010/main" val="906763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8728"/>
          <a:stretch/>
        </p:blipFill>
        <p:spPr bwMode="auto">
          <a:xfrm>
            <a:off x="881590" y="1824921"/>
            <a:ext cx="8115094" cy="2997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1"/>
          <p:cNvSpPr>
            <a:spLocks noGrp="1"/>
          </p:cNvSpPr>
          <p:nvPr>
            <p:ph type="title"/>
          </p:nvPr>
        </p:nvSpPr>
        <p:spPr>
          <a:xfrm>
            <a:off x="656565" y="141480"/>
            <a:ext cx="8129001" cy="994172"/>
          </a:xfrm>
        </p:spPr>
        <p:txBody>
          <a:bodyPr lIns="68580" tIns="34290" rIns="68580" bIns="34290">
            <a:noAutofit/>
          </a:bodyPr>
          <a:lstStyle/>
          <a:p>
            <a:pPr>
              <a:lnSpc>
                <a:spcPct val="110000"/>
              </a:lnSpc>
            </a:pPr>
            <a:r>
              <a:rPr lang="fr-FR" sz="2400" dirty="0" err="1"/>
              <a:t>CheckMate</a:t>
            </a:r>
            <a:r>
              <a:rPr lang="fr-FR" sz="2400" dirty="0"/>
              <a:t> 227 : nivolumab + ipilimumab </a:t>
            </a:r>
            <a:r>
              <a:rPr lang="fr-FR" sz="2400" i="1" dirty="0">
                <a:solidFill>
                  <a:srgbClr val="464646"/>
                </a:solidFill>
              </a:rPr>
              <a:t>vs</a:t>
            </a:r>
            <a:r>
              <a:rPr lang="fr-FR" sz="2400" dirty="0">
                <a:solidFill>
                  <a:srgbClr val="464646"/>
                </a:solidFill>
              </a:rPr>
              <a:t>. </a:t>
            </a:r>
            <a:r>
              <a:rPr lang="fr-FR" sz="2400" dirty="0" err="1" smtClean="0">
                <a:solidFill>
                  <a:srgbClr val="464646"/>
                </a:solidFill>
              </a:rPr>
              <a:t>chemotherapy</a:t>
            </a:r>
            <a:r>
              <a:rPr lang="fr-FR" sz="2400" dirty="0">
                <a:solidFill>
                  <a:srgbClr val="464646"/>
                </a:solidFill>
              </a:rPr>
              <a:t/>
            </a:r>
            <a:br>
              <a:rPr lang="fr-FR" sz="2400" dirty="0">
                <a:solidFill>
                  <a:srgbClr val="464646"/>
                </a:solidFill>
              </a:rPr>
            </a:br>
            <a:r>
              <a:rPr lang="fr-FR" sz="2400" dirty="0"/>
              <a:t>i</a:t>
            </a:r>
            <a:r>
              <a:rPr lang="fr-FR" sz="2400" dirty="0" smtClean="0"/>
              <a:t>n </a:t>
            </a:r>
            <a:r>
              <a:rPr lang="fr-FR" sz="2400" dirty="0"/>
              <a:t>1L </a:t>
            </a:r>
            <a:r>
              <a:rPr lang="fr-FR" sz="2400" dirty="0" err="1" smtClean="0"/>
              <a:t>with</a:t>
            </a:r>
            <a:r>
              <a:rPr lang="fr-FR" sz="2400" dirty="0" smtClean="0"/>
              <a:t> </a:t>
            </a:r>
            <a:r>
              <a:rPr lang="fr-FR" sz="2400" dirty="0"/>
              <a:t>TMB ≥10 mut/Mb</a:t>
            </a:r>
            <a:endParaRPr lang="fr-FR" sz="1100" dirty="0"/>
          </a:p>
        </p:txBody>
      </p:sp>
      <p:sp>
        <p:nvSpPr>
          <p:cNvPr id="2" name="ZoneTexte 1">
            <a:extLst>
              <a:ext uri="{FF2B5EF4-FFF2-40B4-BE49-F238E27FC236}">
                <a16:creationId xmlns:a16="http://schemas.microsoft.com/office/drawing/2014/main" xmlns="" id="{E474EEF3-596D-9647-92F8-4F72DC608C89}"/>
              </a:ext>
            </a:extLst>
          </p:cNvPr>
          <p:cNvSpPr txBox="1"/>
          <p:nvPr/>
        </p:nvSpPr>
        <p:spPr>
          <a:xfrm>
            <a:off x="1736685" y="1401620"/>
            <a:ext cx="6300700" cy="315471"/>
          </a:xfrm>
          <a:prstGeom prst="rect">
            <a:avLst/>
          </a:prstGeom>
          <a:noFill/>
          <a:ln>
            <a:noFill/>
          </a:ln>
        </p:spPr>
        <p:txBody>
          <a:bodyPr wrap="square" lIns="68580" tIns="34290" rIns="68580" bIns="34290" rtlCol="0">
            <a:spAutoFit/>
          </a:bodyPr>
          <a:lstStyle/>
          <a:p>
            <a:pPr algn="ctr"/>
            <a:r>
              <a:rPr sz="1600" dirty="0">
                <a:solidFill>
                  <a:prstClr val="black"/>
                </a:solidFill>
                <a:latin typeface="Calibri" panose="020F0502020204030204" pitchFamily="34" charset="0"/>
              </a:rPr>
              <a:t>PFS in patients </a:t>
            </a:r>
            <a:r>
              <a:rPr sz="1600" dirty="0" err="1">
                <a:solidFill>
                  <a:prstClr val="black"/>
                </a:solidFill>
                <a:latin typeface="Calibri" panose="020F0502020204030204" pitchFamily="34" charset="0"/>
              </a:rPr>
              <a:t>with</a:t>
            </a:r>
            <a:r>
              <a:rPr sz="1600" dirty="0">
                <a:solidFill>
                  <a:prstClr val="black"/>
                </a:solidFill>
                <a:latin typeface="Calibri" panose="020F0502020204030204" pitchFamily="34" charset="0"/>
              </a:rPr>
              <a:t> High TMB (≥10 mut/Mb) by </a:t>
            </a:r>
            <a:r>
              <a:rPr sz="1600" dirty="0" err="1">
                <a:solidFill>
                  <a:prstClr val="black"/>
                </a:solidFill>
                <a:latin typeface="Calibri" panose="020F0502020204030204" pitchFamily="34" charset="0"/>
              </a:rPr>
              <a:t>Tumor</a:t>
            </a:r>
            <a:r>
              <a:rPr sz="1600" dirty="0">
                <a:solidFill>
                  <a:prstClr val="black"/>
                </a:solidFill>
                <a:latin typeface="Calibri" panose="020F0502020204030204" pitchFamily="34" charset="0"/>
              </a:rPr>
              <a:t> PD-L1 Expression</a:t>
            </a:r>
          </a:p>
        </p:txBody>
      </p:sp>
      <p:sp>
        <p:nvSpPr>
          <p:cNvPr id="7" name="Espace réservé du pied de page 1"/>
          <p:cNvSpPr txBox="1">
            <a:spLocks/>
          </p:cNvSpPr>
          <p:nvPr/>
        </p:nvSpPr>
        <p:spPr>
          <a:xfrm>
            <a:off x="0" y="4940060"/>
            <a:ext cx="6883119" cy="207672"/>
          </a:xfrm>
          <a:prstGeom prst="rect">
            <a:avLst/>
          </a:prstGeom>
        </p:spPr>
        <p:txBody>
          <a:bodyPr/>
          <a:lstStyle>
            <a:defPPr>
              <a:defRPr lang="fr-FR"/>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r>
              <a:rPr lang="fr-FR" sz="1000" dirty="0" err="1">
                <a:solidFill>
                  <a:srgbClr val="2DA2BF"/>
                </a:solidFill>
                <a:latin typeface="Arial Narrow" panose="020B0606020202030204" pitchFamily="34" charset="0"/>
              </a:rPr>
              <a:t>Hellmann</a:t>
            </a:r>
            <a:r>
              <a:rPr lang="fr-FR" sz="1000" dirty="0">
                <a:solidFill>
                  <a:srgbClr val="2DA2BF"/>
                </a:solidFill>
                <a:latin typeface="Arial Narrow" panose="020B0606020202030204" pitchFamily="34" charset="0"/>
              </a:rPr>
              <a:t>, NEJM 2018</a:t>
            </a:r>
            <a:endParaRPr sz="1000" dirty="0">
              <a:solidFill>
                <a:srgbClr val="2DA2BF"/>
              </a:solidFill>
              <a:latin typeface="Arial Narrow" panose="020B0606020202030204" pitchFamily="34" charset="0"/>
            </a:endParaRPr>
          </a:p>
        </p:txBody>
      </p:sp>
    </p:spTree>
    <p:extLst>
      <p:ext uri="{BB962C8B-B14F-4D97-AF65-F5344CB8AC3E}">
        <p14:creationId xmlns:p14="http://schemas.microsoft.com/office/powerpoint/2010/main" val="41290970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534026" y="160995"/>
            <a:ext cx="8424315" cy="855095"/>
          </a:xfrm>
        </p:spPr>
        <p:txBody>
          <a:bodyPr>
            <a:noAutofit/>
          </a:bodyPr>
          <a:lstStyle/>
          <a:p>
            <a:r>
              <a:rPr lang="en-US" sz="2000" dirty="0" smtClean="0"/>
              <a:t>Preliminary Overall Survival with Nivolumab + Ipilimumab</a:t>
            </a:r>
            <a:br>
              <a:rPr lang="en-US" sz="2000" dirty="0" smtClean="0"/>
            </a:br>
            <a:r>
              <a:rPr lang="en-US" sz="2000" dirty="0" smtClean="0"/>
              <a:t>vs. Chemotherapy in Patients with High TMB (≥10 </a:t>
            </a:r>
            <a:r>
              <a:rPr lang="en-US" sz="2000" dirty="0" err="1" smtClean="0"/>
              <a:t>Mut</a:t>
            </a:r>
            <a:r>
              <a:rPr lang="en-US" sz="2000" dirty="0" smtClean="0"/>
              <a:t>/Mb)</a:t>
            </a:r>
            <a:endParaRPr lang="en-US" sz="2000" dirty="0"/>
          </a:p>
        </p:txBody>
      </p:sp>
      <p:graphicFrame>
        <p:nvGraphicFramePr>
          <p:cNvPr id="426" name="Table 425"/>
          <p:cNvGraphicFramePr>
            <a:graphicFrameLocks noGrp="1"/>
          </p:cNvGraphicFramePr>
          <p:nvPr>
            <p:extLst>
              <p:ext uri="{D42A27DB-BD31-4B8C-83A1-F6EECF244321}">
                <p14:modId xmlns:p14="http://schemas.microsoft.com/office/powerpoint/2010/main" val="967249101"/>
              </p:ext>
            </p:extLst>
          </p:nvPr>
        </p:nvGraphicFramePr>
        <p:xfrm>
          <a:off x="5174344" y="1260877"/>
          <a:ext cx="2667000" cy="1152144"/>
        </p:xfrm>
        <a:graphic>
          <a:graphicData uri="http://schemas.openxmlformats.org/drawingml/2006/table">
            <a:tbl>
              <a:tblPr firstRow="1" bandRow="1">
                <a:tableStyleId>{5C22544A-7EE6-4342-B048-85BDC9FD1C3A}</a:tableStyleId>
              </a:tblPr>
              <a:tblGrid>
                <a:gridCol w="1172734">
                  <a:extLst>
                    <a:ext uri="{9D8B030D-6E8A-4147-A177-3AD203B41FA5}">
                      <a16:colId xmlns:a16="http://schemas.microsoft.com/office/drawing/2014/main" xmlns="" val="20000"/>
                    </a:ext>
                  </a:extLst>
                </a:gridCol>
                <a:gridCol w="782470">
                  <a:extLst>
                    <a:ext uri="{9D8B030D-6E8A-4147-A177-3AD203B41FA5}">
                      <a16:colId xmlns:a16="http://schemas.microsoft.com/office/drawing/2014/main" xmlns="" val="20001"/>
                    </a:ext>
                  </a:extLst>
                </a:gridCol>
                <a:gridCol w="711796">
                  <a:extLst>
                    <a:ext uri="{9D8B030D-6E8A-4147-A177-3AD203B41FA5}">
                      <a16:colId xmlns:a16="http://schemas.microsoft.com/office/drawing/2014/main" xmlns="" val="20002"/>
                    </a:ext>
                  </a:extLst>
                </a:gridCol>
              </a:tblGrid>
              <a:tr h="248048">
                <a:tc>
                  <a:txBody>
                    <a:bodyPr/>
                    <a:lstStyle/>
                    <a:p>
                      <a:endParaRPr lang="en-US" sz="1100" b="1" dirty="0">
                        <a:solidFill>
                          <a:schemeClr val="tx1"/>
                        </a:solidFill>
                        <a:latin typeface="Calibri" panose="020F0502020204030204" pitchFamily="34" charset="0"/>
                      </a:endParaRPr>
                    </a:p>
                  </a:txBody>
                  <a:tcPr marL="18288" marR="18288"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err="1">
                          <a:solidFill>
                            <a:schemeClr val="tx1"/>
                          </a:solidFill>
                          <a:latin typeface="Calibri" panose="020F0502020204030204" pitchFamily="34" charset="0"/>
                        </a:rPr>
                        <a:t>Nivo</a:t>
                      </a:r>
                      <a:r>
                        <a:rPr lang="en-US" sz="1100" b="1" dirty="0">
                          <a:solidFill>
                            <a:schemeClr val="tx1"/>
                          </a:solidFill>
                          <a:latin typeface="Calibri" panose="020F0502020204030204" pitchFamily="34" charset="0"/>
                        </a:rPr>
                        <a:t> +</a:t>
                      </a:r>
                      <a:r>
                        <a:rPr lang="en-US" sz="1100" b="1" baseline="0" dirty="0">
                          <a:solidFill>
                            <a:schemeClr val="tx1"/>
                          </a:solidFill>
                          <a:latin typeface="Calibri" panose="020F0502020204030204" pitchFamily="34" charset="0"/>
                        </a:rPr>
                        <a:t> </a:t>
                      </a:r>
                      <a:r>
                        <a:rPr lang="en-US" sz="1100" b="1" baseline="0" dirty="0" err="1">
                          <a:solidFill>
                            <a:schemeClr val="tx1"/>
                          </a:solidFill>
                          <a:latin typeface="Calibri" panose="020F0502020204030204" pitchFamily="34" charset="0"/>
                        </a:rPr>
                        <a:t>ipi</a:t>
                      </a:r>
                      <a:r>
                        <a:rPr lang="en-US" sz="1100" b="1" baseline="0" dirty="0">
                          <a:solidFill>
                            <a:schemeClr val="tx1"/>
                          </a:solidFill>
                          <a:latin typeface="Calibri" panose="020F0502020204030204" pitchFamily="34" charset="0"/>
                        </a:rPr>
                        <a:t/>
                      </a:r>
                      <a:br>
                        <a:rPr lang="en-US" sz="1100" b="1" baseline="0" dirty="0">
                          <a:solidFill>
                            <a:schemeClr val="tx1"/>
                          </a:solidFill>
                          <a:latin typeface="Calibri" panose="020F0502020204030204" pitchFamily="34" charset="0"/>
                        </a:rPr>
                      </a:br>
                      <a:r>
                        <a:rPr lang="en-US" sz="1100" b="1" dirty="0">
                          <a:solidFill>
                            <a:schemeClr val="tx1"/>
                          </a:solidFill>
                          <a:latin typeface="Calibri" panose="020F0502020204030204" pitchFamily="34" charset="0"/>
                        </a:rPr>
                        <a:t>(n = 139)</a:t>
                      </a:r>
                    </a:p>
                  </a:txBody>
                  <a:tcPr marL="18288" marR="18288"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Calibri" panose="020F0502020204030204" pitchFamily="34" charset="0"/>
                        </a:rPr>
                        <a:t>Chemo</a:t>
                      </a:r>
                    </a:p>
                    <a:p>
                      <a:pPr algn="ctr"/>
                      <a:r>
                        <a:rPr lang="en-US" sz="1100" b="1" dirty="0">
                          <a:solidFill>
                            <a:schemeClr val="tx1"/>
                          </a:solidFill>
                          <a:latin typeface="Calibri" panose="020F0502020204030204" pitchFamily="34" charset="0"/>
                        </a:rPr>
                        <a:t>(n = 160)</a:t>
                      </a:r>
                    </a:p>
                  </a:txBody>
                  <a:tcPr marL="18288" marR="18288"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338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alibri" panose="020F0502020204030204" pitchFamily="34" charset="0"/>
                        </a:rPr>
                        <a:t>Median </a:t>
                      </a:r>
                      <a:r>
                        <a:rPr lang="en-US" sz="1100" b="0" dirty="0" err="1">
                          <a:solidFill>
                            <a:schemeClr val="tx1"/>
                          </a:solidFill>
                          <a:latin typeface="Calibri" panose="020F0502020204030204" pitchFamily="34" charset="0"/>
                        </a:rPr>
                        <a:t>OS,</a:t>
                      </a:r>
                      <a:r>
                        <a:rPr lang="en-US" sz="1100" b="0" baseline="30000" dirty="0" err="1">
                          <a:solidFill>
                            <a:schemeClr val="tx1"/>
                          </a:solidFill>
                          <a:latin typeface="Calibri" panose="020F0502020204030204" pitchFamily="34" charset="0"/>
                        </a:rPr>
                        <a:t>b</a:t>
                      </a:r>
                      <a:r>
                        <a:rPr lang="en-US" sz="1100" b="0" dirty="0">
                          <a:solidFill>
                            <a:schemeClr val="tx1"/>
                          </a:solidFill>
                          <a:latin typeface="Calibri" panose="020F0502020204030204" pitchFamily="34" charset="0"/>
                        </a:rPr>
                        <a:t> </a:t>
                      </a:r>
                      <a:r>
                        <a:rPr lang="en-US" sz="1100" b="0" dirty="0" err="1">
                          <a:solidFill>
                            <a:schemeClr val="tx1"/>
                          </a:solidFill>
                          <a:latin typeface="Calibri" panose="020F0502020204030204" pitchFamily="34" charset="0"/>
                        </a:rPr>
                        <a:t>mo</a:t>
                      </a:r>
                      <a:r>
                        <a:rPr lang="en-US" sz="1100" b="0" dirty="0">
                          <a:solidFill>
                            <a:schemeClr val="tx1"/>
                          </a:solidFill>
                          <a:latin typeface="Calibri" panose="020F0502020204030204" pitchFamily="34" charset="0"/>
                        </a:rPr>
                        <a:t> </a:t>
                      </a:r>
                    </a:p>
                  </a:txBody>
                  <a:tcPr marL="18288" marR="18288"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dirty="0">
                          <a:solidFill>
                            <a:schemeClr val="tx1"/>
                          </a:solidFill>
                          <a:latin typeface="Calibri" panose="020F0502020204030204" pitchFamily="34" charset="0"/>
                        </a:rPr>
                        <a:t>23.0</a:t>
                      </a:r>
                    </a:p>
                  </a:txBody>
                  <a:tcPr marL="18288" marR="18288"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dirty="0">
                          <a:solidFill>
                            <a:schemeClr val="tx1"/>
                          </a:solidFill>
                          <a:latin typeface="Calibri" panose="020F0502020204030204" pitchFamily="34" charset="0"/>
                        </a:rPr>
                        <a:t>16.4</a:t>
                      </a:r>
                    </a:p>
                  </a:txBody>
                  <a:tcPr marL="18288" marR="18288"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33850">
                <a:tc>
                  <a:txBody>
                    <a:bodyPr/>
                    <a:lstStyle/>
                    <a:p>
                      <a:r>
                        <a:rPr lang="en-US" sz="1100" b="1" dirty="0">
                          <a:solidFill>
                            <a:schemeClr val="tx1"/>
                          </a:solidFill>
                          <a:latin typeface="Calibri" panose="020F0502020204030204" pitchFamily="34" charset="0"/>
                        </a:rPr>
                        <a:t>HR </a:t>
                      </a:r>
                    </a:p>
                    <a:p>
                      <a:r>
                        <a:rPr lang="en-US" sz="1100" b="0" dirty="0">
                          <a:solidFill>
                            <a:schemeClr val="tx1"/>
                          </a:solidFill>
                          <a:latin typeface="Calibri" panose="020F0502020204030204" pitchFamily="34" charset="0"/>
                        </a:rPr>
                        <a:t>95% CI</a:t>
                      </a:r>
                    </a:p>
                  </a:txBody>
                  <a:tcPr marL="18288" marR="18288"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100" b="1" dirty="0">
                          <a:solidFill>
                            <a:schemeClr val="tx1"/>
                          </a:solidFill>
                          <a:latin typeface="Calibri" panose="020F0502020204030204" pitchFamily="34" charset="0"/>
                        </a:rPr>
                        <a:t>0.79 </a:t>
                      </a:r>
                    </a:p>
                    <a:p>
                      <a:pPr algn="ctr"/>
                      <a:r>
                        <a:rPr lang="en-US" sz="1100" b="0" dirty="0">
                          <a:solidFill>
                            <a:schemeClr val="tx1"/>
                          </a:solidFill>
                          <a:latin typeface="Calibri" panose="020F0502020204030204" pitchFamily="34" charset="0"/>
                        </a:rPr>
                        <a:t>0.56, 1.10</a:t>
                      </a:r>
                    </a:p>
                  </a:txBody>
                  <a:tcPr marL="18288" marR="18288"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0" dirty="0">
                        <a:solidFill>
                          <a:schemeClr val="tx1"/>
                        </a:solidFill>
                      </a:endParaRPr>
                    </a:p>
                  </a:txBody>
                  <a:tcPr marL="18288" marR="18288"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33850">
                <a:tc>
                  <a:txBody>
                    <a:bodyPr/>
                    <a:lstStyle/>
                    <a:p>
                      <a:endParaRPr lang="en-US" sz="1100" b="0" dirty="0">
                        <a:solidFill>
                          <a:schemeClr val="tx1"/>
                        </a:solidFill>
                        <a:latin typeface="Calibri" panose="020F0502020204030204" pitchFamily="34" charset="0"/>
                      </a:endParaRPr>
                    </a:p>
                  </a:txBody>
                  <a:tcPr marL="18288" marR="18288"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lang="en-US" sz="1100" b="1" dirty="0">
                        <a:solidFill>
                          <a:schemeClr val="tx1"/>
                        </a:solidFill>
                        <a:latin typeface="Calibri" panose="020F0502020204030204" pitchFamily="34" charset="0"/>
                      </a:endParaRPr>
                    </a:p>
                  </a:txBody>
                  <a:tcPr marL="18288" marR="18288"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xmlns="" val="10004"/>
                  </a:ext>
                </a:extLst>
              </a:tr>
            </a:tbl>
          </a:graphicData>
        </a:graphic>
      </p:graphicFrame>
      <p:sp>
        <p:nvSpPr>
          <p:cNvPr id="181" name="AutoShape 274"/>
          <p:cNvSpPr>
            <a:spLocks noChangeAspect="1" noChangeArrowheads="1" noTextEdit="1"/>
          </p:cNvSpPr>
          <p:nvPr/>
        </p:nvSpPr>
        <p:spPr bwMode="auto">
          <a:xfrm>
            <a:off x="1673419" y="1457098"/>
            <a:ext cx="5076126" cy="296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panose="020F0502020204030204" pitchFamily="34" charset="0"/>
            </a:endParaRPr>
          </a:p>
        </p:txBody>
      </p:sp>
      <p:sp>
        <p:nvSpPr>
          <p:cNvPr id="182" name="Rectangle 276"/>
          <p:cNvSpPr>
            <a:spLocks noChangeArrowheads="1"/>
          </p:cNvSpPr>
          <p:nvPr/>
        </p:nvSpPr>
        <p:spPr bwMode="auto">
          <a:xfrm>
            <a:off x="4273268" y="3803177"/>
            <a:ext cx="4971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8"/>
            <a:r>
              <a:rPr lang="en-US" altLang="en-US" sz="1200" b="1" dirty="0">
                <a:solidFill>
                  <a:srgbClr val="000000"/>
                </a:solidFill>
                <a:latin typeface="Calibri" panose="020F0502020204030204" pitchFamily="34" charset="0"/>
              </a:rPr>
              <a:t>Months</a:t>
            </a:r>
            <a:endParaRPr lang="en-US" altLang="en-US" dirty="0">
              <a:solidFill>
                <a:srgbClr val="000000"/>
              </a:solidFill>
              <a:latin typeface="Calibri" panose="020F0502020204030204" pitchFamily="34" charset="0"/>
            </a:endParaRPr>
          </a:p>
        </p:txBody>
      </p:sp>
      <p:sp>
        <p:nvSpPr>
          <p:cNvPr id="403" name="Rectangle 131"/>
          <p:cNvSpPr>
            <a:spLocks noChangeArrowheads="1"/>
          </p:cNvSpPr>
          <p:nvPr/>
        </p:nvSpPr>
        <p:spPr bwMode="auto">
          <a:xfrm rot="16200000">
            <a:off x="1534020" y="2458309"/>
            <a:ext cx="47128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8"/>
            <a:r>
              <a:rPr lang="en-US" altLang="en-US" sz="1200" b="1" dirty="0">
                <a:solidFill>
                  <a:srgbClr val="000000"/>
                </a:solidFill>
                <a:latin typeface="Calibri" panose="020F0502020204030204" pitchFamily="34" charset="0"/>
              </a:rPr>
              <a:t>OS (%)</a:t>
            </a:r>
            <a:r>
              <a:rPr lang="en-US" altLang="en-US" sz="1200" b="1" baseline="30000" dirty="0">
                <a:solidFill>
                  <a:srgbClr val="000000"/>
                </a:solidFill>
                <a:latin typeface="Calibri" panose="020F0502020204030204" pitchFamily="34" charset="0"/>
              </a:rPr>
              <a:t>a</a:t>
            </a:r>
            <a:endParaRPr lang="en-US" altLang="en-US" sz="1200" baseline="30000" dirty="0">
              <a:solidFill>
                <a:srgbClr val="000000"/>
              </a:solidFill>
              <a:latin typeface="Calibri" panose="020F0502020204030204" pitchFamily="34" charset="0"/>
            </a:endParaRPr>
          </a:p>
        </p:txBody>
      </p:sp>
      <p:sp>
        <p:nvSpPr>
          <p:cNvPr id="164" name="TextBox 163"/>
          <p:cNvSpPr txBox="1"/>
          <p:nvPr/>
        </p:nvSpPr>
        <p:spPr>
          <a:xfrm>
            <a:off x="1552060" y="3880900"/>
            <a:ext cx="548640" cy="113739"/>
          </a:xfrm>
          <a:prstGeom prst="rect">
            <a:avLst/>
          </a:prstGeom>
          <a:no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lIns="9144" rIns="9144" anchor="ctr" anchorCtr="0">
            <a:noAutofit/>
          </a:bodyPr>
          <a:lstStyle/>
          <a:p>
            <a:pPr algn="r" defTabSz="466713">
              <a:lnSpc>
                <a:spcPct val="90000"/>
              </a:lnSpc>
              <a:spcAft>
                <a:spcPct val="35000"/>
              </a:spcAft>
              <a:defRPr/>
            </a:pPr>
            <a:r>
              <a:rPr lang="en-US" sz="900" b="1" dirty="0">
                <a:solidFill>
                  <a:srgbClr val="000000"/>
                </a:solidFill>
                <a:latin typeface="Calibri" panose="020F0502020204030204" pitchFamily="34" charset="0"/>
              </a:rPr>
              <a:t>No. at risk</a:t>
            </a:r>
          </a:p>
        </p:txBody>
      </p:sp>
      <p:sp>
        <p:nvSpPr>
          <p:cNvPr id="406" name="TextBox 405"/>
          <p:cNvSpPr txBox="1"/>
          <p:nvPr/>
        </p:nvSpPr>
        <p:spPr>
          <a:xfrm>
            <a:off x="1371600" y="4052234"/>
            <a:ext cx="602982" cy="134054"/>
          </a:xfrm>
          <a:prstGeom prst="rect">
            <a:avLst/>
          </a:prstGeom>
          <a:no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lIns="9144" rIns="9144" anchor="ctr" anchorCtr="0">
            <a:noAutofit/>
          </a:bodyPr>
          <a:lstStyle/>
          <a:p>
            <a:pPr algn="r" defTabSz="466713">
              <a:lnSpc>
                <a:spcPct val="90000"/>
              </a:lnSpc>
              <a:spcAft>
                <a:spcPct val="35000"/>
              </a:spcAft>
              <a:defRPr/>
            </a:pPr>
            <a:r>
              <a:rPr lang="en-US" sz="900" dirty="0" err="1">
                <a:solidFill>
                  <a:srgbClr val="F15922"/>
                </a:solidFill>
                <a:latin typeface="Calibri" panose="020F0502020204030204" pitchFamily="34" charset="0"/>
              </a:rPr>
              <a:t>Nivo</a:t>
            </a:r>
            <a:r>
              <a:rPr lang="en-US" sz="900" dirty="0">
                <a:solidFill>
                  <a:srgbClr val="F15922"/>
                </a:solidFill>
                <a:latin typeface="Calibri" panose="020F0502020204030204" pitchFamily="34" charset="0"/>
              </a:rPr>
              <a:t> + </a:t>
            </a:r>
            <a:r>
              <a:rPr lang="en-US" sz="900" dirty="0" err="1">
                <a:solidFill>
                  <a:srgbClr val="F15922"/>
                </a:solidFill>
                <a:latin typeface="Calibri" panose="020F0502020204030204" pitchFamily="34" charset="0"/>
              </a:rPr>
              <a:t>ipi</a:t>
            </a:r>
            <a:endParaRPr lang="en-US" sz="900" baseline="30000" dirty="0">
              <a:solidFill>
                <a:srgbClr val="F15922"/>
              </a:solidFill>
              <a:latin typeface="Calibri" panose="020F0502020204030204" pitchFamily="34" charset="0"/>
            </a:endParaRPr>
          </a:p>
        </p:txBody>
      </p:sp>
      <p:sp>
        <p:nvSpPr>
          <p:cNvPr id="407" name="TextBox 406"/>
          <p:cNvSpPr txBox="1"/>
          <p:nvPr/>
        </p:nvSpPr>
        <p:spPr>
          <a:xfrm>
            <a:off x="2062004" y="4052234"/>
            <a:ext cx="301491" cy="134054"/>
          </a:xfrm>
          <a:prstGeom prst="rect">
            <a:avLst/>
          </a:prstGeom>
          <a:no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lIns="9144" rIns="9144" anchor="ctr" anchorCtr="0">
            <a:noAutofit/>
          </a:bodyPr>
          <a:lstStyle/>
          <a:p>
            <a:pPr algn="ctr" defTabSz="466713">
              <a:lnSpc>
                <a:spcPct val="90000"/>
              </a:lnSpc>
              <a:spcAft>
                <a:spcPct val="35000"/>
              </a:spcAft>
              <a:defRPr/>
            </a:pPr>
            <a:r>
              <a:rPr lang="en-US" sz="900" dirty="0">
                <a:solidFill>
                  <a:srgbClr val="F15922"/>
                </a:solidFill>
                <a:latin typeface="Calibri" panose="020F0502020204030204" pitchFamily="34" charset="0"/>
              </a:rPr>
              <a:t>139</a:t>
            </a:r>
          </a:p>
        </p:txBody>
      </p:sp>
      <p:sp>
        <p:nvSpPr>
          <p:cNvPr id="408" name="TextBox 407"/>
          <p:cNvSpPr txBox="1"/>
          <p:nvPr/>
        </p:nvSpPr>
        <p:spPr>
          <a:xfrm>
            <a:off x="2525329" y="4052234"/>
            <a:ext cx="301491" cy="134054"/>
          </a:xfrm>
          <a:prstGeom prst="rect">
            <a:avLst/>
          </a:prstGeom>
          <a:no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lIns="9144" rIns="9144" anchor="ctr" anchorCtr="0">
            <a:noAutofit/>
          </a:bodyPr>
          <a:lstStyle/>
          <a:p>
            <a:pPr algn="ctr" defTabSz="466713">
              <a:lnSpc>
                <a:spcPct val="90000"/>
              </a:lnSpc>
              <a:spcAft>
                <a:spcPct val="35000"/>
              </a:spcAft>
              <a:defRPr/>
            </a:pPr>
            <a:r>
              <a:rPr lang="en-US" sz="900" dirty="0">
                <a:solidFill>
                  <a:srgbClr val="F15922"/>
                </a:solidFill>
                <a:latin typeface="Calibri" panose="020F0502020204030204" pitchFamily="34" charset="0"/>
              </a:rPr>
              <a:t>120</a:t>
            </a:r>
          </a:p>
        </p:txBody>
      </p:sp>
      <p:sp>
        <p:nvSpPr>
          <p:cNvPr id="409" name="TextBox 408"/>
          <p:cNvSpPr txBox="1"/>
          <p:nvPr/>
        </p:nvSpPr>
        <p:spPr>
          <a:xfrm>
            <a:off x="2988654" y="4052234"/>
            <a:ext cx="301491" cy="134054"/>
          </a:xfrm>
          <a:prstGeom prst="rect">
            <a:avLst/>
          </a:prstGeom>
          <a:no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lIns="9144" rIns="9144" anchor="ctr" anchorCtr="0">
            <a:noAutofit/>
          </a:bodyPr>
          <a:lstStyle/>
          <a:p>
            <a:pPr algn="ctr" defTabSz="466713">
              <a:lnSpc>
                <a:spcPct val="90000"/>
              </a:lnSpc>
              <a:spcAft>
                <a:spcPct val="35000"/>
              </a:spcAft>
              <a:defRPr/>
            </a:pPr>
            <a:r>
              <a:rPr lang="en-US" sz="900" dirty="0">
                <a:solidFill>
                  <a:srgbClr val="F15922"/>
                </a:solidFill>
                <a:latin typeface="Calibri" panose="020F0502020204030204" pitchFamily="34" charset="0"/>
              </a:rPr>
              <a:t>112</a:t>
            </a:r>
          </a:p>
        </p:txBody>
      </p:sp>
      <p:sp>
        <p:nvSpPr>
          <p:cNvPr id="410" name="TextBox 409"/>
          <p:cNvSpPr txBox="1"/>
          <p:nvPr/>
        </p:nvSpPr>
        <p:spPr>
          <a:xfrm>
            <a:off x="3451979" y="4052234"/>
            <a:ext cx="301491" cy="134054"/>
          </a:xfrm>
          <a:prstGeom prst="rect">
            <a:avLst/>
          </a:prstGeom>
          <a:no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lIns="9144" rIns="9144" anchor="ctr" anchorCtr="0">
            <a:noAutofit/>
          </a:bodyPr>
          <a:lstStyle/>
          <a:p>
            <a:pPr algn="ctr" defTabSz="466713">
              <a:lnSpc>
                <a:spcPct val="90000"/>
              </a:lnSpc>
              <a:spcAft>
                <a:spcPct val="35000"/>
              </a:spcAft>
              <a:defRPr/>
            </a:pPr>
            <a:r>
              <a:rPr lang="en-US" sz="900" dirty="0">
                <a:solidFill>
                  <a:srgbClr val="F15922"/>
                </a:solidFill>
                <a:latin typeface="Calibri" panose="020F0502020204030204" pitchFamily="34" charset="0"/>
              </a:rPr>
              <a:t>98</a:t>
            </a:r>
          </a:p>
        </p:txBody>
      </p:sp>
      <p:sp>
        <p:nvSpPr>
          <p:cNvPr id="411" name="TextBox 410"/>
          <p:cNvSpPr txBox="1"/>
          <p:nvPr/>
        </p:nvSpPr>
        <p:spPr>
          <a:xfrm>
            <a:off x="3915304" y="4052234"/>
            <a:ext cx="301491" cy="134054"/>
          </a:xfrm>
          <a:prstGeom prst="rect">
            <a:avLst/>
          </a:prstGeom>
          <a:no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lIns="9144" rIns="9144" anchor="ctr" anchorCtr="0">
            <a:noAutofit/>
          </a:bodyPr>
          <a:lstStyle/>
          <a:p>
            <a:pPr algn="ctr" defTabSz="466713">
              <a:lnSpc>
                <a:spcPct val="90000"/>
              </a:lnSpc>
              <a:spcAft>
                <a:spcPct val="35000"/>
              </a:spcAft>
              <a:defRPr/>
            </a:pPr>
            <a:r>
              <a:rPr lang="en-US" sz="900" dirty="0">
                <a:solidFill>
                  <a:srgbClr val="F15922"/>
                </a:solidFill>
                <a:latin typeface="Calibri" panose="020F0502020204030204" pitchFamily="34" charset="0"/>
              </a:rPr>
              <a:t>90</a:t>
            </a:r>
          </a:p>
        </p:txBody>
      </p:sp>
      <p:sp>
        <p:nvSpPr>
          <p:cNvPr id="412" name="TextBox 411"/>
          <p:cNvSpPr txBox="1"/>
          <p:nvPr/>
        </p:nvSpPr>
        <p:spPr>
          <a:xfrm>
            <a:off x="4378629" y="4052234"/>
            <a:ext cx="301491" cy="134054"/>
          </a:xfrm>
          <a:prstGeom prst="rect">
            <a:avLst/>
          </a:prstGeom>
          <a:no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lIns="9144" rIns="9144" anchor="ctr" anchorCtr="0">
            <a:noAutofit/>
          </a:bodyPr>
          <a:lstStyle/>
          <a:p>
            <a:pPr algn="ctr" defTabSz="466713">
              <a:lnSpc>
                <a:spcPct val="90000"/>
              </a:lnSpc>
              <a:spcAft>
                <a:spcPct val="35000"/>
              </a:spcAft>
              <a:defRPr/>
            </a:pPr>
            <a:r>
              <a:rPr lang="en-US" sz="900" dirty="0">
                <a:solidFill>
                  <a:srgbClr val="F15922"/>
                </a:solidFill>
                <a:latin typeface="Calibri" panose="020F0502020204030204" pitchFamily="34" charset="0"/>
              </a:rPr>
              <a:t>71</a:t>
            </a:r>
          </a:p>
        </p:txBody>
      </p:sp>
      <p:sp>
        <p:nvSpPr>
          <p:cNvPr id="413" name="TextBox 412"/>
          <p:cNvSpPr txBox="1"/>
          <p:nvPr/>
        </p:nvSpPr>
        <p:spPr>
          <a:xfrm>
            <a:off x="4841954" y="4052234"/>
            <a:ext cx="301491" cy="134054"/>
          </a:xfrm>
          <a:prstGeom prst="rect">
            <a:avLst/>
          </a:prstGeom>
          <a:no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lIns="9144" rIns="9144" anchor="ctr" anchorCtr="0">
            <a:noAutofit/>
          </a:bodyPr>
          <a:lstStyle/>
          <a:p>
            <a:pPr algn="ctr" defTabSz="466713">
              <a:lnSpc>
                <a:spcPct val="90000"/>
              </a:lnSpc>
              <a:spcAft>
                <a:spcPct val="35000"/>
              </a:spcAft>
              <a:defRPr/>
            </a:pPr>
            <a:r>
              <a:rPr lang="en-US" sz="900" dirty="0">
                <a:solidFill>
                  <a:srgbClr val="F15922"/>
                </a:solidFill>
                <a:latin typeface="Calibri" panose="020F0502020204030204" pitchFamily="34" charset="0"/>
              </a:rPr>
              <a:t>44</a:t>
            </a:r>
          </a:p>
        </p:txBody>
      </p:sp>
      <p:sp>
        <p:nvSpPr>
          <p:cNvPr id="414" name="TextBox 413"/>
          <p:cNvSpPr txBox="1"/>
          <p:nvPr/>
        </p:nvSpPr>
        <p:spPr>
          <a:xfrm>
            <a:off x="5305279" y="4052234"/>
            <a:ext cx="301491" cy="134054"/>
          </a:xfrm>
          <a:prstGeom prst="rect">
            <a:avLst/>
          </a:prstGeom>
          <a:no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lIns="9144" rIns="9144" anchor="ctr" anchorCtr="0">
            <a:noAutofit/>
          </a:bodyPr>
          <a:lstStyle/>
          <a:p>
            <a:pPr algn="ctr" defTabSz="466713">
              <a:lnSpc>
                <a:spcPct val="90000"/>
              </a:lnSpc>
              <a:spcAft>
                <a:spcPct val="35000"/>
              </a:spcAft>
              <a:defRPr/>
            </a:pPr>
            <a:r>
              <a:rPr lang="en-US" sz="900" dirty="0">
                <a:solidFill>
                  <a:srgbClr val="F15922"/>
                </a:solidFill>
                <a:latin typeface="Calibri" panose="020F0502020204030204" pitchFamily="34" charset="0"/>
              </a:rPr>
              <a:t>16</a:t>
            </a:r>
          </a:p>
        </p:txBody>
      </p:sp>
      <p:sp>
        <p:nvSpPr>
          <p:cNvPr id="415" name="TextBox 414"/>
          <p:cNvSpPr txBox="1"/>
          <p:nvPr/>
        </p:nvSpPr>
        <p:spPr>
          <a:xfrm>
            <a:off x="5768604" y="4052234"/>
            <a:ext cx="301491" cy="134054"/>
          </a:xfrm>
          <a:prstGeom prst="rect">
            <a:avLst/>
          </a:prstGeom>
          <a:no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lIns="9144" rIns="9144" anchor="ctr" anchorCtr="0">
            <a:noAutofit/>
          </a:bodyPr>
          <a:lstStyle/>
          <a:p>
            <a:pPr algn="ctr" defTabSz="466713">
              <a:lnSpc>
                <a:spcPct val="90000"/>
              </a:lnSpc>
              <a:spcAft>
                <a:spcPct val="35000"/>
              </a:spcAft>
              <a:defRPr/>
            </a:pPr>
            <a:r>
              <a:rPr lang="en-US" sz="900" dirty="0">
                <a:solidFill>
                  <a:srgbClr val="F15922"/>
                </a:solidFill>
                <a:latin typeface="Calibri" panose="020F0502020204030204" pitchFamily="34" charset="0"/>
              </a:rPr>
              <a:t>5</a:t>
            </a:r>
          </a:p>
        </p:txBody>
      </p:sp>
      <p:sp>
        <p:nvSpPr>
          <p:cNvPr id="416" name="TextBox 415"/>
          <p:cNvSpPr txBox="1"/>
          <p:nvPr/>
        </p:nvSpPr>
        <p:spPr>
          <a:xfrm>
            <a:off x="1572594" y="4253722"/>
            <a:ext cx="401988" cy="129326"/>
          </a:xfrm>
          <a:prstGeom prst="rect">
            <a:avLst/>
          </a:prstGeom>
          <a:no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lIns="9144" rIns="9144" anchor="ctr" anchorCtr="0">
            <a:noAutofit/>
          </a:bodyPr>
          <a:lstStyle/>
          <a:p>
            <a:pPr algn="r" defTabSz="466713">
              <a:lnSpc>
                <a:spcPct val="90000"/>
              </a:lnSpc>
              <a:spcAft>
                <a:spcPct val="35000"/>
              </a:spcAft>
              <a:defRPr/>
            </a:pPr>
            <a:r>
              <a:rPr lang="en-US" sz="900" dirty="0">
                <a:solidFill>
                  <a:srgbClr val="1CB150">
                    <a:lumMod val="75000"/>
                  </a:srgbClr>
                </a:solidFill>
                <a:latin typeface="Calibri" panose="020F0502020204030204" pitchFamily="34" charset="0"/>
              </a:rPr>
              <a:t>Chemo</a:t>
            </a:r>
          </a:p>
        </p:txBody>
      </p:sp>
      <p:sp>
        <p:nvSpPr>
          <p:cNvPr id="417" name="TextBox 416"/>
          <p:cNvSpPr txBox="1"/>
          <p:nvPr/>
        </p:nvSpPr>
        <p:spPr>
          <a:xfrm>
            <a:off x="2062004" y="4253722"/>
            <a:ext cx="301491" cy="134054"/>
          </a:xfrm>
          <a:prstGeom prst="rect">
            <a:avLst/>
          </a:prstGeom>
          <a:no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lIns="9144" rIns="9144" anchor="ctr" anchorCtr="0">
            <a:noAutofit/>
          </a:bodyPr>
          <a:lstStyle/>
          <a:p>
            <a:pPr algn="ctr" defTabSz="466713">
              <a:lnSpc>
                <a:spcPct val="90000"/>
              </a:lnSpc>
              <a:spcAft>
                <a:spcPct val="35000"/>
              </a:spcAft>
              <a:defRPr/>
            </a:pPr>
            <a:r>
              <a:rPr lang="en-US" sz="900" dirty="0">
                <a:solidFill>
                  <a:srgbClr val="1CB150">
                    <a:lumMod val="75000"/>
                  </a:srgbClr>
                </a:solidFill>
                <a:latin typeface="Calibri" panose="020F0502020204030204" pitchFamily="34" charset="0"/>
              </a:rPr>
              <a:t>160</a:t>
            </a:r>
          </a:p>
        </p:txBody>
      </p:sp>
      <p:sp>
        <p:nvSpPr>
          <p:cNvPr id="418" name="TextBox 417"/>
          <p:cNvSpPr txBox="1"/>
          <p:nvPr/>
        </p:nvSpPr>
        <p:spPr>
          <a:xfrm>
            <a:off x="2525329" y="4253722"/>
            <a:ext cx="301491" cy="134054"/>
          </a:xfrm>
          <a:prstGeom prst="rect">
            <a:avLst/>
          </a:prstGeom>
          <a:no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lIns="9144" rIns="9144" anchor="ctr" anchorCtr="0">
            <a:noAutofit/>
          </a:bodyPr>
          <a:lstStyle/>
          <a:p>
            <a:pPr algn="ctr" defTabSz="466713">
              <a:lnSpc>
                <a:spcPct val="90000"/>
              </a:lnSpc>
              <a:spcAft>
                <a:spcPct val="35000"/>
              </a:spcAft>
              <a:defRPr/>
            </a:pPr>
            <a:r>
              <a:rPr lang="en-US" sz="900" dirty="0">
                <a:solidFill>
                  <a:srgbClr val="1CB150">
                    <a:lumMod val="75000"/>
                  </a:srgbClr>
                </a:solidFill>
                <a:latin typeface="Calibri" panose="020F0502020204030204" pitchFamily="34" charset="0"/>
              </a:rPr>
              <a:t>148</a:t>
            </a:r>
          </a:p>
        </p:txBody>
      </p:sp>
      <p:sp>
        <p:nvSpPr>
          <p:cNvPr id="419" name="TextBox 418"/>
          <p:cNvSpPr txBox="1"/>
          <p:nvPr/>
        </p:nvSpPr>
        <p:spPr>
          <a:xfrm>
            <a:off x="2988654" y="4253722"/>
            <a:ext cx="301491" cy="134054"/>
          </a:xfrm>
          <a:prstGeom prst="rect">
            <a:avLst/>
          </a:prstGeom>
          <a:no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lIns="9144" rIns="9144" anchor="ctr" anchorCtr="0">
            <a:noAutofit/>
          </a:bodyPr>
          <a:lstStyle/>
          <a:p>
            <a:pPr algn="ctr" defTabSz="466713">
              <a:lnSpc>
                <a:spcPct val="90000"/>
              </a:lnSpc>
              <a:spcAft>
                <a:spcPct val="35000"/>
              </a:spcAft>
              <a:defRPr/>
            </a:pPr>
            <a:r>
              <a:rPr lang="en-US" sz="900" dirty="0">
                <a:solidFill>
                  <a:srgbClr val="1CB150">
                    <a:lumMod val="75000"/>
                  </a:srgbClr>
                </a:solidFill>
                <a:latin typeface="Calibri" panose="020F0502020204030204" pitchFamily="34" charset="0"/>
              </a:rPr>
              <a:t>129</a:t>
            </a:r>
          </a:p>
        </p:txBody>
      </p:sp>
      <p:sp>
        <p:nvSpPr>
          <p:cNvPr id="420" name="TextBox 419"/>
          <p:cNvSpPr txBox="1"/>
          <p:nvPr/>
        </p:nvSpPr>
        <p:spPr>
          <a:xfrm>
            <a:off x="3451979" y="4253722"/>
            <a:ext cx="301491" cy="134054"/>
          </a:xfrm>
          <a:prstGeom prst="rect">
            <a:avLst/>
          </a:prstGeom>
          <a:no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lIns="9144" rIns="9144" anchor="ctr" anchorCtr="0">
            <a:noAutofit/>
          </a:bodyPr>
          <a:lstStyle/>
          <a:p>
            <a:pPr algn="ctr" defTabSz="466713">
              <a:lnSpc>
                <a:spcPct val="90000"/>
              </a:lnSpc>
              <a:spcAft>
                <a:spcPct val="35000"/>
              </a:spcAft>
              <a:defRPr/>
            </a:pPr>
            <a:r>
              <a:rPr lang="en-US" sz="900" dirty="0">
                <a:solidFill>
                  <a:srgbClr val="1CB150">
                    <a:lumMod val="75000"/>
                  </a:srgbClr>
                </a:solidFill>
                <a:latin typeface="Calibri" panose="020F0502020204030204" pitchFamily="34" charset="0"/>
              </a:rPr>
              <a:t>104</a:t>
            </a:r>
          </a:p>
        </p:txBody>
      </p:sp>
      <p:sp>
        <p:nvSpPr>
          <p:cNvPr id="421" name="TextBox 420"/>
          <p:cNvSpPr txBox="1"/>
          <p:nvPr/>
        </p:nvSpPr>
        <p:spPr>
          <a:xfrm>
            <a:off x="3915304" y="4253722"/>
            <a:ext cx="301491" cy="134054"/>
          </a:xfrm>
          <a:prstGeom prst="rect">
            <a:avLst/>
          </a:prstGeom>
          <a:no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lIns="9144" rIns="9144" anchor="ctr" anchorCtr="0">
            <a:noAutofit/>
          </a:bodyPr>
          <a:lstStyle/>
          <a:p>
            <a:pPr algn="ctr" defTabSz="466713">
              <a:lnSpc>
                <a:spcPct val="90000"/>
              </a:lnSpc>
              <a:spcAft>
                <a:spcPct val="35000"/>
              </a:spcAft>
              <a:defRPr/>
            </a:pPr>
            <a:r>
              <a:rPr lang="en-US" sz="900" dirty="0">
                <a:solidFill>
                  <a:srgbClr val="1CB150">
                    <a:lumMod val="75000"/>
                  </a:srgbClr>
                </a:solidFill>
                <a:latin typeface="Calibri" panose="020F0502020204030204" pitchFamily="34" charset="0"/>
              </a:rPr>
              <a:t>90</a:t>
            </a:r>
          </a:p>
        </p:txBody>
      </p:sp>
      <p:sp>
        <p:nvSpPr>
          <p:cNvPr id="422" name="TextBox 421"/>
          <p:cNvSpPr txBox="1"/>
          <p:nvPr/>
        </p:nvSpPr>
        <p:spPr>
          <a:xfrm>
            <a:off x="4378629" y="4253722"/>
            <a:ext cx="301491" cy="134054"/>
          </a:xfrm>
          <a:prstGeom prst="rect">
            <a:avLst/>
          </a:prstGeom>
          <a:no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lIns="9144" rIns="9144" anchor="ctr" anchorCtr="0">
            <a:noAutofit/>
          </a:bodyPr>
          <a:lstStyle/>
          <a:p>
            <a:pPr algn="ctr" defTabSz="466713">
              <a:lnSpc>
                <a:spcPct val="90000"/>
              </a:lnSpc>
              <a:spcAft>
                <a:spcPct val="35000"/>
              </a:spcAft>
              <a:defRPr/>
            </a:pPr>
            <a:r>
              <a:rPr lang="en-US" sz="900" dirty="0">
                <a:solidFill>
                  <a:srgbClr val="1CB150">
                    <a:lumMod val="75000"/>
                  </a:srgbClr>
                </a:solidFill>
                <a:latin typeface="Calibri" panose="020F0502020204030204" pitchFamily="34" charset="0"/>
              </a:rPr>
              <a:t>75</a:t>
            </a:r>
          </a:p>
        </p:txBody>
      </p:sp>
      <p:sp>
        <p:nvSpPr>
          <p:cNvPr id="423" name="TextBox 422"/>
          <p:cNvSpPr txBox="1"/>
          <p:nvPr/>
        </p:nvSpPr>
        <p:spPr>
          <a:xfrm>
            <a:off x="4841954" y="4253722"/>
            <a:ext cx="301491" cy="134054"/>
          </a:xfrm>
          <a:prstGeom prst="rect">
            <a:avLst/>
          </a:prstGeom>
          <a:no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lIns="9144" rIns="9144" anchor="ctr" anchorCtr="0">
            <a:noAutofit/>
          </a:bodyPr>
          <a:lstStyle/>
          <a:p>
            <a:pPr algn="ctr" defTabSz="466713">
              <a:lnSpc>
                <a:spcPct val="90000"/>
              </a:lnSpc>
              <a:spcAft>
                <a:spcPct val="35000"/>
              </a:spcAft>
              <a:defRPr/>
            </a:pPr>
            <a:r>
              <a:rPr lang="en-US" sz="900" dirty="0">
                <a:solidFill>
                  <a:srgbClr val="1CB150">
                    <a:lumMod val="75000"/>
                  </a:srgbClr>
                </a:solidFill>
                <a:latin typeface="Calibri" panose="020F0502020204030204" pitchFamily="34" charset="0"/>
              </a:rPr>
              <a:t>45</a:t>
            </a:r>
          </a:p>
        </p:txBody>
      </p:sp>
      <p:sp>
        <p:nvSpPr>
          <p:cNvPr id="424" name="TextBox 423"/>
          <p:cNvSpPr txBox="1"/>
          <p:nvPr/>
        </p:nvSpPr>
        <p:spPr>
          <a:xfrm>
            <a:off x="5305279" y="4253722"/>
            <a:ext cx="301491" cy="134054"/>
          </a:xfrm>
          <a:prstGeom prst="rect">
            <a:avLst/>
          </a:prstGeom>
          <a:no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lIns="9144" rIns="9144" anchor="ctr" anchorCtr="0">
            <a:noAutofit/>
          </a:bodyPr>
          <a:lstStyle/>
          <a:p>
            <a:pPr algn="ctr" defTabSz="466713">
              <a:lnSpc>
                <a:spcPct val="90000"/>
              </a:lnSpc>
              <a:spcAft>
                <a:spcPct val="35000"/>
              </a:spcAft>
              <a:defRPr/>
            </a:pPr>
            <a:r>
              <a:rPr lang="en-US" sz="900" dirty="0">
                <a:solidFill>
                  <a:srgbClr val="1CB150">
                    <a:lumMod val="75000"/>
                  </a:srgbClr>
                </a:solidFill>
                <a:latin typeface="Calibri" panose="020F0502020204030204" pitchFamily="34" charset="0"/>
              </a:rPr>
              <a:t>23</a:t>
            </a:r>
          </a:p>
        </p:txBody>
      </p:sp>
      <p:sp>
        <p:nvSpPr>
          <p:cNvPr id="425" name="TextBox 424"/>
          <p:cNvSpPr txBox="1"/>
          <p:nvPr/>
        </p:nvSpPr>
        <p:spPr>
          <a:xfrm>
            <a:off x="5768604" y="4253722"/>
            <a:ext cx="301491" cy="134054"/>
          </a:xfrm>
          <a:prstGeom prst="rect">
            <a:avLst/>
          </a:prstGeom>
          <a:no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lIns="9144" rIns="9144" anchor="ctr" anchorCtr="0">
            <a:noAutofit/>
          </a:bodyPr>
          <a:lstStyle/>
          <a:p>
            <a:pPr algn="ctr" defTabSz="466713">
              <a:lnSpc>
                <a:spcPct val="90000"/>
              </a:lnSpc>
              <a:spcAft>
                <a:spcPct val="35000"/>
              </a:spcAft>
              <a:defRPr/>
            </a:pPr>
            <a:r>
              <a:rPr lang="en-US" sz="900" dirty="0">
                <a:solidFill>
                  <a:srgbClr val="1CB150">
                    <a:lumMod val="75000"/>
                  </a:srgbClr>
                </a:solidFill>
                <a:latin typeface="Calibri" panose="020F0502020204030204" pitchFamily="34" charset="0"/>
              </a:rPr>
              <a:t>9</a:t>
            </a:r>
          </a:p>
        </p:txBody>
      </p:sp>
      <p:sp>
        <p:nvSpPr>
          <p:cNvPr id="177" name="TextBox 176"/>
          <p:cNvSpPr txBox="1"/>
          <p:nvPr/>
        </p:nvSpPr>
        <p:spPr>
          <a:xfrm>
            <a:off x="6231929" y="4052234"/>
            <a:ext cx="301491" cy="134054"/>
          </a:xfrm>
          <a:prstGeom prst="rect">
            <a:avLst/>
          </a:prstGeom>
          <a:no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lIns="9144" rIns="9144" anchor="ctr" anchorCtr="0">
            <a:noAutofit/>
          </a:bodyPr>
          <a:lstStyle/>
          <a:p>
            <a:pPr algn="ctr" defTabSz="466713">
              <a:lnSpc>
                <a:spcPct val="90000"/>
              </a:lnSpc>
              <a:spcAft>
                <a:spcPct val="35000"/>
              </a:spcAft>
              <a:defRPr/>
            </a:pPr>
            <a:r>
              <a:rPr lang="en-US" sz="900" dirty="0">
                <a:solidFill>
                  <a:srgbClr val="F15922"/>
                </a:solidFill>
                <a:latin typeface="Calibri" panose="020F0502020204030204" pitchFamily="34" charset="0"/>
              </a:rPr>
              <a:t>0</a:t>
            </a:r>
          </a:p>
        </p:txBody>
      </p:sp>
      <p:sp>
        <p:nvSpPr>
          <p:cNvPr id="178" name="TextBox 177"/>
          <p:cNvSpPr txBox="1"/>
          <p:nvPr/>
        </p:nvSpPr>
        <p:spPr>
          <a:xfrm>
            <a:off x="6231929" y="4253722"/>
            <a:ext cx="301491" cy="134054"/>
          </a:xfrm>
          <a:prstGeom prst="rect">
            <a:avLst/>
          </a:prstGeom>
          <a:no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lIns="9144" rIns="9144" anchor="ctr" anchorCtr="0">
            <a:noAutofit/>
          </a:bodyPr>
          <a:lstStyle/>
          <a:p>
            <a:pPr algn="ctr" defTabSz="466713">
              <a:lnSpc>
                <a:spcPct val="90000"/>
              </a:lnSpc>
              <a:spcAft>
                <a:spcPct val="35000"/>
              </a:spcAft>
              <a:defRPr/>
            </a:pPr>
            <a:r>
              <a:rPr lang="en-US" sz="900" dirty="0">
                <a:solidFill>
                  <a:srgbClr val="1CB150">
                    <a:lumMod val="75000"/>
                  </a:srgbClr>
                </a:solidFill>
                <a:latin typeface="Calibri" panose="020F0502020204030204" pitchFamily="34" charset="0"/>
              </a:rPr>
              <a:t>1</a:t>
            </a:r>
          </a:p>
        </p:txBody>
      </p:sp>
      <p:sp>
        <p:nvSpPr>
          <p:cNvPr id="180" name="TextBox 179"/>
          <p:cNvSpPr txBox="1"/>
          <p:nvPr/>
        </p:nvSpPr>
        <p:spPr>
          <a:xfrm>
            <a:off x="6695250" y="4052234"/>
            <a:ext cx="301491" cy="134054"/>
          </a:xfrm>
          <a:prstGeom prst="rect">
            <a:avLst/>
          </a:prstGeom>
          <a:no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lIns="9144" rIns="9144" anchor="ctr" anchorCtr="0">
            <a:noAutofit/>
          </a:bodyPr>
          <a:lstStyle/>
          <a:p>
            <a:pPr algn="ctr" defTabSz="466713">
              <a:lnSpc>
                <a:spcPct val="90000"/>
              </a:lnSpc>
              <a:spcAft>
                <a:spcPct val="35000"/>
              </a:spcAft>
              <a:defRPr/>
            </a:pPr>
            <a:r>
              <a:rPr lang="en-US" sz="900" dirty="0">
                <a:solidFill>
                  <a:srgbClr val="F15922"/>
                </a:solidFill>
                <a:latin typeface="Calibri" panose="020F0502020204030204" pitchFamily="34" charset="0"/>
              </a:rPr>
              <a:t>0</a:t>
            </a:r>
          </a:p>
        </p:txBody>
      </p:sp>
      <p:sp>
        <p:nvSpPr>
          <p:cNvPr id="185" name="TextBox 184"/>
          <p:cNvSpPr txBox="1"/>
          <p:nvPr/>
        </p:nvSpPr>
        <p:spPr>
          <a:xfrm>
            <a:off x="6695250" y="4253722"/>
            <a:ext cx="301491" cy="134054"/>
          </a:xfrm>
          <a:prstGeom prst="rect">
            <a:avLst/>
          </a:prstGeom>
          <a:no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lIns="9144" rIns="9144" anchor="ctr" anchorCtr="0">
            <a:noAutofit/>
          </a:bodyPr>
          <a:lstStyle/>
          <a:p>
            <a:pPr algn="ctr" defTabSz="466713">
              <a:lnSpc>
                <a:spcPct val="90000"/>
              </a:lnSpc>
              <a:spcAft>
                <a:spcPct val="35000"/>
              </a:spcAft>
              <a:defRPr/>
            </a:pPr>
            <a:r>
              <a:rPr lang="en-US" sz="900" dirty="0">
                <a:solidFill>
                  <a:srgbClr val="1CB150">
                    <a:lumMod val="75000"/>
                  </a:srgbClr>
                </a:solidFill>
                <a:latin typeface="Calibri" panose="020F0502020204030204" pitchFamily="34" charset="0"/>
              </a:rPr>
              <a:t>0</a:t>
            </a:r>
          </a:p>
        </p:txBody>
      </p:sp>
      <p:cxnSp>
        <p:nvCxnSpPr>
          <p:cNvPr id="188" name="Straight Connector 187"/>
          <p:cNvCxnSpPr/>
          <p:nvPr/>
        </p:nvCxnSpPr>
        <p:spPr>
          <a:xfrm flipH="1" flipV="1">
            <a:off x="4065325" y="2180550"/>
            <a:ext cx="0" cy="137160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0" name="TextBox 189"/>
          <p:cNvSpPr txBox="1"/>
          <p:nvPr/>
        </p:nvSpPr>
        <p:spPr>
          <a:xfrm>
            <a:off x="6516391" y="2527109"/>
            <a:ext cx="1346471" cy="338294"/>
          </a:xfrm>
          <a:prstGeom prst="rect">
            <a:avLst/>
          </a:prstGeom>
          <a:no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anchor="ctr" anchorCtr="0">
            <a:noAutofit/>
          </a:bodyPr>
          <a:lstStyle/>
          <a:p>
            <a:pPr defTabSz="466713">
              <a:lnSpc>
                <a:spcPct val="90000"/>
              </a:lnSpc>
              <a:spcAft>
                <a:spcPct val="35000"/>
              </a:spcAft>
              <a:defRPr/>
            </a:pPr>
            <a:r>
              <a:rPr lang="en-US" sz="1000" b="1" dirty="0">
                <a:solidFill>
                  <a:srgbClr val="1CB150">
                    <a:lumMod val="75000"/>
                  </a:srgbClr>
                </a:solidFill>
                <a:latin typeface="Calibri" panose="020F0502020204030204" pitchFamily="34" charset="0"/>
              </a:rPr>
              <a:t>Chemotherapy</a:t>
            </a:r>
            <a:endParaRPr lang="en-US" sz="1000" b="1" baseline="30000" dirty="0">
              <a:solidFill>
                <a:srgbClr val="1CB150">
                  <a:lumMod val="75000"/>
                </a:srgbClr>
              </a:solidFill>
              <a:latin typeface="Calibri" panose="020F0502020204030204" pitchFamily="34" charset="0"/>
            </a:endParaRPr>
          </a:p>
        </p:txBody>
      </p:sp>
      <p:sp>
        <p:nvSpPr>
          <p:cNvPr id="192" name="TextBox 191"/>
          <p:cNvSpPr txBox="1"/>
          <p:nvPr/>
        </p:nvSpPr>
        <p:spPr>
          <a:xfrm>
            <a:off x="5754919" y="2333577"/>
            <a:ext cx="2134741" cy="202056"/>
          </a:xfrm>
          <a:prstGeom prst="rect">
            <a:avLst/>
          </a:prstGeom>
          <a:no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anchor="ctr" anchorCtr="0">
            <a:noAutofit/>
          </a:bodyPr>
          <a:lstStyle/>
          <a:p>
            <a:pPr defTabSz="466713">
              <a:lnSpc>
                <a:spcPct val="90000"/>
              </a:lnSpc>
              <a:spcAft>
                <a:spcPct val="35000"/>
              </a:spcAft>
              <a:defRPr/>
            </a:pPr>
            <a:r>
              <a:rPr lang="en-US" sz="1000" b="1" dirty="0">
                <a:solidFill>
                  <a:srgbClr val="F15922"/>
                </a:solidFill>
                <a:latin typeface="Calibri" panose="020F0502020204030204" pitchFamily="34" charset="0"/>
              </a:rPr>
              <a:t>Nivolumab + ipilimumab</a:t>
            </a:r>
          </a:p>
        </p:txBody>
      </p:sp>
      <p:sp>
        <p:nvSpPr>
          <p:cNvPr id="208" name="TextBox 207">
            <a:extLst>
              <a:ext uri="{FF2B5EF4-FFF2-40B4-BE49-F238E27FC236}">
                <a16:creationId xmlns:a16="http://schemas.microsoft.com/office/drawing/2014/main" xmlns="" id="{2173C38A-9ED7-4C77-9B62-EB35381872EB}"/>
              </a:ext>
            </a:extLst>
          </p:cNvPr>
          <p:cNvSpPr txBox="1"/>
          <p:nvPr/>
        </p:nvSpPr>
        <p:spPr>
          <a:xfrm>
            <a:off x="4055218" y="1974377"/>
            <a:ext cx="1097280" cy="161583"/>
          </a:xfrm>
          <a:prstGeom prst="rect">
            <a:avLst/>
          </a:prstGeom>
          <a:noFill/>
        </p:spPr>
        <p:txBody>
          <a:bodyPr wrap="square" lIns="0" tIns="0" rIns="0" bIns="0" rtlCol="0">
            <a:spAutoFit/>
          </a:bodyPr>
          <a:lstStyle/>
          <a:p>
            <a:pPr>
              <a:defRPr/>
            </a:pPr>
            <a:r>
              <a:rPr lang="en-US" sz="1050" b="1" kern="0" dirty="0">
                <a:solidFill>
                  <a:srgbClr val="F15922"/>
                </a:solidFill>
                <a:latin typeface="Calibri" panose="020F0502020204030204" pitchFamily="34" charset="0"/>
              </a:rPr>
              <a:t>1-y OS = 67%</a:t>
            </a:r>
            <a:endParaRPr lang="en-US" sz="1050" b="1" kern="0" baseline="30000" dirty="0">
              <a:solidFill>
                <a:srgbClr val="F15922"/>
              </a:solidFill>
              <a:latin typeface="Calibri" panose="020F0502020204030204" pitchFamily="34" charset="0"/>
            </a:endParaRPr>
          </a:p>
        </p:txBody>
      </p:sp>
      <p:sp>
        <p:nvSpPr>
          <p:cNvPr id="209" name="TextBox 208">
            <a:extLst>
              <a:ext uri="{FF2B5EF4-FFF2-40B4-BE49-F238E27FC236}">
                <a16:creationId xmlns:a16="http://schemas.microsoft.com/office/drawing/2014/main" xmlns="" id="{2173C38A-9ED7-4C77-9B62-EB35381872EB}"/>
              </a:ext>
            </a:extLst>
          </p:cNvPr>
          <p:cNvSpPr txBox="1"/>
          <p:nvPr/>
        </p:nvSpPr>
        <p:spPr>
          <a:xfrm>
            <a:off x="3131581" y="2362270"/>
            <a:ext cx="1097280" cy="161583"/>
          </a:xfrm>
          <a:prstGeom prst="rect">
            <a:avLst/>
          </a:prstGeom>
          <a:noFill/>
        </p:spPr>
        <p:txBody>
          <a:bodyPr wrap="square" lIns="0" tIns="0" rIns="0" bIns="0" rtlCol="0">
            <a:spAutoFit/>
          </a:bodyPr>
          <a:lstStyle/>
          <a:p>
            <a:pPr>
              <a:defRPr/>
            </a:pPr>
            <a:r>
              <a:rPr lang="en-US" sz="1050" b="1" kern="0" dirty="0">
                <a:solidFill>
                  <a:srgbClr val="15853C"/>
                </a:solidFill>
                <a:latin typeface="Calibri" panose="020F0502020204030204" pitchFamily="34" charset="0"/>
              </a:rPr>
              <a:t>1-y OS = 58%</a:t>
            </a:r>
            <a:endParaRPr lang="en-US" sz="1050" b="1" kern="0" baseline="30000" dirty="0">
              <a:solidFill>
                <a:srgbClr val="15853C"/>
              </a:solidFill>
              <a:latin typeface="Calibri" panose="020F0502020204030204" pitchFamily="34" charset="0"/>
            </a:endParaRPr>
          </a:p>
        </p:txBody>
      </p:sp>
      <p:grpSp>
        <p:nvGrpSpPr>
          <p:cNvPr id="2" name="Group 1"/>
          <p:cNvGrpSpPr/>
          <p:nvPr/>
        </p:nvGrpSpPr>
        <p:grpSpPr>
          <a:xfrm>
            <a:off x="1891890" y="1441383"/>
            <a:ext cx="5012772" cy="2344568"/>
            <a:chOff x="1844897" y="1280065"/>
            <a:chExt cx="5203209" cy="2737875"/>
          </a:xfrm>
        </p:grpSpPr>
        <p:sp>
          <p:nvSpPr>
            <p:cNvPr id="183" name="Rectangle 277"/>
            <p:cNvSpPr>
              <a:spLocks noChangeArrowheads="1"/>
            </p:cNvSpPr>
            <p:nvPr/>
          </p:nvSpPr>
          <p:spPr bwMode="auto">
            <a:xfrm>
              <a:off x="2007959" y="3640469"/>
              <a:ext cx="81531" cy="21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8"/>
              <a:r>
                <a:rPr lang="en-US" altLang="en-US" sz="1200" dirty="0">
                  <a:solidFill>
                    <a:srgbClr val="000000"/>
                  </a:solidFill>
                  <a:latin typeface="Calibri" panose="020F0502020204030204" pitchFamily="34" charset="0"/>
                </a:rPr>
                <a:t>0</a:t>
              </a:r>
              <a:endParaRPr lang="en-US" altLang="en-US" dirty="0">
                <a:solidFill>
                  <a:srgbClr val="000000"/>
                </a:solidFill>
                <a:latin typeface="Calibri" panose="020F0502020204030204" pitchFamily="34" charset="0"/>
              </a:endParaRPr>
            </a:p>
          </p:txBody>
        </p:sp>
        <p:sp>
          <p:nvSpPr>
            <p:cNvPr id="184" name="Rectangle 278"/>
            <p:cNvSpPr>
              <a:spLocks noChangeArrowheads="1"/>
            </p:cNvSpPr>
            <p:nvPr/>
          </p:nvSpPr>
          <p:spPr bwMode="auto">
            <a:xfrm>
              <a:off x="1926430" y="3168388"/>
              <a:ext cx="163062" cy="21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8"/>
              <a:r>
                <a:rPr lang="en-US" altLang="en-US" sz="1200">
                  <a:solidFill>
                    <a:srgbClr val="000000"/>
                  </a:solidFill>
                  <a:latin typeface="Calibri" panose="020F0502020204030204" pitchFamily="34" charset="0"/>
                </a:rPr>
                <a:t>20</a:t>
              </a:r>
              <a:endParaRPr lang="en-US" altLang="en-US">
                <a:solidFill>
                  <a:srgbClr val="000000"/>
                </a:solidFill>
                <a:latin typeface="Calibri" panose="020F0502020204030204" pitchFamily="34" charset="0"/>
              </a:endParaRPr>
            </a:p>
          </p:txBody>
        </p:sp>
        <p:sp>
          <p:nvSpPr>
            <p:cNvPr id="187" name="Rectangle 281"/>
            <p:cNvSpPr>
              <a:spLocks noChangeArrowheads="1"/>
            </p:cNvSpPr>
            <p:nvPr/>
          </p:nvSpPr>
          <p:spPr bwMode="auto">
            <a:xfrm>
              <a:off x="1926430" y="2696308"/>
              <a:ext cx="163062" cy="21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8"/>
              <a:r>
                <a:rPr lang="en-US" altLang="en-US" sz="1200" dirty="0">
                  <a:solidFill>
                    <a:srgbClr val="000000"/>
                  </a:solidFill>
                  <a:latin typeface="Calibri" panose="020F0502020204030204" pitchFamily="34" charset="0"/>
                </a:rPr>
                <a:t>40</a:t>
              </a:r>
              <a:endParaRPr lang="en-US" altLang="en-US" dirty="0">
                <a:solidFill>
                  <a:srgbClr val="000000"/>
                </a:solidFill>
                <a:latin typeface="Calibri" panose="020F0502020204030204" pitchFamily="34" charset="0"/>
              </a:endParaRPr>
            </a:p>
          </p:txBody>
        </p:sp>
        <p:sp>
          <p:nvSpPr>
            <p:cNvPr id="189" name="Rectangle 283"/>
            <p:cNvSpPr>
              <a:spLocks noChangeArrowheads="1"/>
            </p:cNvSpPr>
            <p:nvPr/>
          </p:nvSpPr>
          <p:spPr bwMode="auto">
            <a:xfrm>
              <a:off x="1926430" y="2224227"/>
              <a:ext cx="163062" cy="21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8"/>
              <a:r>
                <a:rPr lang="en-US" altLang="en-US" sz="1200" dirty="0">
                  <a:solidFill>
                    <a:srgbClr val="000000"/>
                  </a:solidFill>
                  <a:latin typeface="Calibri" panose="020F0502020204030204" pitchFamily="34" charset="0"/>
                </a:rPr>
                <a:t>60</a:t>
              </a:r>
              <a:endParaRPr lang="en-US" altLang="en-US" dirty="0">
                <a:solidFill>
                  <a:srgbClr val="000000"/>
                </a:solidFill>
                <a:latin typeface="Calibri" panose="020F0502020204030204" pitchFamily="34" charset="0"/>
              </a:endParaRPr>
            </a:p>
          </p:txBody>
        </p:sp>
        <p:sp>
          <p:nvSpPr>
            <p:cNvPr id="191" name="Rectangle 285"/>
            <p:cNvSpPr>
              <a:spLocks noChangeArrowheads="1"/>
            </p:cNvSpPr>
            <p:nvPr/>
          </p:nvSpPr>
          <p:spPr bwMode="auto">
            <a:xfrm>
              <a:off x="1926430" y="1752146"/>
              <a:ext cx="163062" cy="21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8"/>
              <a:r>
                <a:rPr lang="en-US" altLang="en-US" sz="1200">
                  <a:solidFill>
                    <a:srgbClr val="000000"/>
                  </a:solidFill>
                  <a:latin typeface="Calibri" panose="020F0502020204030204" pitchFamily="34" charset="0"/>
                </a:rPr>
                <a:t>80</a:t>
              </a:r>
              <a:endParaRPr lang="en-US" altLang="en-US">
                <a:solidFill>
                  <a:srgbClr val="000000"/>
                </a:solidFill>
                <a:latin typeface="Calibri" panose="020F0502020204030204" pitchFamily="34" charset="0"/>
              </a:endParaRPr>
            </a:p>
          </p:txBody>
        </p:sp>
        <p:sp>
          <p:nvSpPr>
            <p:cNvPr id="193" name="Rectangle 287"/>
            <p:cNvSpPr>
              <a:spLocks noChangeArrowheads="1"/>
            </p:cNvSpPr>
            <p:nvPr/>
          </p:nvSpPr>
          <p:spPr bwMode="auto">
            <a:xfrm>
              <a:off x="1844897" y="1280065"/>
              <a:ext cx="244593" cy="21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378"/>
              <a:r>
                <a:rPr lang="en-US" altLang="en-US" sz="1200" dirty="0">
                  <a:solidFill>
                    <a:srgbClr val="000000"/>
                  </a:solidFill>
                  <a:latin typeface="Calibri" panose="020F0502020204030204" pitchFamily="34" charset="0"/>
                </a:rPr>
                <a:t>100</a:t>
              </a:r>
              <a:endParaRPr lang="en-US" altLang="en-US" dirty="0">
                <a:solidFill>
                  <a:srgbClr val="000000"/>
                </a:solidFill>
                <a:latin typeface="Calibri" panose="020F0502020204030204" pitchFamily="34" charset="0"/>
              </a:endParaRPr>
            </a:p>
          </p:txBody>
        </p:sp>
        <p:sp>
          <p:nvSpPr>
            <p:cNvPr id="194" name="Rectangle 288"/>
            <p:cNvSpPr>
              <a:spLocks noChangeArrowheads="1"/>
            </p:cNvSpPr>
            <p:nvPr/>
          </p:nvSpPr>
          <p:spPr bwMode="auto">
            <a:xfrm>
              <a:off x="2138129" y="3802296"/>
              <a:ext cx="81532" cy="21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8"/>
              <a:r>
                <a:rPr lang="en-US" altLang="en-US" sz="1200" dirty="0">
                  <a:solidFill>
                    <a:srgbClr val="000000"/>
                  </a:solidFill>
                  <a:latin typeface="Calibri" panose="020F0502020204030204" pitchFamily="34" charset="0"/>
                </a:rPr>
                <a:t>0</a:t>
              </a:r>
              <a:endParaRPr lang="en-US" altLang="en-US" dirty="0">
                <a:solidFill>
                  <a:srgbClr val="000000"/>
                </a:solidFill>
                <a:latin typeface="Calibri" panose="020F0502020204030204" pitchFamily="34" charset="0"/>
              </a:endParaRPr>
            </a:p>
          </p:txBody>
        </p:sp>
        <p:sp>
          <p:nvSpPr>
            <p:cNvPr id="195" name="Rectangle 289"/>
            <p:cNvSpPr>
              <a:spLocks noChangeArrowheads="1"/>
            </p:cNvSpPr>
            <p:nvPr/>
          </p:nvSpPr>
          <p:spPr bwMode="auto">
            <a:xfrm>
              <a:off x="3095665" y="3802296"/>
              <a:ext cx="81532" cy="21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8"/>
              <a:r>
                <a:rPr lang="en-US" altLang="en-US" sz="1200">
                  <a:solidFill>
                    <a:srgbClr val="000000"/>
                  </a:solidFill>
                  <a:latin typeface="Calibri" panose="020F0502020204030204" pitchFamily="34" charset="0"/>
                </a:rPr>
                <a:t>6</a:t>
              </a:r>
              <a:endParaRPr lang="en-US" altLang="en-US">
                <a:solidFill>
                  <a:srgbClr val="000000"/>
                </a:solidFill>
                <a:latin typeface="Calibri" panose="020F0502020204030204" pitchFamily="34" charset="0"/>
              </a:endParaRPr>
            </a:p>
          </p:txBody>
        </p:sp>
        <p:sp>
          <p:nvSpPr>
            <p:cNvPr id="196" name="Rectangle 290"/>
            <p:cNvSpPr>
              <a:spLocks noChangeArrowheads="1"/>
            </p:cNvSpPr>
            <p:nvPr/>
          </p:nvSpPr>
          <p:spPr bwMode="auto">
            <a:xfrm>
              <a:off x="4012437" y="3802296"/>
              <a:ext cx="163062" cy="21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8"/>
              <a:r>
                <a:rPr lang="en-US" altLang="en-US" sz="1200">
                  <a:solidFill>
                    <a:srgbClr val="000000"/>
                  </a:solidFill>
                  <a:latin typeface="Calibri" panose="020F0502020204030204" pitchFamily="34" charset="0"/>
                </a:rPr>
                <a:t>12</a:t>
              </a:r>
              <a:endParaRPr lang="en-US" altLang="en-US">
                <a:solidFill>
                  <a:srgbClr val="000000"/>
                </a:solidFill>
                <a:latin typeface="Calibri" panose="020F0502020204030204" pitchFamily="34" charset="0"/>
              </a:endParaRPr>
            </a:p>
          </p:txBody>
        </p:sp>
        <p:sp>
          <p:nvSpPr>
            <p:cNvPr id="197" name="Rectangle 291"/>
            <p:cNvSpPr>
              <a:spLocks noChangeArrowheads="1"/>
            </p:cNvSpPr>
            <p:nvPr/>
          </p:nvSpPr>
          <p:spPr bwMode="auto">
            <a:xfrm>
              <a:off x="4969972" y="3802296"/>
              <a:ext cx="163062" cy="21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8"/>
              <a:r>
                <a:rPr lang="en-US" altLang="en-US" sz="1200">
                  <a:solidFill>
                    <a:srgbClr val="000000"/>
                  </a:solidFill>
                  <a:latin typeface="Calibri" panose="020F0502020204030204" pitchFamily="34" charset="0"/>
                </a:rPr>
                <a:t>18</a:t>
              </a:r>
              <a:endParaRPr lang="en-US" altLang="en-US">
                <a:solidFill>
                  <a:srgbClr val="000000"/>
                </a:solidFill>
                <a:latin typeface="Calibri" panose="020F0502020204030204" pitchFamily="34" charset="0"/>
              </a:endParaRPr>
            </a:p>
          </p:txBody>
        </p:sp>
        <p:sp>
          <p:nvSpPr>
            <p:cNvPr id="198" name="Rectangle 292"/>
            <p:cNvSpPr>
              <a:spLocks noChangeArrowheads="1"/>
            </p:cNvSpPr>
            <p:nvPr/>
          </p:nvSpPr>
          <p:spPr bwMode="auto">
            <a:xfrm>
              <a:off x="2616897" y="3802296"/>
              <a:ext cx="81532" cy="21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8"/>
              <a:r>
                <a:rPr lang="en-US" altLang="en-US" sz="1200">
                  <a:solidFill>
                    <a:srgbClr val="000000"/>
                  </a:solidFill>
                  <a:latin typeface="Calibri" panose="020F0502020204030204" pitchFamily="34" charset="0"/>
                </a:rPr>
                <a:t>3</a:t>
              </a:r>
              <a:endParaRPr lang="en-US" altLang="en-US">
                <a:solidFill>
                  <a:srgbClr val="000000"/>
                </a:solidFill>
                <a:latin typeface="Calibri" panose="020F0502020204030204" pitchFamily="34" charset="0"/>
              </a:endParaRPr>
            </a:p>
          </p:txBody>
        </p:sp>
        <p:sp>
          <p:nvSpPr>
            <p:cNvPr id="199" name="Rectangle 293"/>
            <p:cNvSpPr>
              <a:spLocks noChangeArrowheads="1"/>
            </p:cNvSpPr>
            <p:nvPr/>
          </p:nvSpPr>
          <p:spPr bwMode="auto">
            <a:xfrm>
              <a:off x="3574434" y="3802296"/>
              <a:ext cx="81532" cy="21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8"/>
              <a:r>
                <a:rPr lang="en-US" altLang="en-US" sz="1200">
                  <a:solidFill>
                    <a:srgbClr val="000000"/>
                  </a:solidFill>
                  <a:latin typeface="Calibri" panose="020F0502020204030204" pitchFamily="34" charset="0"/>
                </a:rPr>
                <a:t>9</a:t>
              </a:r>
              <a:endParaRPr lang="en-US" altLang="en-US">
                <a:solidFill>
                  <a:srgbClr val="000000"/>
                </a:solidFill>
                <a:latin typeface="Calibri" panose="020F0502020204030204" pitchFamily="34" charset="0"/>
              </a:endParaRPr>
            </a:p>
          </p:txBody>
        </p:sp>
        <p:sp>
          <p:nvSpPr>
            <p:cNvPr id="200" name="Rectangle 294"/>
            <p:cNvSpPr>
              <a:spLocks noChangeArrowheads="1"/>
            </p:cNvSpPr>
            <p:nvPr/>
          </p:nvSpPr>
          <p:spPr bwMode="auto">
            <a:xfrm>
              <a:off x="4491204" y="3802296"/>
              <a:ext cx="163062" cy="21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8"/>
              <a:r>
                <a:rPr lang="en-US" altLang="en-US" sz="1200">
                  <a:solidFill>
                    <a:srgbClr val="000000"/>
                  </a:solidFill>
                  <a:latin typeface="Calibri" panose="020F0502020204030204" pitchFamily="34" charset="0"/>
                </a:rPr>
                <a:t>15</a:t>
              </a:r>
              <a:endParaRPr lang="en-US" altLang="en-US">
                <a:solidFill>
                  <a:srgbClr val="000000"/>
                </a:solidFill>
                <a:latin typeface="Calibri" panose="020F0502020204030204" pitchFamily="34" charset="0"/>
              </a:endParaRPr>
            </a:p>
          </p:txBody>
        </p:sp>
        <p:sp>
          <p:nvSpPr>
            <p:cNvPr id="201" name="Rectangle 295"/>
            <p:cNvSpPr>
              <a:spLocks noChangeArrowheads="1"/>
            </p:cNvSpPr>
            <p:nvPr/>
          </p:nvSpPr>
          <p:spPr bwMode="auto">
            <a:xfrm>
              <a:off x="5448740" y="3802296"/>
              <a:ext cx="163062" cy="21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8"/>
              <a:r>
                <a:rPr lang="en-US" altLang="en-US" sz="1200">
                  <a:solidFill>
                    <a:srgbClr val="000000"/>
                  </a:solidFill>
                  <a:latin typeface="Calibri" panose="020F0502020204030204" pitchFamily="34" charset="0"/>
                </a:rPr>
                <a:t>21</a:t>
              </a:r>
              <a:endParaRPr lang="en-US" altLang="en-US">
                <a:solidFill>
                  <a:srgbClr val="000000"/>
                </a:solidFill>
                <a:latin typeface="Calibri" panose="020F0502020204030204" pitchFamily="34" charset="0"/>
              </a:endParaRPr>
            </a:p>
          </p:txBody>
        </p:sp>
        <p:sp>
          <p:nvSpPr>
            <p:cNvPr id="202" name="Rectangle 296"/>
            <p:cNvSpPr>
              <a:spLocks noChangeArrowheads="1"/>
            </p:cNvSpPr>
            <p:nvPr/>
          </p:nvSpPr>
          <p:spPr bwMode="auto">
            <a:xfrm>
              <a:off x="5927508" y="3802296"/>
              <a:ext cx="163062" cy="21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8"/>
              <a:r>
                <a:rPr lang="en-US" altLang="en-US" sz="1200">
                  <a:solidFill>
                    <a:srgbClr val="000000"/>
                  </a:solidFill>
                  <a:latin typeface="Calibri" panose="020F0502020204030204" pitchFamily="34" charset="0"/>
                </a:rPr>
                <a:t>24</a:t>
              </a:r>
              <a:endParaRPr lang="en-US" altLang="en-US">
                <a:solidFill>
                  <a:srgbClr val="000000"/>
                </a:solidFill>
                <a:latin typeface="Calibri" panose="020F0502020204030204" pitchFamily="34" charset="0"/>
              </a:endParaRPr>
            </a:p>
          </p:txBody>
        </p:sp>
        <p:sp>
          <p:nvSpPr>
            <p:cNvPr id="203" name="Line 297"/>
            <p:cNvSpPr>
              <a:spLocks noChangeShapeType="1"/>
            </p:cNvSpPr>
            <p:nvPr/>
          </p:nvSpPr>
          <p:spPr bwMode="auto">
            <a:xfrm flipH="1">
              <a:off x="2141503" y="1376035"/>
              <a:ext cx="34840" cy="0"/>
            </a:xfrm>
            <a:prstGeom prst="line">
              <a:avLst/>
            </a:prstGeom>
            <a:noFill/>
            <a:ln w="7938"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panose="020F0502020204030204" pitchFamily="34" charset="0"/>
              </a:endParaRPr>
            </a:p>
          </p:txBody>
        </p:sp>
        <p:sp>
          <p:nvSpPr>
            <p:cNvPr id="204" name="Line 298"/>
            <p:cNvSpPr>
              <a:spLocks noChangeShapeType="1"/>
            </p:cNvSpPr>
            <p:nvPr/>
          </p:nvSpPr>
          <p:spPr bwMode="auto">
            <a:xfrm flipH="1">
              <a:off x="2141503" y="1612141"/>
              <a:ext cx="34840" cy="0"/>
            </a:xfrm>
            <a:prstGeom prst="line">
              <a:avLst/>
            </a:prstGeom>
            <a:noFill/>
            <a:ln w="7938"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panose="020F0502020204030204" pitchFamily="34" charset="0"/>
              </a:endParaRPr>
            </a:p>
          </p:txBody>
        </p:sp>
        <p:sp>
          <p:nvSpPr>
            <p:cNvPr id="205" name="Line 299"/>
            <p:cNvSpPr>
              <a:spLocks noChangeShapeType="1"/>
            </p:cNvSpPr>
            <p:nvPr/>
          </p:nvSpPr>
          <p:spPr bwMode="auto">
            <a:xfrm flipH="1">
              <a:off x="2141503" y="3737090"/>
              <a:ext cx="34840" cy="0"/>
            </a:xfrm>
            <a:prstGeom prst="line">
              <a:avLst/>
            </a:prstGeom>
            <a:noFill/>
            <a:ln w="7938"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panose="020F0502020204030204" pitchFamily="34" charset="0"/>
              </a:endParaRPr>
            </a:p>
          </p:txBody>
        </p:sp>
        <p:sp>
          <p:nvSpPr>
            <p:cNvPr id="206" name="Line 300"/>
            <p:cNvSpPr>
              <a:spLocks noChangeShapeType="1"/>
            </p:cNvSpPr>
            <p:nvPr/>
          </p:nvSpPr>
          <p:spPr bwMode="auto">
            <a:xfrm>
              <a:off x="2141503" y="3264883"/>
              <a:ext cx="34840" cy="0"/>
            </a:xfrm>
            <a:prstGeom prst="line">
              <a:avLst/>
            </a:prstGeom>
            <a:noFill/>
            <a:ln w="7938"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panose="020F0502020204030204" pitchFamily="34" charset="0"/>
              </a:endParaRPr>
            </a:p>
          </p:txBody>
        </p:sp>
        <p:sp>
          <p:nvSpPr>
            <p:cNvPr id="207" name="Line 301"/>
            <p:cNvSpPr>
              <a:spLocks noChangeShapeType="1"/>
            </p:cNvSpPr>
            <p:nvPr/>
          </p:nvSpPr>
          <p:spPr bwMode="auto">
            <a:xfrm>
              <a:off x="2141503" y="3028777"/>
              <a:ext cx="34840" cy="0"/>
            </a:xfrm>
            <a:prstGeom prst="line">
              <a:avLst/>
            </a:prstGeom>
            <a:noFill/>
            <a:ln w="7938"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panose="020F0502020204030204" pitchFamily="34" charset="0"/>
              </a:endParaRPr>
            </a:p>
          </p:txBody>
        </p:sp>
        <p:sp>
          <p:nvSpPr>
            <p:cNvPr id="295" name="Line 302"/>
            <p:cNvSpPr>
              <a:spLocks noChangeShapeType="1"/>
            </p:cNvSpPr>
            <p:nvPr/>
          </p:nvSpPr>
          <p:spPr bwMode="auto">
            <a:xfrm>
              <a:off x="2141503" y="3500989"/>
              <a:ext cx="34840" cy="0"/>
            </a:xfrm>
            <a:prstGeom prst="line">
              <a:avLst/>
            </a:prstGeom>
            <a:noFill/>
            <a:ln w="7938"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panose="020F0502020204030204" pitchFamily="34" charset="0"/>
              </a:endParaRPr>
            </a:p>
          </p:txBody>
        </p:sp>
        <p:sp>
          <p:nvSpPr>
            <p:cNvPr id="296" name="Line 303"/>
            <p:cNvSpPr>
              <a:spLocks noChangeShapeType="1"/>
            </p:cNvSpPr>
            <p:nvPr/>
          </p:nvSpPr>
          <p:spPr bwMode="auto">
            <a:xfrm>
              <a:off x="2141503" y="2792671"/>
              <a:ext cx="34840" cy="0"/>
            </a:xfrm>
            <a:prstGeom prst="line">
              <a:avLst/>
            </a:prstGeom>
            <a:noFill/>
            <a:ln w="7938"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panose="020F0502020204030204" pitchFamily="34" charset="0"/>
              </a:endParaRPr>
            </a:p>
          </p:txBody>
        </p:sp>
        <p:sp>
          <p:nvSpPr>
            <p:cNvPr id="297" name="Line 304"/>
            <p:cNvSpPr>
              <a:spLocks noChangeShapeType="1"/>
            </p:cNvSpPr>
            <p:nvPr/>
          </p:nvSpPr>
          <p:spPr bwMode="auto">
            <a:xfrm>
              <a:off x="2141503" y="2320459"/>
              <a:ext cx="34840" cy="0"/>
            </a:xfrm>
            <a:prstGeom prst="line">
              <a:avLst/>
            </a:prstGeom>
            <a:noFill/>
            <a:ln w="7938"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panose="020F0502020204030204" pitchFamily="34" charset="0"/>
              </a:endParaRPr>
            </a:p>
          </p:txBody>
        </p:sp>
        <p:sp>
          <p:nvSpPr>
            <p:cNvPr id="298" name="Line 305"/>
            <p:cNvSpPr>
              <a:spLocks noChangeShapeType="1"/>
            </p:cNvSpPr>
            <p:nvPr/>
          </p:nvSpPr>
          <p:spPr bwMode="auto">
            <a:xfrm>
              <a:off x="2141503" y="2556565"/>
              <a:ext cx="34840" cy="0"/>
            </a:xfrm>
            <a:prstGeom prst="line">
              <a:avLst/>
            </a:prstGeom>
            <a:noFill/>
            <a:ln w="7938"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panose="020F0502020204030204" pitchFamily="34" charset="0"/>
              </a:endParaRPr>
            </a:p>
          </p:txBody>
        </p:sp>
        <p:sp>
          <p:nvSpPr>
            <p:cNvPr id="299" name="Line 306"/>
            <p:cNvSpPr>
              <a:spLocks noChangeShapeType="1"/>
            </p:cNvSpPr>
            <p:nvPr/>
          </p:nvSpPr>
          <p:spPr bwMode="auto">
            <a:xfrm>
              <a:off x="2141503" y="1848247"/>
              <a:ext cx="34840" cy="0"/>
            </a:xfrm>
            <a:prstGeom prst="line">
              <a:avLst/>
            </a:prstGeom>
            <a:noFill/>
            <a:ln w="7938"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panose="020F0502020204030204" pitchFamily="34" charset="0"/>
              </a:endParaRPr>
            </a:p>
          </p:txBody>
        </p:sp>
        <p:sp>
          <p:nvSpPr>
            <p:cNvPr id="300" name="Line 307"/>
            <p:cNvSpPr>
              <a:spLocks noChangeShapeType="1"/>
            </p:cNvSpPr>
            <p:nvPr/>
          </p:nvSpPr>
          <p:spPr bwMode="auto">
            <a:xfrm>
              <a:off x="2141503" y="2084353"/>
              <a:ext cx="34840" cy="0"/>
            </a:xfrm>
            <a:prstGeom prst="line">
              <a:avLst/>
            </a:prstGeom>
            <a:noFill/>
            <a:ln w="7938"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panose="020F0502020204030204" pitchFamily="34" charset="0"/>
              </a:endParaRPr>
            </a:p>
          </p:txBody>
        </p:sp>
        <p:sp>
          <p:nvSpPr>
            <p:cNvPr id="301" name="Line 308"/>
            <p:cNvSpPr>
              <a:spLocks noChangeShapeType="1"/>
            </p:cNvSpPr>
            <p:nvPr/>
          </p:nvSpPr>
          <p:spPr bwMode="auto">
            <a:xfrm>
              <a:off x="2176342" y="3737092"/>
              <a:ext cx="0" cy="45143"/>
            </a:xfrm>
            <a:prstGeom prst="line">
              <a:avLst/>
            </a:prstGeom>
            <a:noFill/>
            <a:ln w="7938"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panose="020F0502020204030204" pitchFamily="34" charset="0"/>
              </a:endParaRPr>
            </a:p>
          </p:txBody>
        </p:sp>
        <p:sp>
          <p:nvSpPr>
            <p:cNvPr id="302" name="Line 309"/>
            <p:cNvSpPr>
              <a:spLocks noChangeShapeType="1"/>
            </p:cNvSpPr>
            <p:nvPr/>
          </p:nvSpPr>
          <p:spPr bwMode="auto">
            <a:xfrm>
              <a:off x="3134330" y="3737092"/>
              <a:ext cx="0" cy="45143"/>
            </a:xfrm>
            <a:prstGeom prst="line">
              <a:avLst/>
            </a:prstGeom>
            <a:noFill/>
            <a:ln w="7938"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panose="020F0502020204030204" pitchFamily="34" charset="0"/>
              </a:endParaRPr>
            </a:p>
          </p:txBody>
        </p:sp>
        <p:sp>
          <p:nvSpPr>
            <p:cNvPr id="303" name="Line 310"/>
            <p:cNvSpPr>
              <a:spLocks noChangeShapeType="1"/>
            </p:cNvSpPr>
            <p:nvPr/>
          </p:nvSpPr>
          <p:spPr bwMode="auto">
            <a:xfrm>
              <a:off x="4092318" y="3737092"/>
              <a:ext cx="0" cy="45143"/>
            </a:xfrm>
            <a:prstGeom prst="line">
              <a:avLst/>
            </a:prstGeom>
            <a:noFill/>
            <a:ln w="7938"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panose="020F0502020204030204" pitchFamily="34" charset="0"/>
              </a:endParaRPr>
            </a:p>
          </p:txBody>
        </p:sp>
        <p:sp>
          <p:nvSpPr>
            <p:cNvPr id="304" name="Line 311"/>
            <p:cNvSpPr>
              <a:spLocks noChangeShapeType="1"/>
            </p:cNvSpPr>
            <p:nvPr/>
          </p:nvSpPr>
          <p:spPr bwMode="auto">
            <a:xfrm>
              <a:off x="5050306" y="3737092"/>
              <a:ext cx="0" cy="45143"/>
            </a:xfrm>
            <a:prstGeom prst="line">
              <a:avLst/>
            </a:prstGeom>
            <a:noFill/>
            <a:ln w="7938"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panose="020F0502020204030204" pitchFamily="34" charset="0"/>
              </a:endParaRPr>
            </a:p>
          </p:txBody>
        </p:sp>
        <p:sp>
          <p:nvSpPr>
            <p:cNvPr id="305" name="Line 312"/>
            <p:cNvSpPr>
              <a:spLocks noChangeShapeType="1"/>
            </p:cNvSpPr>
            <p:nvPr/>
          </p:nvSpPr>
          <p:spPr bwMode="auto">
            <a:xfrm>
              <a:off x="2655336" y="3737092"/>
              <a:ext cx="0" cy="45143"/>
            </a:xfrm>
            <a:prstGeom prst="line">
              <a:avLst/>
            </a:prstGeom>
            <a:noFill/>
            <a:ln w="7938"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panose="020F0502020204030204" pitchFamily="34" charset="0"/>
              </a:endParaRPr>
            </a:p>
          </p:txBody>
        </p:sp>
        <p:sp>
          <p:nvSpPr>
            <p:cNvPr id="306" name="Line 313"/>
            <p:cNvSpPr>
              <a:spLocks noChangeShapeType="1"/>
            </p:cNvSpPr>
            <p:nvPr/>
          </p:nvSpPr>
          <p:spPr bwMode="auto">
            <a:xfrm>
              <a:off x="3613324" y="3737092"/>
              <a:ext cx="0" cy="45143"/>
            </a:xfrm>
            <a:prstGeom prst="line">
              <a:avLst/>
            </a:prstGeom>
            <a:noFill/>
            <a:ln w="7938"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panose="020F0502020204030204" pitchFamily="34" charset="0"/>
              </a:endParaRPr>
            </a:p>
          </p:txBody>
        </p:sp>
        <p:sp>
          <p:nvSpPr>
            <p:cNvPr id="307" name="Line 314"/>
            <p:cNvSpPr>
              <a:spLocks noChangeShapeType="1"/>
            </p:cNvSpPr>
            <p:nvPr/>
          </p:nvSpPr>
          <p:spPr bwMode="auto">
            <a:xfrm>
              <a:off x="4571312" y="3737092"/>
              <a:ext cx="0" cy="45143"/>
            </a:xfrm>
            <a:prstGeom prst="line">
              <a:avLst/>
            </a:prstGeom>
            <a:noFill/>
            <a:ln w="7938"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panose="020F0502020204030204" pitchFamily="34" charset="0"/>
              </a:endParaRPr>
            </a:p>
          </p:txBody>
        </p:sp>
        <p:sp>
          <p:nvSpPr>
            <p:cNvPr id="308" name="Line 315"/>
            <p:cNvSpPr>
              <a:spLocks noChangeShapeType="1"/>
            </p:cNvSpPr>
            <p:nvPr/>
          </p:nvSpPr>
          <p:spPr bwMode="auto">
            <a:xfrm>
              <a:off x="5529300" y="3737092"/>
              <a:ext cx="0" cy="45143"/>
            </a:xfrm>
            <a:prstGeom prst="line">
              <a:avLst/>
            </a:prstGeom>
            <a:noFill/>
            <a:ln w="7938"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panose="020F0502020204030204" pitchFamily="34" charset="0"/>
              </a:endParaRPr>
            </a:p>
          </p:txBody>
        </p:sp>
        <p:sp>
          <p:nvSpPr>
            <p:cNvPr id="309" name="Line 316"/>
            <p:cNvSpPr>
              <a:spLocks noChangeShapeType="1"/>
            </p:cNvSpPr>
            <p:nvPr/>
          </p:nvSpPr>
          <p:spPr bwMode="auto">
            <a:xfrm>
              <a:off x="6008294" y="3737092"/>
              <a:ext cx="0" cy="45143"/>
            </a:xfrm>
            <a:prstGeom prst="line">
              <a:avLst/>
            </a:prstGeom>
            <a:noFill/>
            <a:ln w="7938"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panose="020F0502020204030204" pitchFamily="34" charset="0"/>
              </a:endParaRPr>
            </a:p>
          </p:txBody>
        </p:sp>
        <p:sp>
          <p:nvSpPr>
            <p:cNvPr id="170" name="Rectangle 296"/>
            <p:cNvSpPr>
              <a:spLocks noChangeArrowheads="1"/>
            </p:cNvSpPr>
            <p:nvPr/>
          </p:nvSpPr>
          <p:spPr bwMode="auto">
            <a:xfrm>
              <a:off x="6406277" y="3802296"/>
              <a:ext cx="163062" cy="21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8"/>
              <a:r>
                <a:rPr lang="en-US" altLang="en-US" sz="1200" dirty="0">
                  <a:solidFill>
                    <a:srgbClr val="000000"/>
                  </a:solidFill>
                  <a:latin typeface="Calibri" panose="020F0502020204030204" pitchFamily="34" charset="0"/>
                </a:rPr>
                <a:t>27</a:t>
              </a:r>
              <a:endParaRPr lang="en-US" altLang="en-US" dirty="0">
                <a:solidFill>
                  <a:srgbClr val="000000"/>
                </a:solidFill>
                <a:latin typeface="Calibri" panose="020F0502020204030204" pitchFamily="34" charset="0"/>
              </a:endParaRPr>
            </a:p>
          </p:txBody>
        </p:sp>
        <p:sp>
          <p:nvSpPr>
            <p:cNvPr id="172" name="Line 316"/>
            <p:cNvSpPr>
              <a:spLocks noChangeShapeType="1"/>
            </p:cNvSpPr>
            <p:nvPr/>
          </p:nvSpPr>
          <p:spPr bwMode="auto">
            <a:xfrm>
              <a:off x="6487288" y="3737092"/>
              <a:ext cx="0" cy="45143"/>
            </a:xfrm>
            <a:prstGeom prst="line">
              <a:avLst/>
            </a:prstGeom>
            <a:noFill/>
            <a:ln w="7938"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panose="020F0502020204030204" pitchFamily="34" charset="0"/>
              </a:endParaRPr>
            </a:p>
          </p:txBody>
        </p:sp>
        <p:sp>
          <p:nvSpPr>
            <p:cNvPr id="173" name="Rectangle 296"/>
            <p:cNvSpPr>
              <a:spLocks noChangeArrowheads="1"/>
            </p:cNvSpPr>
            <p:nvPr/>
          </p:nvSpPr>
          <p:spPr bwMode="auto">
            <a:xfrm>
              <a:off x="6885044" y="3802296"/>
              <a:ext cx="163062" cy="21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8"/>
              <a:r>
                <a:rPr lang="en-US" altLang="en-US" sz="1200" dirty="0">
                  <a:solidFill>
                    <a:srgbClr val="000000"/>
                  </a:solidFill>
                  <a:latin typeface="Calibri" panose="020F0502020204030204" pitchFamily="34" charset="0"/>
                </a:rPr>
                <a:t>30</a:t>
              </a:r>
              <a:endParaRPr lang="en-US" altLang="en-US" dirty="0">
                <a:solidFill>
                  <a:srgbClr val="000000"/>
                </a:solidFill>
                <a:latin typeface="Calibri" panose="020F0502020204030204" pitchFamily="34" charset="0"/>
              </a:endParaRPr>
            </a:p>
          </p:txBody>
        </p:sp>
        <p:sp>
          <p:nvSpPr>
            <p:cNvPr id="174" name="Line 316"/>
            <p:cNvSpPr>
              <a:spLocks noChangeShapeType="1"/>
            </p:cNvSpPr>
            <p:nvPr/>
          </p:nvSpPr>
          <p:spPr bwMode="auto">
            <a:xfrm>
              <a:off x="6966282" y="3737092"/>
              <a:ext cx="0" cy="45143"/>
            </a:xfrm>
            <a:prstGeom prst="line">
              <a:avLst/>
            </a:prstGeom>
            <a:noFill/>
            <a:ln w="7938"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panose="020F0502020204030204" pitchFamily="34" charset="0"/>
              </a:endParaRPr>
            </a:p>
          </p:txBody>
        </p:sp>
        <p:cxnSp>
          <p:nvCxnSpPr>
            <p:cNvPr id="493" name="Straight Connector 492"/>
            <p:cNvCxnSpPr/>
            <p:nvPr/>
          </p:nvCxnSpPr>
          <p:spPr>
            <a:xfrm>
              <a:off x="2176342" y="1376035"/>
              <a:ext cx="0" cy="2361055"/>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cxnSp>
        <p:sp>
          <p:nvSpPr>
            <p:cNvPr id="496" name="Freeform 156"/>
            <p:cNvSpPr>
              <a:spLocks/>
            </p:cNvSpPr>
            <p:nvPr/>
          </p:nvSpPr>
          <p:spPr bwMode="auto">
            <a:xfrm>
              <a:off x="2179521" y="1378085"/>
              <a:ext cx="4268788" cy="1192213"/>
            </a:xfrm>
            <a:custGeom>
              <a:avLst/>
              <a:gdLst>
                <a:gd name="T0" fmla="*/ 37 w 2689"/>
                <a:gd name="T1" fmla="*/ 0 h 751"/>
                <a:gd name="T2" fmla="*/ 45 w 2689"/>
                <a:gd name="T3" fmla="*/ 13 h 751"/>
                <a:gd name="T4" fmla="*/ 66 w 2689"/>
                <a:gd name="T5" fmla="*/ 23 h 751"/>
                <a:gd name="T6" fmla="*/ 84 w 2689"/>
                <a:gd name="T7" fmla="*/ 35 h 751"/>
                <a:gd name="T8" fmla="*/ 109 w 2689"/>
                <a:gd name="T9" fmla="*/ 45 h 751"/>
                <a:gd name="T10" fmla="*/ 123 w 2689"/>
                <a:gd name="T11" fmla="*/ 56 h 751"/>
                <a:gd name="T12" fmla="*/ 183 w 2689"/>
                <a:gd name="T13" fmla="*/ 97 h 751"/>
                <a:gd name="T14" fmla="*/ 199 w 2689"/>
                <a:gd name="T15" fmla="*/ 107 h 751"/>
                <a:gd name="T16" fmla="*/ 203 w 2689"/>
                <a:gd name="T17" fmla="*/ 121 h 751"/>
                <a:gd name="T18" fmla="*/ 230 w 2689"/>
                <a:gd name="T19" fmla="*/ 131 h 751"/>
                <a:gd name="T20" fmla="*/ 232 w 2689"/>
                <a:gd name="T21" fmla="*/ 140 h 751"/>
                <a:gd name="T22" fmla="*/ 257 w 2689"/>
                <a:gd name="T23" fmla="*/ 152 h 751"/>
                <a:gd name="T24" fmla="*/ 269 w 2689"/>
                <a:gd name="T25" fmla="*/ 162 h 751"/>
                <a:gd name="T26" fmla="*/ 300 w 2689"/>
                <a:gd name="T27" fmla="*/ 174 h 751"/>
                <a:gd name="T28" fmla="*/ 394 w 2689"/>
                <a:gd name="T29" fmla="*/ 184 h 751"/>
                <a:gd name="T30" fmla="*/ 401 w 2689"/>
                <a:gd name="T31" fmla="*/ 195 h 751"/>
                <a:gd name="T32" fmla="*/ 433 w 2689"/>
                <a:gd name="T33" fmla="*/ 205 h 751"/>
                <a:gd name="T34" fmla="*/ 497 w 2689"/>
                <a:gd name="T35" fmla="*/ 217 h 751"/>
                <a:gd name="T36" fmla="*/ 524 w 2689"/>
                <a:gd name="T37" fmla="*/ 229 h 751"/>
                <a:gd name="T38" fmla="*/ 561 w 2689"/>
                <a:gd name="T39" fmla="*/ 248 h 751"/>
                <a:gd name="T40" fmla="*/ 616 w 2689"/>
                <a:gd name="T41" fmla="*/ 262 h 751"/>
                <a:gd name="T42" fmla="*/ 630 w 2689"/>
                <a:gd name="T43" fmla="*/ 270 h 751"/>
                <a:gd name="T44" fmla="*/ 641 w 2689"/>
                <a:gd name="T45" fmla="*/ 283 h 751"/>
                <a:gd name="T46" fmla="*/ 665 w 2689"/>
                <a:gd name="T47" fmla="*/ 293 h 751"/>
                <a:gd name="T48" fmla="*/ 671 w 2689"/>
                <a:gd name="T49" fmla="*/ 305 h 751"/>
                <a:gd name="T50" fmla="*/ 676 w 2689"/>
                <a:gd name="T51" fmla="*/ 317 h 751"/>
                <a:gd name="T52" fmla="*/ 686 w 2689"/>
                <a:gd name="T53" fmla="*/ 326 h 751"/>
                <a:gd name="T54" fmla="*/ 702 w 2689"/>
                <a:gd name="T55" fmla="*/ 338 h 751"/>
                <a:gd name="T56" fmla="*/ 713 w 2689"/>
                <a:gd name="T57" fmla="*/ 348 h 751"/>
                <a:gd name="T58" fmla="*/ 715 w 2689"/>
                <a:gd name="T59" fmla="*/ 360 h 751"/>
                <a:gd name="T60" fmla="*/ 774 w 2689"/>
                <a:gd name="T61" fmla="*/ 371 h 751"/>
                <a:gd name="T62" fmla="*/ 813 w 2689"/>
                <a:gd name="T63" fmla="*/ 381 h 751"/>
                <a:gd name="T64" fmla="*/ 817 w 2689"/>
                <a:gd name="T65" fmla="*/ 393 h 751"/>
                <a:gd name="T66" fmla="*/ 881 w 2689"/>
                <a:gd name="T67" fmla="*/ 403 h 751"/>
                <a:gd name="T68" fmla="*/ 990 w 2689"/>
                <a:gd name="T69" fmla="*/ 414 h 751"/>
                <a:gd name="T70" fmla="*/ 1043 w 2689"/>
                <a:gd name="T71" fmla="*/ 426 h 751"/>
                <a:gd name="T72" fmla="*/ 1086 w 2689"/>
                <a:gd name="T73" fmla="*/ 438 h 751"/>
                <a:gd name="T74" fmla="*/ 1092 w 2689"/>
                <a:gd name="T75" fmla="*/ 446 h 751"/>
                <a:gd name="T76" fmla="*/ 1158 w 2689"/>
                <a:gd name="T77" fmla="*/ 458 h 751"/>
                <a:gd name="T78" fmla="*/ 1168 w 2689"/>
                <a:gd name="T79" fmla="*/ 469 h 751"/>
                <a:gd name="T80" fmla="*/ 1191 w 2689"/>
                <a:gd name="T81" fmla="*/ 479 h 751"/>
                <a:gd name="T82" fmla="*/ 1226 w 2689"/>
                <a:gd name="T83" fmla="*/ 491 h 751"/>
                <a:gd name="T84" fmla="*/ 1289 w 2689"/>
                <a:gd name="T85" fmla="*/ 503 h 751"/>
                <a:gd name="T86" fmla="*/ 1330 w 2689"/>
                <a:gd name="T87" fmla="*/ 512 h 751"/>
                <a:gd name="T88" fmla="*/ 1347 w 2689"/>
                <a:gd name="T89" fmla="*/ 524 h 751"/>
                <a:gd name="T90" fmla="*/ 1349 w 2689"/>
                <a:gd name="T91" fmla="*/ 536 h 751"/>
                <a:gd name="T92" fmla="*/ 1359 w 2689"/>
                <a:gd name="T93" fmla="*/ 546 h 751"/>
                <a:gd name="T94" fmla="*/ 1380 w 2689"/>
                <a:gd name="T95" fmla="*/ 557 h 751"/>
                <a:gd name="T96" fmla="*/ 1571 w 2689"/>
                <a:gd name="T97" fmla="*/ 567 h 751"/>
                <a:gd name="T98" fmla="*/ 1645 w 2689"/>
                <a:gd name="T99" fmla="*/ 583 h 751"/>
                <a:gd name="T100" fmla="*/ 1661 w 2689"/>
                <a:gd name="T101" fmla="*/ 598 h 751"/>
                <a:gd name="T102" fmla="*/ 1721 w 2689"/>
                <a:gd name="T103" fmla="*/ 612 h 751"/>
                <a:gd name="T104" fmla="*/ 1725 w 2689"/>
                <a:gd name="T105" fmla="*/ 628 h 751"/>
                <a:gd name="T106" fmla="*/ 1959 w 2689"/>
                <a:gd name="T107" fmla="*/ 645 h 751"/>
                <a:gd name="T108" fmla="*/ 2318 w 2689"/>
                <a:gd name="T109" fmla="*/ 677 h 751"/>
                <a:gd name="T110" fmla="*/ 2689 w 2689"/>
                <a:gd name="T111" fmla="*/ 75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89" h="751">
                  <a:moveTo>
                    <a:pt x="0" y="0"/>
                  </a:moveTo>
                  <a:lnTo>
                    <a:pt x="37" y="0"/>
                  </a:lnTo>
                  <a:lnTo>
                    <a:pt x="37" y="13"/>
                  </a:lnTo>
                  <a:lnTo>
                    <a:pt x="45" y="13"/>
                  </a:lnTo>
                  <a:lnTo>
                    <a:pt x="45" y="23"/>
                  </a:lnTo>
                  <a:lnTo>
                    <a:pt x="66" y="23"/>
                  </a:lnTo>
                  <a:lnTo>
                    <a:pt x="66" y="35"/>
                  </a:lnTo>
                  <a:lnTo>
                    <a:pt x="84" y="35"/>
                  </a:lnTo>
                  <a:lnTo>
                    <a:pt x="84" y="45"/>
                  </a:lnTo>
                  <a:lnTo>
                    <a:pt x="109" y="45"/>
                  </a:lnTo>
                  <a:lnTo>
                    <a:pt x="109" y="56"/>
                  </a:lnTo>
                  <a:lnTo>
                    <a:pt x="123" y="56"/>
                  </a:lnTo>
                  <a:lnTo>
                    <a:pt x="123" y="97"/>
                  </a:lnTo>
                  <a:lnTo>
                    <a:pt x="183" y="97"/>
                  </a:lnTo>
                  <a:lnTo>
                    <a:pt x="183" y="107"/>
                  </a:lnTo>
                  <a:lnTo>
                    <a:pt x="199" y="107"/>
                  </a:lnTo>
                  <a:lnTo>
                    <a:pt x="199" y="121"/>
                  </a:lnTo>
                  <a:lnTo>
                    <a:pt x="203" y="121"/>
                  </a:lnTo>
                  <a:lnTo>
                    <a:pt x="203" y="131"/>
                  </a:lnTo>
                  <a:lnTo>
                    <a:pt x="230" y="131"/>
                  </a:lnTo>
                  <a:lnTo>
                    <a:pt x="230" y="140"/>
                  </a:lnTo>
                  <a:lnTo>
                    <a:pt x="232" y="140"/>
                  </a:lnTo>
                  <a:lnTo>
                    <a:pt x="232" y="152"/>
                  </a:lnTo>
                  <a:lnTo>
                    <a:pt x="257" y="152"/>
                  </a:lnTo>
                  <a:lnTo>
                    <a:pt x="257" y="162"/>
                  </a:lnTo>
                  <a:lnTo>
                    <a:pt x="269" y="162"/>
                  </a:lnTo>
                  <a:lnTo>
                    <a:pt x="269" y="174"/>
                  </a:lnTo>
                  <a:lnTo>
                    <a:pt x="300" y="174"/>
                  </a:lnTo>
                  <a:lnTo>
                    <a:pt x="300" y="184"/>
                  </a:lnTo>
                  <a:lnTo>
                    <a:pt x="394" y="184"/>
                  </a:lnTo>
                  <a:lnTo>
                    <a:pt x="394" y="195"/>
                  </a:lnTo>
                  <a:lnTo>
                    <a:pt x="401" y="195"/>
                  </a:lnTo>
                  <a:lnTo>
                    <a:pt x="401" y="205"/>
                  </a:lnTo>
                  <a:lnTo>
                    <a:pt x="433" y="205"/>
                  </a:lnTo>
                  <a:lnTo>
                    <a:pt x="433" y="217"/>
                  </a:lnTo>
                  <a:lnTo>
                    <a:pt x="497" y="217"/>
                  </a:lnTo>
                  <a:lnTo>
                    <a:pt x="497" y="229"/>
                  </a:lnTo>
                  <a:lnTo>
                    <a:pt x="524" y="229"/>
                  </a:lnTo>
                  <a:lnTo>
                    <a:pt x="524" y="248"/>
                  </a:lnTo>
                  <a:lnTo>
                    <a:pt x="561" y="248"/>
                  </a:lnTo>
                  <a:lnTo>
                    <a:pt x="561" y="262"/>
                  </a:lnTo>
                  <a:lnTo>
                    <a:pt x="616" y="262"/>
                  </a:lnTo>
                  <a:lnTo>
                    <a:pt x="616" y="270"/>
                  </a:lnTo>
                  <a:lnTo>
                    <a:pt x="630" y="270"/>
                  </a:lnTo>
                  <a:lnTo>
                    <a:pt x="630" y="283"/>
                  </a:lnTo>
                  <a:lnTo>
                    <a:pt x="641" y="283"/>
                  </a:lnTo>
                  <a:lnTo>
                    <a:pt x="641" y="293"/>
                  </a:lnTo>
                  <a:lnTo>
                    <a:pt x="665" y="293"/>
                  </a:lnTo>
                  <a:lnTo>
                    <a:pt x="665" y="305"/>
                  </a:lnTo>
                  <a:lnTo>
                    <a:pt x="671" y="305"/>
                  </a:lnTo>
                  <a:lnTo>
                    <a:pt x="671" y="317"/>
                  </a:lnTo>
                  <a:lnTo>
                    <a:pt x="676" y="317"/>
                  </a:lnTo>
                  <a:lnTo>
                    <a:pt x="676" y="326"/>
                  </a:lnTo>
                  <a:lnTo>
                    <a:pt x="686" y="326"/>
                  </a:lnTo>
                  <a:lnTo>
                    <a:pt x="686" y="338"/>
                  </a:lnTo>
                  <a:lnTo>
                    <a:pt x="702" y="338"/>
                  </a:lnTo>
                  <a:lnTo>
                    <a:pt x="702" y="348"/>
                  </a:lnTo>
                  <a:lnTo>
                    <a:pt x="713" y="348"/>
                  </a:lnTo>
                  <a:lnTo>
                    <a:pt x="713" y="360"/>
                  </a:lnTo>
                  <a:lnTo>
                    <a:pt x="715" y="360"/>
                  </a:lnTo>
                  <a:lnTo>
                    <a:pt x="715" y="371"/>
                  </a:lnTo>
                  <a:lnTo>
                    <a:pt x="774" y="371"/>
                  </a:lnTo>
                  <a:lnTo>
                    <a:pt x="774" y="381"/>
                  </a:lnTo>
                  <a:lnTo>
                    <a:pt x="813" y="381"/>
                  </a:lnTo>
                  <a:lnTo>
                    <a:pt x="813" y="393"/>
                  </a:lnTo>
                  <a:lnTo>
                    <a:pt x="817" y="393"/>
                  </a:lnTo>
                  <a:lnTo>
                    <a:pt x="817" y="403"/>
                  </a:lnTo>
                  <a:lnTo>
                    <a:pt x="881" y="403"/>
                  </a:lnTo>
                  <a:lnTo>
                    <a:pt x="881" y="414"/>
                  </a:lnTo>
                  <a:lnTo>
                    <a:pt x="990" y="414"/>
                  </a:lnTo>
                  <a:lnTo>
                    <a:pt x="990" y="426"/>
                  </a:lnTo>
                  <a:lnTo>
                    <a:pt x="1043" y="426"/>
                  </a:lnTo>
                  <a:lnTo>
                    <a:pt x="1043" y="438"/>
                  </a:lnTo>
                  <a:lnTo>
                    <a:pt x="1086" y="438"/>
                  </a:lnTo>
                  <a:lnTo>
                    <a:pt x="1086" y="446"/>
                  </a:lnTo>
                  <a:lnTo>
                    <a:pt x="1092" y="446"/>
                  </a:lnTo>
                  <a:lnTo>
                    <a:pt x="1092" y="458"/>
                  </a:lnTo>
                  <a:lnTo>
                    <a:pt x="1158" y="458"/>
                  </a:lnTo>
                  <a:lnTo>
                    <a:pt x="1158" y="469"/>
                  </a:lnTo>
                  <a:lnTo>
                    <a:pt x="1168" y="469"/>
                  </a:lnTo>
                  <a:lnTo>
                    <a:pt x="1168" y="479"/>
                  </a:lnTo>
                  <a:lnTo>
                    <a:pt x="1191" y="479"/>
                  </a:lnTo>
                  <a:lnTo>
                    <a:pt x="1191" y="491"/>
                  </a:lnTo>
                  <a:lnTo>
                    <a:pt x="1226" y="491"/>
                  </a:lnTo>
                  <a:lnTo>
                    <a:pt x="1226" y="503"/>
                  </a:lnTo>
                  <a:lnTo>
                    <a:pt x="1289" y="503"/>
                  </a:lnTo>
                  <a:lnTo>
                    <a:pt x="1289" y="512"/>
                  </a:lnTo>
                  <a:lnTo>
                    <a:pt x="1330" y="512"/>
                  </a:lnTo>
                  <a:lnTo>
                    <a:pt x="1330" y="524"/>
                  </a:lnTo>
                  <a:lnTo>
                    <a:pt x="1347" y="524"/>
                  </a:lnTo>
                  <a:lnTo>
                    <a:pt x="1347" y="536"/>
                  </a:lnTo>
                  <a:lnTo>
                    <a:pt x="1349" y="536"/>
                  </a:lnTo>
                  <a:lnTo>
                    <a:pt x="1349" y="546"/>
                  </a:lnTo>
                  <a:lnTo>
                    <a:pt x="1359" y="546"/>
                  </a:lnTo>
                  <a:lnTo>
                    <a:pt x="1359" y="557"/>
                  </a:lnTo>
                  <a:lnTo>
                    <a:pt x="1380" y="557"/>
                  </a:lnTo>
                  <a:lnTo>
                    <a:pt x="1380" y="567"/>
                  </a:lnTo>
                  <a:lnTo>
                    <a:pt x="1571" y="567"/>
                  </a:lnTo>
                  <a:lnTo>
                    <a:pt x="1571" y="583"/>
                  </a:lnTo>
                  <a:lnTo>
                    <a:pt x="1645" y="583"/>
                  </a:lnTo>
                  <a:lnTo>
                    <a:pt x="1645" y="598"/>
                  </a:lnTo>
                  <a:lnTo>
                    <a:pt x="1661" y="598"/>
                  </a:lnTo>
                  <a:lnTo>
                    <a:pt x="1661" y="612"/>
                  </a:lnTo>
                  <a:lnTo>
                    <a:pt x="1721" y="612"/>
                  </a:lnTo>
                  <a:lnTo>
                    <a:pt x="1721" y="628"/>
                  </a:lnTo>
                  <a:lnTo>
                    <a:pt x="1725" y="628"/>
                  </a:lnTo>
                  <a:lnTo>
                    <a:pt x="1725" y="645"/>
                  </a:lnTo>
                  <a:lnTo>
                    <a:pt x="1959" y="645"/>
                  </a:lnTo>
                  <a:lnTo>
                    <a:pt x="1959" y="677"/>
                  </a:lnTo>
                  <a:lnTo>
                    <a:pt x="2318" y="677"/>
                  </a:lnTo>
                  <a:lnTo>
                    <a:pt x="2318" y="751"/>
                  </a:lnTo>
                  <a:lnTo>
                    <a:pt x="2689" y="751"/>
                  </a:ln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497" name="Freeform 157"/>
            <p:cNvSpPr>
              <a:spLocks/>
            </p:cNvSpPr>
            <p:nvPr/>
          </p:nvSpPr>
          <p:spPr bwMode="auto">
            <a:xfrm>
              <a:off x="2179521" y="1378085"/>
              <a:ext cx="4448175" cy="1373188"/>
            </a:xfrm>
            <a:custGeom>
              <a:avLst/>
              <a:gdLst>
                <a:gd name="T0" fmla="*/ 17 w 2802"/>
                <a:gd name="T1" fmla="*/ 0 h 865"/>
                <a:gd name="T2" fmla="*/ 119 w 2802"/>
                <a:gd name="T3" fmla="*/ 9 h 865"/>
                <a:gd name="T4" fmla="*/ 136 w 2802"/>
                <a:gd name="T5" fmla="*/ 15 h 865"/>
                <a:gd name="T6" fmla="*/ 177 w 2802"/>
                <a:gd name="T7" fmla="*/ 29 h 865"/>
                <a:gd name="T8" fmla="*/ 199 w 2802"/>
                <a:gd name="T9" fmla="*/ 39 h 865"/>
                <a:gd name="T10" fmla="*/ 212 w 2802"/>
                <a:gd name="T11" fmla="*/ 54 h 865"/>
                <a:gd name="T12" fmla="*/ 251 w 2802"/>
                <a:gd name="T13" fmla="*/ 66 h 865"/>
                <a:gd name="T14" fmla="*/ 300 w 2802"/>
                <a:gd name="T15" fmla="*/ 76 h 865"/>
                <a:gd name="T16" fmla="*/ 302 w 2802"/>
                <a:gd name="T17" fmla="*/ 84 h 865"/>
                <a:gd name="T18" fmla="*/ 304 w 2802"/>
                <a:gd name="T19" fmla="*/ 93 h 865"/>
                <a:gd name="T20" fmla="*/ 325 w 2802"/>
                <a:gd name="T21" fmla="*/ 113 h 865"/>
                <a:gd name="T22" fmla="*/ 386 w 2802"/>
                <a:gd name="T23" fmla="*/ 133 h 865"/>
                <a:gd name="T24" fmla="*/ 388 w 2802"/>
                <a:gd name="T25" fmla="*/ 144 h 865"/>
                <a:gd name="T26" fmla="*/ 392 w 2802"/>
                <a:gd name="T27" fmla="*/ 154 h 865"/>
                <a:gd name="T28" fmla="*/ 409 w 2802"/>
                <a:gd name="T29" fmla="*/ 162 h 865"/>
                <a:gd name="T30" fmla="*/ 431 w 2802"/>
                <a:gd name="T31" fmla="*/ 172 h 865"/>
                <a:gd name="T32" fmla="*/ 499 w 2802"/>
                <a:gd name="T33" fmla="*/ 180 h 865"/>
                <a:gd name="T34" fmla="*/ 532 w 2802"/>
                <a:gd name="T35" fmla="*/ 199 h 865"/>
                <a:gd name="T36" fmla="*/ 540 w 2802"/>
                <a:gd name="T37" fmla="*/ 209 h 865"/>
                <a:gd name="T38" fmla="*/ 557 w 2802"/>
                <a:gd name="T39" fmla="*/ 219 h 865"/>
                <a:gd name="T40" fmla="*/ 587 w 2802"/>
                <a:gd name="T41" fmla="*/ 246 h 865"/>
                <a:gd name="T42" fmla="*/ 626 w 2802"/>
                <a:gd name="T43" fmla="*/ 266 h 865"/>
                <a:gd name="T44" fmla="*/ 659 w 2802"/>
                <a:gd name="T45" fmla="*/ 274 h 865"/>
                <a:gd name="T46" fmla="*/ 715 w 2802"/>
                <a:gd name="T47" fmla="*/ 313 h 865"/>
                <a:gd name="T48" fmla="*/ 733 w 2802"/>
                <a:gd name="T49" fmla="*/ 330 h 865"/>
                <a:gd name="T50" fmla="*/ 747 w 2802"/>
                <a:gd name="T51" fmla="*/ 342 h 865"/>
                <a:gd name="T52" fmla="*/ 774 w 2802"/>
                <a:gd name="T53" fmla="*/ 381 h 865"/>
                <a:gd name="T54" fmla="*/ 778 w 2802"/>
                <a:gd name="T55" fmla="*/ 389 h 865"/>
                <a:gd name="T56" fmla="*/ 784 w 2802"/>
                <a:gd name="T57" fmla="*/ 399 h 865"/>
                <a:gd name="T58" fmla="*/ 805 w 2802"/>
                <a:gd name="T59" fmla="*/ 418 h 865"/>
                <a:gd name="T60" fmla="*/ 825 w 2802"/>
                <a:gd name="T61" fmla="*/ 426 h 865"/>
                <a:gd name="T62" fmla="*/ 858 w 2802"/>
                <a:gd name="T63" fmla="*/ 436 h 865"/>
                <a:gd name="T64" fmla="*/ 877 w 2802"/>
                <a:gd name="T65" fmla="*/ 458 h 865"/>
                <a:gd name="T66" fmla="*/ 895 w 2802"/>
                <a:gd name="T67" fmla="*/ 473 h 865"/>
                <a:gd name="T68" fmla="*/ 903 w 2802"/>
                <a:gd name="T69" fmla="*/ 485 h 865"/>
                <a:gd name="T70" fmla="*/ 926 w 2802"/>
                <a:gd name="T71" fmla="*/ 495 h 865"/>
                <a:gd name="T72" fmla="*/ 932 w 2802"/>
                <a:gd name="T73" fmla="*/ 514 h 865"/>
                <a:gd name="T74" fmla="*/ 973 w 2802"/>
                <a:gd name="T75" fmla="*/ 524 h 865"/>
                <a:gd name="T76" fmla="*/ 1002 w 2802"/>
                <a:gd name="T77" fmla="*/ 542 h 865"/>
                <a:gd name="T78" fmla="*/ 1066 w 2802"/>
                <a:gd name="T79" fmla="*/ 561 h 865"/>
                <a:gd name="T80" fmla="*/ 1123 w 2802"/>
                <a:gd name="T81" fmla="*/ 571 h 865"/>
                <a:gd name="T82" fmla="*/ 1150 w 2802"/>
                <a:gd name="T83" fmla="*/ 591 h 865"/>
                <a:gd name="T84" fmla="*/ 1172 w 2802"/>
                <a:gd name="T85" fmla="*/ 598 h 865"/>
                <a:gd name="T86" fmla="*/ 1275 w 2802"/>
                <a:gd name="T87" fmla="*/ 620 h 865"/>
                <a:gd name="T88" fmla="*/ 1277 w 2802"/>
                <a:gd name="T89" fmla="*/ 626 h 865"/>
                <a:gd name="T90" fmla="*/ 1279 w 2802"/>
                <a:gd name="T91" fmla="*/ 638 h 865"/>
                <a:gd name="T92" fmla="*/ 1304 w 2802"/>
                <a:gd name="T93" fmla="*/ 647 h 865"/>
                <a:gd name="T94" fmla="*/ 1345 w 2802"/>
                <a:gd name="T95" fmla="*/ 657 h 865"/>
                <a:gd name="T96" fmla="*/ 1460 w 2802"/>
                <a:gd name="T97" fmla="*/ 669 h 865"/>
                <a:gd name="T98" fmla="*/ 1501 w 2802"/>
                <a:gd name="T99" fmla="*/ 677 h 865"/>
                <a:gd name="T100" fmla="*/ 1521 w 2802"/>
                <a:gd name="T101" fmla="*/ 694 h 865"/>
                <a:gd name="T102" fmla="*/ 1577 w 2802"/>
                <a:gd name="T103" fmla="*/ 698 h 865"/>
                <a:gd name="T104" fmla="*/ 1599 w 2802"/>
                <a:gd name="T105" fmla="*/ 712 h 865"/>
                <a:gd name="T106" fmla="*/ 1614 w 2802"/>
                <a:gd name="T107" fmla="*/ 722 h 865"/>
                <a:gd name="T108" fmla="*/ 1649 w 2802"/>
                <a:gd name="T109" fmla="*/ 734 h 865"/>
                <a:gd name="T110" fmla="*/ 1684 w 2802"/>
                <a:gd name="T111" fmla="*/ 751 h 865"/>
                <a:gd name="T112" fmla="*/ 1870 w 2802"/>
                <a:gd name="T113" fmla="*/ 775 h 865"/>
                <a:gd name="T114" fmla="*/ 1877 w 2802"/>
                <a:gd name="T115" fmla="*/ 792 h 865"/>
                <a:gd name="T116" fmla="*/ 1889 w 2802"/>
                <a:gd name="T117" fmla="*/ 810 h 865"/>
                <a:gd name="T118" fmla="*/ 2248 w 2802"/>
                <a:gd name="T119" fmla="*/ 829 h 865"/>
                <a:gd name="T120" fmla="*/ 2802 w 2802"/>
                <a:gd name="T121" fmla="*/ 865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2" h="865">
                  <a:moveTo>
                    <a:pt x="0" y="0"/>
                  </a:moveTo>
                  <a:lnTo>
                    <a:pt x="17" y="0"/>
                  </a:lnTo>
                  <a:lnTo>
                    <a:pt x="17" y="9"/>
                  </a:lnTo>
                  <a:lnTo>
                    <a:pt x="119" y="9"/>
                  </a:lnTo>
                  <a:lnTo>
                    <a:pt x="119" y="15"/>
                  </a:lnTo>
                  <a:lnTo>
                    <a:pt x="136" y="15"/>
                  </a:lnTo>
                  <a:lnTo>
                    <a:pt x="136" y="29"/>
                  </a:lnTo>
                  <a:lnTo>
                    <a:pt x="177" y="29"/>
                  </a:lnTo>
                  <a:lnTo>
                    <a:pt x="177" y="39"/>
                  </a:lnTo>
                  <a:lnTo>
                    <a:pt x="199" y="39"/>
                  </a:lnTo>
                  <a:lnTo>
                    <a:pt x="199" y="54"/>
                  </a:lnTo>
                  <a:lnTo>
                    <a:pt x="212" y="54"/>
                  </a:lnTo>
                  <a:lnTo>
                    <a:pt x="212" y="66"/>
                  </a:lnTo>
                  <a:lnTo>
                    <a:pt x="251" y="66"/>
                  </a:lnTo>
                  <a:lnTo>
                    <a:pt x="251" y="76"/>
                  </a:lnTo>
                  <a:lnTo>
                    <a:pt x="300" y="76"/>
                  </a:lnTo>
                  <a:lnTo>
                    <a:pt x="300" y="84"/>
                  </a:lnTo>
                  <a:lnTo>
                    <a:pt x="302" y="84"/>
                  </a:lnTo>
                  <a:lnTo>
                    <a:pt x="302" y="93"/>
                  </a:lnTo>
                  <a:lnTo>
                    <a:pt x="304" y="93"/>
                  </a:lnTo>
                  <a:lnTo>
                    <a:pt x="304" y="113"/>
                  </a:lnTo>
                  <a:lnTo>
                    <a:pt x="325" y="113"/>
                  </a:lnTo>
                  <a:lnTo>
                    <a:pt x="325" y="133"/>
                  </a:lnTo>
                  <a:lnTo>
                    <a:pt x="386" y="133"/>
                  </a:lnTo>
                  <a:lnTo>
                    <a:pt x="386" y="144"/>
                  </a:lnTo>
                  <a:lnTo>
                    <a:pt x="388" y="144"/>
                  </a:lnTo>
                  <a:lnTo>
                    <a:pt x="388" y="154"/>
                  </a:lnTo>
                  <a:lnTo>
                    <a:pt x="392" y="154"/>
                  </a:lnTo>
                  <a:lnTo>
                    <a:pt x="392" y="162"/>
                  </a:lnTo>
                  <a:lnTo>
                    <a:pt x="409" y="162"/>
                  </a:lnTo>
                  <a:lnTo>
                    <a:pt x="409" y="172"/>
                  </a:lnTo>
                  <a:lnTo>
                    <a:pt x="431" y="172"/>
                  </a:lnTo>
                  <a:lnTo>
                    <a:pt x="431" y="180"/>
                  </a:lnTo>
                  <a:lnTo>
                    <a:pt x="499" y="180"/>
                  </a:lnTo>
                  <a:lnTo>
                    <a:pt x="499" y="199"/>
                  </a:lnTo>
                  <a:lnTo>
                    <a:pt x="532" y="199"/>
                  </a:lnTo>
                  <a:lnTo>
                    <a:pt x="532" y="209"/>
                  </a:lnTo>
                  <a:lnTo>
                    <a:pt x="540" y="209"/>
                  </a:lnTo>
                  <a:lnTo>
                    <a:pt x="540" y="219"/>
                  </a:lnTo>
                  <a:lnTo>
                    <a:pt x="557" y="219"/>
                  </a:lnTo>
                  <a:lnTo>
                    <a:pt x="557" y="246"/>
                  </a:lnTo>
                  <a:lnTo>
                    <a:pt x="587" y="246"/>
                  </a:lnTo>
                  <a:lnTo>
                    <a:pt x="587" y="266"/>
                  </a:lnTo>
                  <a:lnTo>
                    <a:pt x="626" y="266"/>
                  </a:lnTo>
                  <a:lnTo>
                    <a:pt x="626" y="274"/>
                  </a:lnTo>
                  <a:lnTo>
                    <a:pt x="659" y="274"/>
                  </a:lnTo>
                  <a:lnTo>
                    <a:pt x="659" y="313"/>
                  </a:lnTo>
                  <a:lnTo>
                    <a:pt x="715" y="313"/>
                  </a:lnTo>
                  <a:lnTo>
                    <a:pt x="715" y="330"/>
                  </a:lnTo>
                  <a:lnTo>
                    <a:pt x="733" y="330"/>
                  </a:lnTo>
                  <a:lnTo>
                    <a:pt x="733" y="342"/>
                  </a:lnTo>
                  <a:lnTo>
                    <a:pt x="747" y="342"/>
                  </a:lnTo>
                  <a:lnTo>
                    <a:pt x="747" y="381"/>
                  </a:lnTo>
                  <a:lnTo>
                    <a:pt x="774" y="381"/>
                  </a:lnTo>
                  <a:lnTo>
                    <a:pt x="774" y="389"/>
                  </a:lnTo>
                  <a:lnTo>
                    <a:pt x="778" y="389"/>
                  </a:lnTo>
                  <a:lnTo>
                    <a:pt x="778" y="399"/>
                  </a:lnTo>
                  <a:lnTo>
                    <a:pt x="784" y="399"/>
                  </a:lnTo>
                  <a:lnTo>
                    <a:pt x="784" y="418"/>
                  </a:lnTo>
                  <a:lnTo>
                    <a:pt x="805" y="418"/>
                  </a:lnTo>
                  <a:lnTo>
                    <a:pt x="805" y="426"/>
                  </a:lnTo>
                  <a:lnTo>
                    <a:pt x="825" y="426"/>
                  </a:lnTo>
                  <a:lnTo>
                    <a:pt x="825" y="436"/>
                  </a:lnTo>
                  <a:lnTo>
                    <a:pt x="858" y="436"/>
                  </a:lnTo>
                  <a:lnTo>
                    <a:pt x="858" y="458"/>
                  </a:lnTo>
                  <a:lnTo>
                    <a:pt x="877" y="458"/>
                  </a:lnTo>
                  <a:lnTo>
                    <a:pt x="877" y="473"/>
                  </a:lnTo>
                  <a:lnTo>
                    <a:pt x="895" y="473"/>
                  </a:lnTo>
                  <a:lnTo>
                    <a:pt x="895" y="485"/>
                  </a:lnTo>
                  <a:lnTo>
                    <a:pt x="903" y="485"/>
                  </a:lnTo>
                  <a:lnTo>
                    <a:pt x="903" y="495"/>
                  </a:lnTo>
                  <a:lnTo>
                    <a:pt x="926" y="495"/>
                  </a:lnTo>
                  <a:lnTo>
                    <a:pt x="926" y="514"/>
                  </a:lnTo>
                  <a:lnTo>
                    <a:pt x="932" y="514"/>
                  </a:lnTo>
                  <a:lnTo>
                    <a:pt x="932" y="524"/>
                  </a:lnTo>
                  <a:lnTo>
                    <a:pt x="973" y="524"/>
                  </a:lnTo>
                  <a:lnTo>
                    <a:pt x="973" y="542"/>
                  </a:lnTo>
                  <a:lnTo>
                    <a:pt x="1002" y="542"/>
                  </a:lnTo>
                  <a:lnTo>
                    <a:pt x="1002" y="561"/>
                  </a:lnTo>
                  <a:lnTo>
                    <a:pt x="1066" y="561"/>
                  </a:lnTo>
                  <a:lnTo>
                    <a:pt x="1066" y="571"/>
                  </a:lnTo>
                  <a:lnTo>
                    <a:pt x="1123" y="571"/>
                  </a:lnTo>
                  <a:lnTo>
                    <a:pt x="1123" y="591"/>
                  </a:lnTo>
                  <a:lnTo>
                    <a:pt x="1150" y="591"/>
                  </a:lnTo>
                  <a:lnTo>
                    <a:pt x="1150" y="598"/>
                  </a:lnTo>
                  <a:lnTo>
                    <a:pt x="1172" y="598"/>
                  </a:lnTo>
                  <a:lnTo>
                    <a:pt x="1172" y="620"/>
                  </a:lnTo>
                  <a:lnTo>
                    <a:pt x="1275" y="620"/>
                  </a:lnTo>
                  <a:lnTo>
                    <a:pt x="1275" y="626"/>
                  </a:lnTo>
                  <a:lnTo>
                    <a:pt x="1277" y="626"/>
                  </a:lnTo>
                  <a:lnTo>
                    <a:pt x="1277" y="638"/>
                  </a:lnTo>
                  <a:lnTo>
                    <a:pt x="1279" y="638"/>
                  </a:lnTo>
                  <a:lnTo>
                    <a:pt x="1279" y="647"/>
                  </a:lnTo>
                  <a:lnTo>
                    <a:pt x="1304" y="647"/>
                  </a:lnTo>
                  <a:lnTo>
                    <a:pt x="1304" y="657"/>
                  </a:lnTo>
                  <a:lnTo>
                    <a:pt x="1345" y="657"/>
                  </a:lnTo>
                  <a:lnTo>
                    <a:pt x="1345" y="669"/>
                  </a:lnTo>
                  <a:lnTo>
                    <a:pt x="1460" y="669"/>
                  </a:lnTo>
                  <a:lnTo>
                    <a:pt x="1460" y="677"/>
                  </a:lnTo>
                  <a:lnTo>
                    <a:pt x="1501" y="677"/>
                  </a:lnTo>
                  <a:lnTo>
                    <a:pt x="1501" y="694"/>
                  </a:lnTo>
                  <a:lnTo>
                    <a:pt x="1521" y="694"/>
                  </a:lnTo>
                  <a:lnTo>
                    <a:pt x="1521" y="698"/>
                  </a:lnTo>
                  <a:lnTo>
                    <a:pt x="1577" y="698"/>
                  </a:lnTo>
                  <a:lnTo>
                    <a:pt x="1577" y="712"/>
                  </a:lnTo>
                  <a:lnTo>
                    <a:pt x="1599" y="712"/>
                  </a:lnTo>
                  <a:lnTo>
                    <a:pt x="1599" y="722"/>
                  </a:lnTo>
                  <a:lnTo>
                    <a:pt x="1614" y="722"/>
                  </a:lnTo>
                  <a:lnTo>
                    <a:pt x="1614" y="734"/>
                  </a:lnTo>
                  <a:lnTo>
                    <a:pt x="1649" y="734"/>
                  </a:lnTo>
                  <a:lnTo>
                    <a:pt x="1649" y="751"/>
                  </a:lnTo>
                  <a:lnTo>
                    <a:pt x="1684" y="751"/>
                  </a:lnTo>
                  <a:lnTo>
                    <a:pt x="1684" y="775"/>
                  </a:lnTo>
                  <a:lnTo>
                    <a:pt x="1870" y="775"/>
                  </a:lnTo>
                  <a:lnTo>
                    <a:pt x="1870" y="792"/>
                  </a:lnTo>
                  <a:lnTo>
                    <a:pt x="1877" y="792"/>
                  </a:lnTo>
                  <a:lnTo>
                    <a:pt x="1877" y="810"/>
                  </a:lnTo>
                  <a:lnTo>
                    <a:pt x="1889" y="810"/>
                  </a:lnTo>
                  <a:lnTo>
                    <a:pt x="1889" y="829"/>
                  </a:lnTo>
                  <a:lnTo>
                    <a:pt x="2248" y="829"/>
                  </a:lnTo>
                  <a:lnTo>
                    <a:pt x="2248" y="865"/>
                  </a:lnTo>
                  <a:lnTo>
                    <a:pt x="2802" y="865"/>
                  </a:lnTo>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grpSp>
          <p:nvGrpSpPr>
            <p:cNvPr id="645" name="Group 644"/>
            <p:cNvGrpSpPr/>
            <p:nvPr/>
          </p:nvGrpSpPr>
          <p:grpSpPr>
            <a:xfrm>
              <a:off x="2401771" y="1498735"/>
              <a:ext cx="4079876" cy="1103313"/>
              <a:chOff x="1822450" y="1419225"/>
              <a:chExt cx="4079876" cy="1103313"/>
            </a:xfrm>
          </p:grpSpPr>
          <p:sp>
            <p:nvSpPr>
              <p:cNvPr id="498" name="Oval 158"/>
              <p:cNvSpPr>
                <a:spLocks noChangeArrowheads="1"/>
              </p:cNvSpPr>
              <p:nvPr/>
            </p:nvSpPr>
            <p:spPr bwMode="auto">
              <a:xfrm>
                <a:off x="1835150" y="1419225"/>
                <a:ext cx="68263" cy="68263"/>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499" name="Oval 159"/>
              <p:cNvSpPr>
                <a:spLocks noChangeArrowheads="1"/>
              </p:cNvSpPr>
              <p:nvPr/>
            </p:nvSpPr>
            <p:spPr bwMode="auto">
              <a:xfrm>
                <a:off x="3333750" y="1993900"/>
                <a:ext cx="68263"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00" name="Oval 160"/>
              <p:cNvSpPr>
                <a:spLocks noChangeArrowheads="1"/>
              </p:cNvSpPr>
              <p:nvPr/>
            </p:nvSpPr>
            <p:spPr bwMode="auto">
              <a:xfrm>
                <a:off x="3832225" y="2168525"/>
                <a:ext cx="69850"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01" name="Oval 161"/>
              <p:cNvSpPr>
                <a:spLocks noChangeArrowheads="1"/>
              </p:cNvSpPr>
              <p:nvPr/>
            </p:nvSpPr>
            <p:spPr bwMode="auto">
              <a:xfrm>
                <a:off x="3849688" y="2168525"/>
                <a:ext cx="68263"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02" name="Oval 162"/>
              <p:cNvSpPr>
                <a:spLocks noChangeArrowheads="1"/>
              </p:cNvSpPr>
              <p:nvPr/>
            </p:nvSpPr>
            <p:spPr bwMode="auto">
              <a:xfrm>
                <a:off x="3865563" y="2168525"/>
                <a:ext cx="68263"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03" name="Oval 163"/>
              <p:cNvSpPr>
                <a:spLocks noChangeArrowheads="1"/>
              </p:cNvSpPr>
              <p:nvPr/>
            </p:nvSpPr>
            <p:spPr bwMode="auto">
              <a:xfrm>
                <a:off x="3881438" y="2168525"/>
                <a:ext cx="68263"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04" name="Oval 164"/>
              <p:cNvSpPr>
                <a:spLocks noChangeArrowheads="1"/>
              </p:cNvSpPr>
              <p:nvPr/>
            </p:nvSpPr>
            <p:spPr bwMode="auto">
              <a:xfrm>
                <a:off x="3890963" y="2168525"/>
                <a:ext cx="68263"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05" name="Oval 165"/>
              <p:cNvSpPr>
                <a:spLocks noChangeArrowheads="1"/>
              </p:cNvSpPr>
              <p:nvPr/>
            </p:nvSpPr>
            <p:spPr bwMode="auto">
              <a:xfrm>
                <a:off x="3921125" y="2168525"/>
                <a:ext cx="68263"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06" name="Oval 166"/>
              <p:cNvSpPr>
                <a:spLocks noChangeArrowheads="1"/>
              </p:cNvSpPr>
              <p:nvPr/>
            </p:nvSpPr>
            <p:spPr bwMode="auto">
              <a:xfrm>
                <a:off x="3933825" y="2168525"/>
                <a:ext cx="68263"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07" name="Oval 167"/>
              <p:cNvSpPr>
                <a:spLocks noChangeArrowheads="1"/>
              </p:cNvSpPr>
              <p:nvPr/>
            </p:nvSpPr>
            <p:spPr bwMode="auto">
              <a:xfrm>
                <a:off x="3959225" y="2168525"/>
                <a:ext cx="69850"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08" name="Oval 168"/>
              <p:cNvSpPr>
                <a:spLocks noChangeArrowheads="1"/>
              </p:cNvSpPr>
              <p:nvPr/>
            </p:nvSpPr>
            <p:spPr bwMode="auto">
              <a:xfrm>
                <a:off x="3989388" y="2168525"/>
                <a:ext cx="68263"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09" name="Oval 169"/>
              <p:cNvSpPr>
                <a:spLocks noChangeArrowheads="1"/>
              </p:cNvSpPr>
              <p:nvPr/>
            </p:nvSpPr>
            <p:spPr bwMode="auto">
              <a:xfrm>
                <a:off x="3998913" y="2168525"/>
                <a:ext cx="68263"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10" name="Oval 170"/>
              <p:cNvSpPr>
                <a:spLocks noChangeArrowheads="1"/>
              </p:cNvSpPr>
              <p:nvPr/>
            </p:nvSpPr>
            <p:spPr bwMode="auto">
              <a:xfrm>
                <a:off x="4005263" y="2168525"/>
                <a:ext cx="68263"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11" name="Oval 171"/>
              <p:cNvSpPr>
                <a:spLocks noChangeArrowheads="1"/>
              </p:cNvSpPr>
              <p:nvPr/>
            </p:nvSpPr>
            <p:spPr bwMode="auto">
              <a:xfrm>
                <a:off x="4044950" y="2168525"/>
                <a:ext cx="68263"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12" name="Oval 172"/>
              <p:cNvSpPr>
                <a:spLocks noChangeArrowheads="1"/>
              </p:cNvSpPr>
              <p:nvPr/>
            </p:nvSpPr>
            <p:spPr bwMode="auto">
              <a:xfrm>
                <a:off x="4057650" y="2192338"/>
                <a:ext cx="71438"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13" name="Oval 173"/>
              <p:cNvSpPr>
                <a:spLocks noChangeArrowheads="1"/>
              </p:cNvSpPr>
              <p:nvPr/>
            </p:nvSpPr>
            <p:spPr bwMode="auto">
              <a:xfrm>
                <a:off x="4073525" y="2192338"/>
                <a:ext cx="68263"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14" name="Oval 174"/>
              <p:cNvSpPr>
                <a:spLocks noChangeArrowheads="1"/>
              </p:cNvSpPr>
              <p:nvPr/>
            </p:nvSpPr>
            <p:spPr bwMode="auto">
              <a:xfrm>
                <a:off x="4103688" y="2192338"/>
                <a:ext cx="71438"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15" name="Oval 175"/>
              <p:cNvSpPr>
                <a:spLocks noChangeArrowheads="1"/>
              </p:cNvSpPr>
              <p:nvPr/>
            </p:nvSpPr>
            <p:spPr bwMode="auto">
              <a:xfrm>
                <a:off x="4116388" y="2192338"/>
                <a:ext cx="68263"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16" name="Oval 176"/>
              <p:cNvSpPr>
                <a:spLocks noChangeArrowheads="1"/>
              </p:cNvSpPr>
              <p:nvPr/>
            </p:nvSpPr>
            <p:spPr bwMode="auto">
              <a:xfrm>
                <a:off x="4149725" y="2192338"/>
                <a:ext cx="68263"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17" name="Oval 177"/>
              <p:cNvSpPr>
                <a:spLocks noChangeArrowheads="1"/>
              </p:cNvSpPr>
              <p:nvPr/>
            </p:nvSpPr>
            <p:spPr bwMode="auto">
              <a:xfrm>
                <a:off x="4194175" y="2214563"/>
                <a:ext cx="68263" cy="68263"/>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18" name="Oval 178"/>
              <p:cNvSpPr>
                <a:spLocks noChangeArrowheads="1"/>
              </p:cNvSpPr>
              <p:nvPr/>
            </p:nvSpPr>
            <p:spPr bwMode="auto">
              <a:xfrm>
                <a:off x="4237038" y="2239963"/>
                <a:ext cx="68263"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19" name="Oval 179"/>
              <p:cNvSpPr>
                <a:spLocks noChangeArrowheads="1"/>
              </p:cNvSpPr>
              <p:nvPr/>
            </p:nvSpPr>
            <p:spPr bwMode="auto">
              <a:xfrm>
                <a:off x="4252913" y="2239963"/>
                <a:ext cx="68263"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20" name="Oval 180"/>
              <p:cNvSpPr>
                <a:spLocks noChangeArrowheads="1"/>
              </p:cNvSpPr>
              <p:nvPr/>
            </p:nvSpPr>
            <p:spPr bwMode="auto">
              <a:xfrm>
                <a:off x="4295775" y="2266950"/>
                <a:ext cx="68263"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21" name="Oval 181"/>
              <p:cNvSpPr>
                <a:spLocks noChangeArrowheads="1"/>
              </p:cNvSpPr>
              <p:nvPr/>
            </p:nvSpPr>
            <p:spPr bwMode="auto">
              <a:xfrm>
                <a:off x="4298950" y="2292350"/>
                <a:ext cx="71438"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22" name="Oval 182"/>
              <p:cNvSpPr>
                <a:spLocks noChangeArrowheads="1"/>
              </p:cNvSpPr>
              <p:nvPr/>
            </p:nvSpPr>
            <p:spPr bwMode="auto">
              <a:xfrm>
                <a:off x="4308475" y="2292350"/>
                <a:ext cx="68263"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23" name="Oval 183"/>
              <p:cNvSpPr>
                <a:spLocks noChangeArrowheads="1"/>
              </p:cNvSpPr>
              <p:nvPr/>
            </p:nvSpPr>
            <p:spPr bwMode="auto">
              <a:xfrm>
                <a:off x="4327525" y="2292350"/>
                <a:ext cx="69850"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24" name="Oval 184"/>
              <p:cNvSpPr>
                <a:spLocks noChangeArrowheads="1"/>
              </p:cNvSpPr>
              <p:nvPr/>
            </p:nvSpPr>
            <p:spPr bwMode="auto">
              <a:xfrm>
                <a:off x="4364038" y="2292350"/>
                <a:ext cx="68263"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25" name="Oval 185"/>
              <p:cNvSpPr>
                <a:spLocks noChangeArrowheads="1"/>
              </p:cNvSpPr>
              <p:nvPr/>
            </p:nvSpPr>
            <p:spPr bwMode="auto">
              <a:xfrm>
                <a:off x="4400550" y="2292350"/>
                <a:ext cx="71438"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26" name="Oval 186"/>
              <p:cNvSpPr>
                <a:spLocks noChangeArrowheads="1"/>
              </p:cNvSpPr>
              <p:nvPr/>
            </p:nvSpPr>
            <p:spPr bwMode="auto">
              <a:xfrm>
                <a:off x="4410075" y="2292350"/>
                <a:ext cx="71438"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27" name="Oval 187"/>
              <p:cNvSpPr>
                <a:spLocks noChangeArrowheads="1"/>
              </p:cNvSpPr>
              <p:nvPr/>
            </p:nvSpPr>
            <p:spPr bwMode="auto">
              <a:xfrm>
                <a:off x="4432300" y="2292350"/>
                <a:ext cx="68263"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28" name="Oval 188"/>
              <p:cNvSpPr>
                <a:spLocks noChangeArrowheads="1"/>
              </p:cNvSpPr>
              <p:nvPr/>
            </p:nvSpPr>
            <p:spPr bwMode="auto">
              <a:xfrm>
                <a:off x="4441825" y="2292350"/>
                <a:ext cx="68263"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29" name="Oval 189"/>
              <p:cNvSpPr>
                <a:spLocks noChangeArrowheads="1"/>
              </p:cNvSpPr>
              <p:nvPr/>
            </p:nvSpPr>
            <p:spPr bwMode="auto">
              <a:xfrm>
                <a:off x="4471988" y="2292350"/>
                <a:ext cx="68263"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30" name="Oval 190"/>
              <p:cNvSpPr>
                <a:spLocks noChangeArrowheads="1"/>
              </p:cNvSpPr>
              <p:nvPr/>
            </p:nvSpPr>
            <p:spPr bwMode="auto">
              <a:xfrm>
                <a:off x="4478338" y="2292350"/>
                <a:ext cx="71438"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31" name="Oval 191"/>
              <p:cNvSpPr>
                <a:spLocks noChangeArrowheads="1"/>
              </p:cNvSpPr>
              <p:nvPr/>
            </p:nvSpPr>
            <p:spPr bwMode="auto">
              <a:xfrm>
                <a:off x="4503738" y="2292350"/>
                <a:ext cx="68263"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32" name="Oval 192"/>
              <p:cNvSpPr>
                <a:spLocks noChangeArrowheads="1"/>
              </p:cNvSpPr>
              <p:nvPr/>
            </p:nvSpPr>
            <p:spPr bwMode="auto">
              <a:xfrm>
                <a:off x="4546600" y="2292350"/>
                <a:ext cx="68263"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33" name="Oval 193"/>
              <p:cNvSpPr>
                <a:spLocks noChangeArrowheads="1"/>
              </p:cNvSpPr>
              <p:nvPr/>
            </p:nvSpPr>
            <p:spPr bwMode="auto">
              <a:xfrm>
                <a:off x="4586288" y="2292350"/>
                <a:ext cx="68263"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34" name="Oval 194"/>
              <p:cNvSpPr>
                <a:spLocks noChangeArrowheads="1"/>
              </p:cNvSpPr>
              <p:nvPr/>
            </p:nvSpPr>
            <p:spPr bwMode="auto">
              <a:xfrm>
                <a:off x="4592638" y="2292350"/>
                <a:ext cx="71438"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35" name="Oval 195"/>
              <p:cNvSpPr>
                <a:spLocks noChangeArrowheads="1"/>
              </p:cNvSpPr>
              <p:nvPr/>
            </p:nvSpPr>
            <p:spPr bwMode="auto">
              <a:xfrm>
                <a:off x="4602163" y="2292350"/>
                <a:ext cx="68263"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36" name="Oval 196"/>
              <p:cNvSpPr>
                <a:spLocks noChangeArrowheads="1"/>
              </p:cNvSpPr>
              <p:nvPr/>
            </p:nvSpPr>
            <p:spPr bwMode="auto">
              <a:xfrm>
                <a:off x="4608513" y="2292350"/>
                <a:ext cx="71438"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37" name="Oval 197"/>
              <p:cNvSpPr>
                <a:spLocks noChangeArrowheads="1"/>
              </p:cNvSpPr>
              <p:nvPr/>
            </p:nvSpPr>
            <p:spPr bwMode="auto">
              <a:xfrm>
                <a:off x="4618038" y="2292350"/>
                <a:ext cx="68263"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38" name="Oval 198"/>
              <p:cNvSpPr>
                <a:spLocks noChangeArrowheads="1"/>
              </p:cNvSpPr>
              <p:nvPr/>
            </p:nvSpPr>
            <p:spPr bwMode="auto">
              <a:xfrm>
                <a:off x="4633913" y="2292350"/>
                <a:ext cx="69850"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39" name="Oval 199"/>
              <p:cNvSpPr>
                <a:spLocks noChangeArrowheads="1"/>
              </p:cNvSpPr>
              <p:nvPr/>
            </p:nvSpPr>
            <p:spPr bwMode="auto">
              <a:xfrm>
                <a:off x="4651375" y="2292350"/>
                <a:ext cx="68263"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40" name="Oval 200"/>
              <p:cNvSpPr>
                <a:spLocks noChangeArrowheads="1"/>
              </p:cNvSpPr>
              <p:nvPr/>
            </p:nvSpPr>
            <p:spPr bwMode="auto">
              <a:xfrm>
                <a:off x="4692650" y="2338388"/>
                <a:ext cx="68263" cy="68263"/>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41" name="Oval 201"/>
              <p:cNvSpPr>
                <a:spLocks noChangeArrowheads="1"/>
              </p:cNvSpPr>
              <p:nvPr/>
            </p:nvSpPr>
            <p:spPr bwMode="auto">
              <a:xfrm>
                <a:off x="4710113" y="2338388"/>
                <a:ext cx="68263" cy="68263"/>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42" name="Oval 202"/>
              <p:cNvSpPr>
                <a:spLocks noChangeArrowheads="1"/>
              </p:cNvSpPr>
              <p:nvPr/>
            </p:nvSpPr>
            <p:spPr bwMode="auto">
              <a:xfrm>
                <a:off x="4719638" y="2338388"/>
                <a:ext cx="68263" cy="68263"/>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43" name="Oval 203"/>
              <p:cNvSpPr>
                <a:spLocks noChangeArrowheads="1"/>
              </p:cNvSpPr>
              <p:nvPr/>
            </p:nvSpPr>
            <p:spPr bwMode="auto">
              <a:xfrm>
                <a:off x="4729163" y="2338388"/>
                <a:ext cx="68263" cy="68263"/>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44" name="Oval 204"/>
              <p:cNvSpPr>
                <a:spLocks noChangeArrowheads="1"/>
              </p:cNvSpPr>
              <p:nvPr/>
            </p:nvSpPr>
            <p:spPr bwMode="auto">
              <a:xfrm>
                <a:off x="4751388" y="2338388"/>
                <a:ext cx="68263" cy="68263"/>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45" name="Oval 205"/>
              <p:cNvSpPr>
                <a:spLocks noChangeArrowheads="1"/>
              </p:cNvSpPr>
              <p:nvPr/>
            </p:nvSpPr>
            <p:spPr bwMode="auto">
              <a:xfrm>
                <a:off x="4810125" y="2338388"/>
                <a:ext cx="68263" cy="68263"/>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46" name="Oval 206"/>
              <p:cNvSpPr>
                <a:spLocks noChangeArrowheads="1"/>
              </p:cNvSpPr>
              <p:nvPr/>
            </p:nvSpPr>
            <p:spPr bwMode="auto">
              <a:xfrm>
                <a:off x="4856163" y="2338388"/>
                <a:ext cx="68263" cy="68263"/>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47" name="Oval 207"/>
              <p:cNvSpPr>
                <a:spLocks noChangeArrowheads="1"/>
              </p:cNvSpPr>
              <p:nvPr/>
            </p:nvSpPr>
            <p:spPr bwMode="auto">
              <a:xfrm>
                <a:off x="4881563" y="2338388"/>
                <a:ext cx="69850" cy="68263"/>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48" name="Oval 208"/>
              <p:cNvSpPr>
                <a:spLocks noChangeArrowheads="1"/>
              </p:cNvSpPr>
              <p:nvPr/>
            </p:nvSpPr>
            <p:spPr bwMode="auto">
              <a:xfrm>
                <a:off x="4892675" y="2338388"/>
                <a:ext cx="68263" cy="68263"/>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49" name="Oval 209"/>
              <p:cNvSpPr>
                <a:spLocks noChangeArrowheads="1"/>
              </p:cNvSpPr>
              <p:nvPr/>
            </p:nvSpPr>
            <p:spPr bwMode="auto">
              <a:xfrm>
                <a:off x="5051425" y="2338388"/>
                <a:ext cx="68263" cy="68263"/>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50" name="Oval 210"/>
              <p:cNvSpPr>
                <a:spLocks noChangeArrowheads="1"/>
              </p:cNvSpPr>
              <p:nvPr/>
            </p:nvSpPr>
            <p:spPr bwMode="auto">
              <a:xfrm>
                <a:off x="5146675" y="2338388"/>
                <a:ext cx="68263" cy="68263"/>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51" name="Oval 211"/>
              <p:cNvSpPr>
                <a:spLocks noChangeArrowheads="1"/>
              </p:cNvSpPr>
              <p:nvPr/>
            </p:nvSpPr>
            <p:spPr bwMode="auto">
              <a:xfrm>
                <a:off x="5175250" y="2338388"/>
                <a:ext cx="68263" cy="68263"/>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52" name="Oval 212"/>
              <p:cNvSpPr>
                <a:spLocks noChangeArrowheads="1"/>
              </p:cNvSpPr>
              <p:nvPr/>
            </p:nvSpPr>
            <p:spPr bwMode="auto">
              <a:xfrm>
                <a:off x="5211763" y="2338388"/>
                <a:ext cx="71438" cy="68263"/>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53" name="Oval 213"/>
              <p:cNvSpPr>
                <a:spLocks noChangeArrowheads="1"/>
              </p:cNvSpPr>
              <p:nvPr/>
            </p:nvSpPr>
            <p:spPr bwMode="auto">
              <a:xfrm>
                <a:off x="5286375" y="2457450"/>
                <a:ext cx="68263"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54" name="Oval 214"/>
              <p:cNvSpPr>
                <a:spLocks noChangeArrowheads="1"/>
              </p:cNvSpPr>
              <p:nvPr/>
            </p:nvSpPr>
            <p:spPr bwMode="auto">
              <a:xfrm>
                <a:off x="5319713" y="2457450"/>
                <a:ext cx="68263"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55" name="Oval 215"/>
              <p:cNvSpPr>
                <a:spLocks noChangeArrowheads="1"/>
              </p:cNvSpPr>
              <p:nvPr/>
            </p:nvSpPr>
            <p:spPr bwMode="auto">
              <a:xfrm>
                <a:off x="5391150" y="2457450"/>
                <a:ext cx="68263"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56" name="Oval 216"/>
              <p:cNvSpPr>
                <a:spLocks noChangeArrowheads="1"/>
              </p:cNvSpPr>
              <p:nvPr/>
            </p:nvSpPr>
            <p:spPr bwMode="auto">
              <a:xfrm>
                <a:off x="5397500" y="2457450"/>
                <a:ext cx="68263"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57" name="Oval 217"/>
              <p:cNvSpPr>
                <a:spLocks noChangeArrowheads="1"/>
              </p:cNvSpPr>
              <p:nvPr/>
            </p:nvSpPr>
            <p:spPr bwMode="auto">
              <a:xfrm>
                <a:off x="5432425" y="2457450"/>
                <a:ext cx="68263"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58" name="Oval 218"/>
              <p:cNvSpPr>
                <a:spLocks noChangeArrowheads="1"/>
              </p:cNvSpPr>
              <p:nvPr/>
            </p:nvSpPr>
            <p:spPr bwMode="auto">
              <a:xfrm>
                <a:off x="5527675" y="2457450"/>
                <a:ext cx="68263"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59" name="Oval 219"/>
              <p:cNvSpPr>
                <a:spLocks noChangeArrowheads="1"/>
              </p:cNvSpPr>
              <p:nvPr/>
            </p:nvSpPr>
            <p:spPr bwMode="auto">
              <a:xfrm>
                <a:off x="5592763" y="2457450"/>
                <a:ext cx="68263"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60" name="Oval 220"/>
              <p:cNvSpPr>
                <a:spLocks noChangeArrowheads="1"/>
              </p:cNvSpPr>
              <p:nvPr/>
            </p:nvSpPr>
            <p:spPr bwMode="auto">
              <a:xfrm>
                <a:off x="5781675" y="2457450"/>
                <a:ext cx="68263"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61" name="Oval 221"/>
              <p:cNvSpPr>
                <a:spLocks noChangeArrowheads="1"/>
              </p:cNvSpPr>
              <p:nvPr/>
            </p:nvSpPr>
            <p:spPr bwMode="auto">
              <a:xfrm>
                <a:off x="5834063" y="2457450"/>
                <a:ext cx="68263"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62" name="Oval 222"/>
              <p:cNvSpPr>
                <a:spLocks noChangeArrowheads="1"/>
              </p:cNvSpPr>
              <p:nvPr/>
            </p:nvSpPr>
            <p:spPr bwMode="auto">
              <a:xfrm>
                <a:off x="4654550" y="2292350"/>
                <a:ext cx="71438"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63" name="Oval 223"/>
              <p:cNvSpPr>
                <a:spLocks noChangeArrowheads="1"/>
              </p:cNvSpPr>
              <p:nvPr/>
            </p:nvSpPr>
            <p:spPr bwMode="auto">
              <a:xfrm>
                <a:off x="1822450" y="1419225"/>
                <a:ext cx="71438" cy="68263"/>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64" name="Oval 224"/>
              <p:cNvSpPr>
                <a:spLocks noChangeArrowheads="1"/>
              </p:cNvSpPr>
              <p:nvPr/>
            </p:nvSpPr>
            <p:spPr bwMode="auto">
              <a:xfrm>
                <a:off x="2373313" y="1627188"/>
                <a:ext cx="71438" cy="650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grpSp>
        <p:grpSp>
          <p:nvGrpSpPr>
            <p:cNvPr id="644" name="Group 643"/>
            <p:cNvGrpSpPr/>
            <p:nvPr/>
          </p:nvGrpSpPr>
          <p:grpSpPr>
            <a:xfrm>
              <a:off x="2216034" y="1359035"/>
              <a:ext cx="4451350" cy="1425576"/>
              <a:chOff x="1636713" y="1279525"/>
              <a:chExt cx="4451350" cy="1425576"/>
            </a:xfrm>
          </p:grpSpPr>
          <p:sp>
            <p:nvSpPr>
              <p:cNvPr id="565" name="Freeform 225"/>
              <p:cNvSpPr>
                <a:spLocks/>
              </p:cNvSpPr>
              <p:nvPr/>
            </p:nvSpPr>
            <p:spPr bwMode="auto">
              <a:xfrm>
                <a:off x="6013450" y="2640013"/>
                <a:ext cx="74613" cy="65088"/>
              </a:xfrm>
              <a:custGeom>
                <a:avLst/>
                <a:gdLst>
                  <a:gd name="T0" fmla="*/ 22 w 47"/>
                  <a:gd name="T1" fmla="*/ 0 h 41"/>
                  <a:gd name="T2" fmla="*/ 0 w 47"/>
                  <a:gd name="T3" fmla="*/ 41 h 41"/>
                  <a:gd name="T4" fmla="*/ 47 w 47"/>
                  <a:gd name="T5" fmla="*/ 41 h 41"/>
                  <a:gd name="T6" fmla="*/ 22 w 47"/>
                  <a:gd name="T7" fmla="*/ 0 h 41"/>
                </a:gdLst>
                <a:ahLst/>
                <a:cxnLst>
                  <a:cxn ang="0">
                    <a:pos x="T0" y="T1"/>
                  </a:cxn>
                  <a:cxn ang="0">
                    <a:pos x="T2" y="T3"/>
                  </a:cxn>
                  <a:cxn ang="0">
                    <a:pos x="T4" y="T5"/>
                  </a:cxn>
                  <a:cxn ang="0">
                    <a:pos x="T6" y="T7"/>
                  </a:cxn>
                </a:cxnLst>
                <a:rect l="0" t="0" r="r" b="b"/>
                <a:pathLst>
                  <a:path w="47" h="41">
                    <a:moveTo>
                      <a:pt x="22" y="0"/>
                    </a:moveTo>
                    <a:lnTo>
                      <a:pt x="0" y="41"/>
                    </a:lnTo>
                    <a:lnTo>
                      <a:pt x="47" y="41"/>
                    </a:lnTo>
                    <a:lnTo>
                      <a:pt x="22"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66" name="Freeform 226"/>
              <p:cNvSpPr>
                <a:spLocks/>
              </p:cNvSpPr>
              <p:nvPr/>
            </p:nvSpPr>
            <p:spPr bwMode="auto">
              <a:xfrm>
                <a:off x="5856288" y="2640013"/>
                <a:ext cx="74613" cy="65088"/>
              </a:xfrm>
              <a:custGeom>
                <a:avLst/>
                <a:gdLst>
                  <a:gd name="T0" fmla="*/ 25 w 47"/>
                  <a:gd name="T1" fmla="*/ 0 h 41"/>
                  <a:gd name="T2" fmla="*/ 0 w 47"/>
                  <a:gd name="T3" fmla="*/ 41 h 41"/>
                  <a:gd name="T4" fmla="*/ 47 w 47"/>
                  <a:gd name="T5" fmla="*/ 41 h 41"/>
                  <a:gd name="T6" fmla="*/ 25 w 47"/>
                  <a:gd name="T7" fmla="*/ 0 h 41"/>
                </a:gdLst>
                <a:ahLst/>
                <a:cxnLst>
                  <a:cxn ang="0">
                    <a:pos x="T0" y="T1"/>
                  </a:cxn>
                  <a:cxn ang="0">
                    <a:pos x="T2" y="T3"/>
                  </a:cxn>
                  <a:cxn ang="0">
                    <a:pos x="T4" y="T5"/>
                  </a:cxn>
                  <a:cxn ang="0">
                    <a:pos x="T6" y="T7"/>
                  </a:cxn>
                </a:cxnLst>
                <a:rect l="0" t="0" r="r" b="b"/>
                <a:pathLst>
                  <a:path w="47" h="41">
                    <a:moveTo>
                      <a:pt x="25" y="0"/>
                    </a:moveTo>
                    <a:lnTo>
                      <a:pt x="0" y="41"/>
                    </a:lnTo>
                    <a:lnTo>
                      <a:pt x="47" y="41"/>
                    </a:lnTo>
                    <a:lnTo>
                      <a:pt x="25"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67" name="Freeform 227"/>
              <p:cNvSpPr>
                <a:spLocks/>
              </p:cNvSpPr>
              <p:nvPr/>
            </p:nvSpPr>
            <p:spPr bwMode="auto">
              <a:xfrm>
                <a:off x="5765800" y="2640013"/>
                <a:ext cx="71438" cy="65088"/>
              </a:xfrm>
              <a:custGeom>
                <a:avLst/>
                <a:gdLst>
                  <a:gd name="T0" fmla="*/ 22 w 45"/>
                  <a:gd name="T1" fmla="*/ 0 h 41"/>
                  <a:gd name="T2" fmla="*/ 0 w 45"/>
                  <a:gd name="T3" fmla="*/ 41 h 41"/>
                  <a:gd name="T4" fmla="*/ 45 w 45"/>
                  <a:gd name="T5" fmla="*/ 41 h 41"/>
                  <a:gd name="T6" fmla="*/ 22 w 45"/>
                  <a:gd name="T7" fmla="*/ 0 h 41"/>
                </a:gdLst>
                <a:ahLst/>
                <a:cxnLst>
                  <a:cxn ang="0">
                    <a:pos x="T0" y="T1"/>
                  </a:cxn>
                  <a:cxn ang="0">
                    <a:pos x="T2" y="T3"/>
                  </a:cxn>
                  <a:cxn ang="0">
                    <a:pos x="T4" y="T5"/>
                  </a:cxn>
                  <a:cxn ang="0">
                    <a:pos x="T6" y="T7"/>
                  </a:cxn>
                </a:cxnLst>
                <a:rect l="0" t="0" r="r" b="b"/>
                <a:pathLst>
                  <a:path w="45" h="41">
                    <a:moveTo>
                      <a:pt x="22" y="0"/>
                    </a:moveTo>
                    <a:lnTo>
                      <a:pt x="0" y="41"/>
                    </a:lnTo>
                    <a:lnTo>
                      <a:pt x="45" y="41"/>
                    </a:lnTo>
                    <a:lnTo>
                      <a:pt x="22"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68" name="Freeform 228"/>
              <p:cNvSpPr>
                <a:spLocks/>
              </p:cNvSpPr>
              <p:nvPr/>
            </p:nvSpPr>
            <p:spPr bwMode="auto">
              <a:xfrm>
                <a:off x="5726113" y="2640013"/>
                <a:ext cx="71438" cy="65088"/>
              </a:xfrm>
              <a:custGeom>
                <a:avLst/>
                <a:gdLst>
                  <a:gd name="T0" fmla="*/ 23 w 45"/>
                  <a:gd name="T1" fmla="*/ 0 h 41"/>
                  <a:gd name="T2" fmla="*/ 0 w 45"/>
                  <a:gd name="T3" fmla="*/ 41 h 41"/>
                  <a:gd name="T4" fmla="*/ 45 w 45"/>
                  <a:gd name="T5" fmla="*/ 41 h 41"/>
                  <a:gd name="T6" fmla="*/ 23 w 45"/>
                  <a:gd name="T7" fmla="*/ 0 h 41"/>
                </a:gdLst>
                <a:ahLst/>
                <a:cxnLst>
                  <a:cxn ang="0">
                    <a:pos x="T0" y="T1"/>
                  </a:cxn>
                  <a:cxn ang="0">
                    <a:pos x="T2" y="T3"/>
                  </a:cxn>
                  <a:cxn ang="0">
                    <a:pos x="T4" y="T5"/>
                  </a:cxn>
                  <a:cxn ang="0">
                    <a:pos x="T6" y="T7"/>
                  </a:cxn>
                </a:cxnLst>
                <a:rect l="0" t="0" r="r" b="b"/>
                <a:pathLst>
                  <a:path w="45" h="41">
                    <a:moveTo>
                      <a:pt x="23" y="0"/>
                    </a:moveTo>
                    <a:lnTo>
                      <a:pt x="0" y="41"/>
                    </a:lnTo>
                    <a:lnTo>
                      <a:pt x="45" y="41"/>
                    </a:lnTo>
                    <a:lnTo>
                      <a:pt x="23"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69" name="Freeform 229"/>
              <p:cNvSpPr>
                <a:spLocks/>
              </p:cNvSpPr>
              <p:nvPr/>
            </p:nvSpPr>
            <p:spPr bwMode="auto">
              <a:xfrm>
                <a:off x="5570538" y="2640013"/>
                <a:ext cx="74613" cy="65088"/>
              </a:xfrm>
              <a:custGeom>
                <a:avLst/>
                <a:gdLst>
                  <a:gd name="T0" fmla="*/ 22 w 47"/>
                  <a:gd name="T1" fmla="*/ 0 h 41"/>
                  <a:gd name="T2" fmla="*/ 0 w 47"/>
                  <a:gd name="T3" fmla="*/ 41 h 41"/>
                  <a:gd name="T4" fmla="*/ 47 w 47"/>
                  <a:gd name="T5" fmla="*/ 41 h 41"/>
                  <a:gd name="T6" fmla="*/ 22 w 47"/>
                  <a:gd name="T7" fmla="*/ 0 h 41"/>
                </a:gdLst>
                <a:ahLst/>
                <a:cxnLst>
                  <a:cxn ang="0">
                    <a:pos x="T0" y="T1"/>
                  </a:cxn>
                  <a:cxn ang="0">
                    <a:pos x="T2" y="T3"/>
                  </a:cxn>
                  <a:cxn ang="0">
                    <a:pos x="T4" y="T5"/>
                  </a:cxn>
                  <a:cxn ang="0">
                    <a:pos x="T6" y="T7"/>
                  </a:cxn>
                </a:cxnLst>
                <a:rect l="0" t="0" r="r" b="b"/>
                <a:pathLst>
                  <a:path w="47" h="41">
                    <a:moveTo>
                      <a:pt x="22" y="0"/>
                    </a:moveTo>
                    <a:lnTo>
                      <a:pt x="0" y="41"/>
                    </a:lnTo>
                    <a:lnTo>
                      <a:pt x="47" y="41"/>
                    </a:lnTo>
                    <a:lnTo>
                      <a:pt x="22"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70" name="Freeform 230"/>
              <p:cNvSpPr>
                <a:spLocks/>
              </p:cNvSpPr>
              <p:nvPr/>
            </p:nvSpPr>
            <p:spPr bwMode="auto">
              <a:xfrm>
                <a:off x="5508625" y="2640013"/>
                <a:ext cx="71438" cy="65088"/>
              </a:xfrm>
              <a:custGeom>
                <a:avLst/>
                <a:gdLst>
                  <a:gd name="T0" fmla="*/ 22 w 45"/>
                  <a:gd name="T1" fmla="*/ 0 h 41"/>
                  <a:gd name="T2" fmla="*/ 0 w 45"/>
                  <a:gd name="T3" fmla="*/ 41 h 41"/>
                  <a:gd name="T4" fmla="*/ 45 w 45"/>
                  <a:gd name="T5" fmla="*/ 41 h 41"/>
                  <a:gd name="T6" fmla="*/ 22 w 45"/>
                  <a:gd name="T7" fmla="*/ 0 h 41"/>
                </a:gdLst>
                <a:ahLst/>
                <a:cxnLst>
                  <a:cxn ang="0">
                    <a:pos x="T0" y="T1"/>
                  </a:cxn>
                  <a:cxn ang="0">
                    <a:pos x="T2" y="T3"/>
                  </a:cxn>
                  <a:cxn ang="0">
                    <a:pos x="T4" y="T5"/>
                  </a:cxn>
                  <a:cxn ang="0">
                    <a:pos x="T6" y="T7"/>
                  </a:cxn>
                </a:cxnLst>
                <a:rect l="0" t="0" r="r" b="b"/>
                <a:pathLst>
                  <a:path w="45" h="41">
                    <a:moveTo>
                      <a:pt x="22" y="0"/>
                    </a:moveTo>
                    <a:lnTo>
                      <a:pt x="0" y="41"/>
                    </a:lnTo>
                    <a:lnTo>
                      <a:pt x="45" y="41"/>
                    </a:lnTo>
                    <a:lnTo>
                      <a:pt x="22"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71" name="Freeform 231"/>
              <p:cNvSpPr>
                <a:spLocks/>
              </p:cNvSpPr>
              <p:nvPr/>
            </p:nvSpPr>
            <p:spPr bwMode="auto">
              <a:xfrm>
                <a:off x="5449888" y="2640013"/>
                <a:ext cx="71438" cy="65088"/>
              </a:xfrm>
              <a:custGeom>
                <a:avLst/>
                <a:gdLst>
                  <a:gd name="T0" fmla="*/ 22 w 45"/>
                  <a:gd name="T1" fmla="*/ 0 h 41"/>
                  <a:gd name="T2" fmla="*/ 0 w 45"/>
                  <a:gd name="T3" fmla="*/ 41 h 41"/>
                  <a:gd name="T4" fmla="*/ 45 w 45"/>
                  <a:gd name="T5" fmla="*/ 41 h 41"/>
                  <a:gd name="T6" fmla="*/ 22 w 45"/>
                  <a:gd name="T7" fmla="*/ 0 h 41"/>
                </a:gdLst>
                <a:ahLst/>
                <a:cxnLst>
                  <a:cxn ang="0">
                    <a:pos x="T0" y="T1"/>
                  </a:cxn>
                  <a:cxn ang="0">
                    <a:pos x="T2" y="T3"/>
                  </a:cxn>
                  <a:cxn ang="0">
                    <a:pos x="T4" y="T5"/>
                  </a:cxn>
                  <a:cxn ang="0">
                    <a:pos x="T6" y="T7"/>
                  </a:cxn>
                </a:cxnLst>
                <a:rect l="0" t="0" r="r" b="b"/>
                <a:pathLst>
                  <a:path w="45" h="41">
                    <a:moveTo>
                      <a:pt x="22" y="0"/>
                    </a:moveTo>
                    <a:lnTo>
                      <a:pt x="0" y="41"/>
                    </a:lnTo>
                    <a:lnTo>
                      <a:pt x="45" y="41"/>
                    </a:lnTo>
                    <a:lnTo>
                      <a:pt x="22"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72" name="Freeform 232"/>
              <p:cNvSpPr>
                <a:spLocks/>
              </p:cNvSpPr>
              <p:nvPr/>
            </p:nvSpPr>
            <p:spPr bwMode="auto">
              <a:xfrm>
                <a:off x="5438775" y="2640013"/>
                <a:ext cx="73025" cy="65088"/>
              </a:xfrm>
              <a:custGeom>
                <a:avLst/>
                <a:gdLst>
                  <a:gd name="T0" fmla="*/ 23 w 46"/>
                  <a:gd name="T1" fmla="*/ 0 h 41"/>
                  <a:gd name="T2" fmla="*/ 0 w 46"/>
                  <a:gd name="T3" fmla="*/ 41 h 41"/>
                  <a:gd name="T4" fmla="*/ 46 w 46"/>
                  <a:gd name="T5" fmla="*/ 41 h 41"/>
                  <a:gd name="T6" fmla="*/ 23 w 46"/>
                  <a:gd name="T7" fmla="*/ 0 h 41"/>
                </a:gdLst>
                <a:ahLst/>
                <a:cxnLst>
                  <a:cxn ang="0">
                    <a:pos x="T0" y="T1"/>
                  </a:cxn>
                  <a:cxn ang="0">
                    <a:pos x="T2" y="T3"/>
                  </a:cxn>
                  <a:cxn ang="0">
                    <a:pos x="T4" y="T5"/>
                  </a:cxn>
                  <a:cxn ang="0">
                    <a:pos x="T6" y="T7"/>
                  </a:cxn>
                </a:cxnLst>
                <a:rect l="0" t="0" r="r" b="b"/>
                <a:pathLst>
                  <a:path w="46" h="41">
                    <a:moveTo>
                      <a:pt x="23" y="0"/>
                    </a:moveTo>
                    <a:lnTo>
                      <a:pt x="0" y="41"/>
                    </a:lnTo>
                    <a:lnTo>
                      <a:pt x="46" y="41"/>
                    </a:lnTo>
                    <a:lnTo>
                      <a:pt x="23"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73" name="Freeform 233"/>
              <p:cNvSpPr>
                <a:spLocks/>
              </p:cNvSpPr>
              <p:nvPr/>
            </p:nvSpPr>
            <p:spPr bwMode="auto">
              <a:xfrm>
                <a:off x="5416550" y="2640013"/>
                <a:ext cx="71438" cy="65088"/>
              </a:xfrm>
              <a:custGeom>
                <a:avLst/>
                <a:gdLst>
                  <a:gd name="T0" fmla="*/ 23 w 45"/>
                  <a:gd name="T1" fmla="*/ 0 h 41"/>
                  <a:gd name="T2" fmla="*/ 0 w 45"/>
                  <a:gd name="T3" fmla="*/ 41 h 41"/>
                  <a:gd name="T4" fmla="*/ 45 w 45"/>
                  <a:gd name="T5" fmla="*/ 41 h 41"/>
                  <a:gd name="T6" fmla="*/ 23 w 45"/>
                  <a:gd name="T7" fmla="*/ 0 h 41"/>
                </a:gdLst>
                <a:ahLst/>
                <a:cxnLst>
                  <a:cxn ang="0">
                    <a:pos x="T0" y="T1"/>
                  </a:cxn>
                  <a:cxn ang="0">
                    <a:pos x="T2" y="T3"/>
                  </a:cxn>
                  <a:cxn ang="0">
                    <a:pos x="T4" y="T5"/>
                  </a:cxn>
                  <a:cxn ang="0">
                    <a:pos x="T6" y="T7"/>
                  </a:cxn>
                </a:cxnLst>
                <a:rect l="0" t="0" r="r" b="b"/>
                <a:pathLst>
                  <a:path w="45" h="41">
                    <a:moveTo>
                      <a:pt x="23" y="0"/>
                    </a:moveTo>
                    <a:lnTo>
                      <a:pt x="0" y="41"/>
                    </a:lnTo>
                    <a:lnTo>
                      <a:pt x="45" y="41"/>
                    </a:lnTo>
                    <a:lnTo>
                      <a:pt x="23"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74" name="Freeform 234"/>
              <p:cNvSpPr>
                <a:spLocks/>
              </p:cNvSpPr>
              <p:nvPr/>
            </p:nvSpPr>
            <p:spPr bwMode="auto">
              <a:xfrm>
                <a:off x="5322888" y="2640013"/>
                <a:ext cx="71438" cy="65088"/>
              </a:xfrm>
              <a:custGeom>
                <a:avLst/>
                <a:gdLst>
                  <a:gd name="T0" fmla="*/ 22 w 45"/>
                  <a:gd name="T1" fmla="*/ 0 h 41"/>
                  <a:gd name="T2" fmla="*/ 0 w 45"/>
                  <a:gd name="T3" fmla="*/ 41 h 41"/>
                  <a:gd name="T4" fmla="*/ 45 w 45"/>
                  <a:gd name="T5" fmla="*/ 41 h 41"/>
                  <a:gd name="T6" fmla="*/ 22 w 45"/>
                  <a:gd name="T7" fmla="*/ 0 h 41"/>
                </a:gdLst>
                <a:ahLst/>
                <a:cxnLst>
                  <a:cxn ang="0">
                    <a:pos x="T0" y="T1"/>
                  </a:cxn>
                  <a:cxn ang="0">
                    <a:pos x="T2" y="T3"/>
                  </a:cxn>
                  <a:cxn ang="0">
                    <a:pos x="T4" y="T5"/>
                  </a:cxn>
                  <a:cxn ang="0">
                    <a:pos x="T6" y="T7"/>
                  </a:cxn>
                </a:cxnLst>
                <a:rect l="0" t="0" r="r" b="b"/>
                <a:pathLst>
                  <a:path w="45" h="41">
                    <a:moveTo>
                      <a:pt x="22" y="0"/>
                    </a:moveTo>
                    <a:lnTo>
                      <a:pt x="0" y="41"/>
                    </a:lnTo>
                    <a:lnTo>
                      <a:pt x="45" y="41"/>
                    </a:lnTo>
                    <a:lnTo>
                      <a:pt x="22"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75" name="Freeform 235"/>
              <p:cNvSpPr>
                <a:spLocks/>
              </p:cNvSpPr>
              <p:nvPr/>
            </p:nvSpPr>
            <p:spPr bwMode="auto">
              <a:xfrm>
                <a:off x="5283200" y="2640013"/>
                <a:ext cx="74613" cy="65088"/>
              </a:xfrm>
              <a:custGeom>
                <a:avLst/>
                <a:gdLst>
                  <a:gd name="T0" fmla="*/ 25 w 47"/>
                  <a:gd name="T1" fmla="*/ 0 h 41"/>
                  <a:gd name="T2" fmla="*/ 0 w 47"/>
                  <a:gd name="T3" fmla="*/ 41 h 41"/>
                  <a:gd name="T4" fmla="*/ 47 w 47"/>
                  <a:gd name="T5" fmla="*/ 41 h 41"/>
                  <a:gd name="T6" fmla="*/ 25 w 47"/>
                  <a:gd name="T7" fmla="*/ 0 h 41"/>
                </a:gdLst>
                <a:ahLst/>
                <a:cxnLst>
                  <a:cxn ang="0">
                    <a:pos x="T0" y="T1"/>
                  </a:cxn>
                  <a:cxn ang="0">
                    <a:pos x="T2" y="T3"/>
                  </a:cxn>
                  <a:cxn ang="0">
                    <a:pos x="T4" y="T5"/>
                  </a:cxn>
                  <a:cxn ang="0">
                    <a:pos x="T6" y="T7"/>
                  </a:cxn>
                </a:cxnLst>
                <a:rect l="0" t="0" r="r" b="b"/>
                <a:pathLst>
                  <a:path w="47" h="41">
                    <a:moveTo>
                      <a:pt x="25" y="0"/>
                    </a:moveTo>
                    <a:lnTo>
                      <a:pt x="0" y="41"/>
                    </a:lnTo>
                    <a:lnTo>
                      <a:pt x="47" y="41"/>
                    </a:lnTo>
                    <a:lnTo>
                      <a:pt x="25"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76" name="Freeform 236"/>
              <p:cNvSpPr>
                <a:spLocks/>
              </p:cNvSpPr>
              <p:nvPr/>
            </p:nvSpPr>
            <p:spPr bwMode="auto">
              <a:xfrm>
                <a:off x="5276850" y="2640013"/>
                <a:ext cx="71438" cy="65088"/>
              </a:xfrm>
              <a:custGeom>
                <a:avLst/>
                <a:gdLst>
                  <a:gd name="T0" fmla="*/ 22 w 45"/>
                  <a:gd name="T1" fmla="*/ 0 h 41"/>
                  <a:gd name="T2" fmla="*/ 0 w 45"/>
                  <a:gd name="T3" fmla="*/ 41 h 41"/>
                  <a:gd name="T4" fmla="*/ 45 w 45"/>
                  <a:gd name="T5" fmla="*/ 41 h 41"/>
                  <a:gd name="T6" fmla="*/ 22 w 45"/>
                  <a:gd name="T7" fmla="*/ 0 h 41"/>
                </a:gdLst>
                <a:ahLst/>
                <a:cxnLst>
                  <a:cxn ang="0">
                    <a:pos x="T0" y="T1"/>
                  </a:cxn>
                  <a:cxn ang="0">
                    <a:pos x="T2" y="T3"/>
                  </a:cxn>
                  <a:cxn ang="0">
                    <a:pos x="T4" y="T5"/>
                  </a:cxn>
                  <a:cxn ang="0">
                    <a:pos x="T6" y="T7"/>
                  </a:cxn>
                </a:cxnLst>
                <a:rect l="0" t="0" r="r" b="b"/>
                <a:pathLst>
                  <a:path w="45" h="41">
                    <a:moveTo>
                      <a:pt x="22" y="0"/>
                    </a:moveTo>
                    <a:lnTo>
                      <a:pt x="0" y="41"/>
                    </a:lnTo>
                    <a:lnTo>
                      <a:pt x="45" y="41"/>
                    </a:lnTo>
                    <a:lnTo>
                      <a:pt x="22"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77" name="Freeform 237"/>
              <p:cNvSpPr>
                <a:spLocks/>
              </p:cNvSpPr>
              <p:nvPr/>
            </p:nvSpPr>
            <p:spPr bwMode="auto">
              <a:xfrm>
                <a:off x="5264150" y="2640013"/>
                <a:ext cx="74613" cy="65088"/>
              </a:xfrm>
              <a:custGeom>
                <a:avLst/>
                <a:gdLst>
                  <a:gd name="T0" fmla="*/ 22 w 47"/>
                  <a:gd name="T1" fmla="*/ 0 h 41"/>
                  <a:gd name="T2" fmla="*/ 0 w 47"/>
                  <a:gd name="T3" fmla="*/ 41 h 41"/>
                  <a:gd name="T4" fmla="*/ 47 w 47"/>
                  <a:gd name="T5" fmla="*/ 41 h 41"/>
                  <a:gd name="T6" fmla="*/ 22 w 47"/>
                  <a:gd name="T7" fmla="*/ 0 h 41"/>
                </a:gdLst>
                <a:ahLst/>
                <a:cxnLst>
                  <a:cxn ang="0">
                    <a:pos x="T0" y="T1"/>
                  </a:cxn>
                  <a:cxn ang="0">
                    <a:pos x="T2" y="T3"/>
                  </a:cxn>
                  <a:cxn ang="0">
                    <a:pos x="T4" y="T5"/>
                  </a:cxn>
                  <a:cxn ang="0">
                    <a:pos x="T6" y="T7"/>
                  </a:cxn>
                </a:cxnLst>
                <a:rect l="0" t="0" r="r" b="b"/>
                <a:pathLst>
                  <a:path w="47" h="41">
                    <a:moveTo>
                      <a:pt x="22" y="0"/>
                    </a:moveTo>
                    <a:lnTo>
                      <a:pt x="0" y="41"/>
                    </a:lnTo>
                    <a:lnTo>
                      <a:pt x="47" y="41"/>
                    </a:lnTo>
                    <a:lnTo>
                      <a:pt x="22"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78" name="Freeform 238"/>
              <p:cNvSpPr>
                <a:spLocks/>
              </p:cNvSpPr>
              <p:nvPr/>
            </p:nvSpPr>
            <p:spPr bwMode="auto">
              <a:xfrm>
                <a:off x="5214938" y="2640013"/>
                <a:ext cx="71438" cy="65088"/>
              </a:xfrm>
              <a:custGeom>
                <a:avLst/>
                <a:gdLst>
                  <a:gd name="T0" fmla="*/ 22 w 45"/>
                  <a:gd name="T1" fmla="*/ 0 h 41"/>
                  <a:gd name="T2" fmla="*/ 0 w 45"/>
                  <a:gd name="T3" fmla="*/ 41 h 41"/>
                  <a:gd name="T4" fmla="*/ 45 w 45"/>
                  <a:gd name="T5" fmla="*/ 41 h 41"/>
                  <a:gd name="T6" fmla="*/ 22 w 45"/>
                  <a:gd name="T7" fmla="*/ 0 h 41"/>
                </a:gdLst>
                <a:ahLst/>
                <a:cxnLst>
                  <a:cxn ang="0">
                    <a:pos x="T0" y="T1"/>
                  </a:cxn>
                  <a:cxn ang="0">
                    <a:pos x="T2" y="T3"/>
                  </a:cxn>
                  <a:cxn ang="0">
                    <a:pos x="T4" y="T5"/>
                  </a:cxn>
                  <a:cxn ang="0">
                    <a:pos x="T6" y="T7"/>
                  </a:cxn>
                </a:cxnLst>
                <a:rect l="0" t="0" r="r" b="b"/>
                <a:pathLst>
                  <a:path w="45" h="41">
                    <a:moveTo>
                      <a:pt x="22" y="0"/>
                    </a:moveTo>
                    <a:lnTo>
                      <a:pt x="0" y="41"/>
                    </a:lnTo>
                    <a:lnTo>
                      <a:pt x="45" y="41"/>
                    </a:lnTo>
                    <a:lnTo>
                      <a:pt x="22"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79" name="Freeform 239"/>
              <p:cNvSpPr>
                <a:spLocks/>
              </p:cNvSpPr>
              <p:nvPr/>
            </p:nvSpPr>
            <p:spPr bwMode="auto">
              <a:xfrm>
                <a:off x="5175250" y="2640013"/>
                <a:ext cx="71438" cy="65088"/>
              </a:xfrm>
              <a:custGeom>
                <a:avLst/>
                <a:gdLst>
                  <a:gd name="T0" fmla="*/ 23 w 45"/>
                  <a:gd name="T1" fmla="*/ 0 h 41"/>
                  <a:gd name="T2" fmla="*/ 0 w 45"/>
                  <a:gd name="T3" fmla="*/ 41 h 41"/>
                  <a:gd name="T4" fmla="*/ 45 w 45"/>
                  <a:gd name="T5" fmla="*/ 41 h 41"/>
                  <a:gd name="T6" fmla="*/ 23 w 45"/>
                  <a:gd name="T7" fmla="*/ 0 h 41"/>
                </a:gdLst>
                <a:ahLst/>
                <a:cxnLst>
                  <a:cxn ang="0">
                    <a:pos x="T0" y="T1"/>
                  </a:cxn>
                  <a:cxn ang="0">
                    <a:pos x="T2" y="T3"/>
                  </a:cxn>
                  <a:cxn ang="0">
                    <a:pos x="T4" y="T5"/>
                  </a:cxn>
                  <a:cxn ang="0">
                    <a:pos x="T6" y="T7"/>
                  </a:cxn>
                </a:cxnLst>
                <a:rect l="0" t="0" r="r" b="b"/>
                <a:pathLst>
                  <a:path w="45" h="41">
                    <a:moveTo>
                      <a:pt x="23" y="0"/>
                    </a:moveTo>
                    <a:lnTo>
                      <a:pt x="0" y="41"/>
                    </a:lnTo>
                    <a:lnTo>
                      <a:pt x="45" y="41"/>
                    </a:lnTo>
                    <a:lnTo>
                      <a:pt x="23"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80" name="Freeform 240"/>
              <p:cNvSpPr>
                <a:spLocks/>
              </p:cNvSpPr>
              <p:nvPr/>
            </p:nvSpPr>
            <p:spPr bwMode="auto">
              <a:xfrm>
                <a:off x="5129213" y="2640013"/>
                <a:ext cx="76200" cy="65088"/>
              </a:xfrm>
              <a:custGeom>
                <a:avLst/>
                <a:gdLst>
                  <a:gd name="T0" fmla="*/ 25 w 48"/>
                  <a:gd name="T1" fmla="*/ 0 h 41"/>
                  <a:gd name="T2" fmla="*/ 0 w 48"/>
                  <a:gd name="T3" fmla="*/ 41 h 41"/>
                  <a:gd name="T4" fmla="*/ 48 w 48"/>
                  <a:gd name="T5" fmla="*/ 41 h 41"/>
                  <a:gd name="T6" fmla="*/ 25 w 48"/>
                  <a:gd name="T7" fmla="*/ 0 h 41"/>
                </a:gdLst>
                <a:ahLst/>
                <a:cxnLst>
                  <a:cxn ang="0">
                    <a:pos x="T0" y="T1"/>
                  </a:cxn>
                  <a:cxn ang="0">
                    <a:pos x="T2" y="T3"/>
                  </a:cxn>
                  <a:cxn ang="0">
                    <a:pos x="T4" y="T5"/>
                  </a:cxn>
                  <a:cxn ang="0">
                    <a:pos x="T6" y="T7"/>
                  </a:cxn>
                </a:cxnLst>
                <a:rect l="0" t="0" r="r" b="b"/>
                <a:pathLst>
                  <a:path w="48" h="41">
                    <a:moveTo>
                      <a:pt x="25" y="0"/>
                    </a:moveTo>
                    <a:lnTo>
                      <a:pt x="0" y="41"/>
                    </a:lnTo>
                    <a:lnTo>
                      <a:pt x="48" y="41"/>
                    </a:lnTo>
                    <a:lnTo>
                      <a:pt x="25"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81" name="Freeform 241"/>
              <p:cNvSpPr>
                <a:spLocks/>
              </p:cNvSpPr>
              <p:nvPr/>
            </p:nvSpPr>
            <p:spPr bwMode="auto">
              <a:xfrm>
                <a:off x="5081588" y="2584450"/>
                <a:ext cx="74613" cy="65088"/>
              </a:xfrm>
              <a:custGeom>
                <a:avLst/>
                <a:gdLst>
                  <a:gd name="T0" fmla="*/ 24 w 47"/>
                  <a:gd name="T1" fmla="*/ 0 h 41"/>
                  <a:gd name="T2" fmla="*/ 0 w 47"/>
                  <a:gd name="T3" fmla="*/ 41 h 41"/>
                  <a:gd name="T4" fmla="*/ 47 w 47"/>
                  <a:gd name="T5" fmla="*/ 41 h 41"/>
                  <a:gd name="T6" fmla="*/ 24 w 47"/>
                  <a:gd name="T7" fmla="*/ 0 h 41"/>
                </a:gdLst>
                <a:ahLst/>
                <a:cxnLst>
                  <a:cxn ang="0">
                    <a:pos x="T0" y="T1"/>
                  </a:cxn>
                  <a:cxn ang="0">
                    <a:pos x="T2" y="T3"/>
                  </a:cxn>
                  <a:cxn ang="0">
                    <a:pos x="T4" y="T5"/>
                  </a:cxn>
                  <a:cxn ang="0">
                    <a:pos x="T6" y="T7"/>
                  </a:cxn>
                </a:cxnLst>
                <a:rect l="0" t="0" r="r" b="b"/>
                <a:pathLst>
                  <a:path w="47" h="41">
                    <a:moveTo>
                      <a:pt x="24" y="0"/>
                    </a:moveTo>
                    <a:lnTo>
                      <a:pt x="0" y="41"/>
                    </a:lnTo>
                    <a:lnTo>
                      <a:pt x="47" y="41"/>
                    </a:lnTo>
                    <a:lnTo>
                      <a:pt x="24"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82" name="Freeform 242"/>
              <p:cNvSpPr>
                <a:spLocks/>
              </p:cNvSpPr>
              <p:nvPr/>
            </p:nvSpPr>
            <p:spPr bwMode="auto">
              <a:xfrm>
                <a:off x="5060950" y="2584450"/>
                <a:ext cx="73025" cy="65088"/>
              </a:xfrm>
              <a:custGeom>
                <a:avLst/>
                <a:gdLst>
                  <a:gd name="T0" fmla="*/ 23 w 46"/>
                  <a:gd name="T1" fmla="*/ 0 h 41"/>
                  <a:gd name="T2" fmla="*/ 0 w 46"/>
                  <a:gd name="T3" fmla="*/ 41 h 41"/>
                  <a:gd name="T4" fmla="*/ 46 w 46"/>
                  <a:gd name="T5" fmla="*/ 41 h 41"/>
                  <a:gd name="T6" fmla="*/ 23 w 46"/>
                  <a:gd name="T7" fmla="*/ 0 h 41"/>
                </a:gdLst>
                <a:ahLst/>
                <a:cxnLst>
                  <a:cxn ang="0">
                    <a:pos x="T0" y="T1"/>
                  </a:cxn>
                  <a:cxn ang="0">
                    <a:pos x="T2" y="T3"/>
                  </a:cxn>
                  <a:cxn ang="0">
                    <a:pos x="T4" y="T5"/>
                  </a:cxn>
                  <a:cxn ang="0">
                    <a:pos x="T6" y="T7"/>
                  </a:cxn>
                </a:cxnLst>
                <a:rect l="0" t="0" r="r" b="b"/>
                <a:pathLst>
                  <a:path w="46" h="41">
                    <a:moveTo>
                      <a:pt x="23" y="0"/>
                    </a:moveTo>
                    <a:lnTo>
                      <a:pt x="0" y="41"/>
                    </a:lnTo>
                    <a:lnTo>
                      <a:pt x="46" y="41"/>
                    </a:lnTo>
                    <a:lnTo>
                      <a:pt x="23"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83" name="Freeform 243"/>
              <p:cNvSpPr>
                <a:spLocks/>
              </p:cNvSpPr>
              <p:nvPr/>
            </p:nvSpPr>
            <p:spPr bwMode="auto">
              <a:xfrm>
                <a:off x="5029200" y="2584450"/>
                <a:ext cx="71438" cy="65088"/>
              </a:xfrm>
              <a:custGeom>
                <a:avLst/>
                <a:gdLst>
                  <a:gd name="T0" fmla="*/ 22 w 45"/>
                  <a:gd name="T1" fmla="*/ 0 h 41"/>
                  <a:gd name="T2" fmla="*/ 0 w 45"/>
                  <a:gd name="T3" fmla="*/ 41 h 41"/>
                  <a:gd name="T4" fmla="*/ 45 w 45"/>
                  <a:gd name="T5" fmla="*/ 41 h 41"/>
                  <a:gd name="T6" fmla="*/ 22 w 45"/>
                  <a:gd name="T7" fmla="*/ 0 h 41"/>
                </a:gdLst>
                <a:ahLst/>
                <a:cxnLst>
                  <a:cxn ang="0">
                    <a:pos x="T0" y="T1"/>
                  </a:cxn>
                  <a:cxn ang="0">
                    <a:pos x="T2" y="T3"/>
                  </a:cxn>
                  <a:cxn ang="0">
                    <a:pos x="T4" y="T5"/>
                  </a:cxn>
                  <a:cxn ang="0">
                    <a:pos x="T6" y="T7"/>
                  </a:cxn>
                </a:cxnLst>
                <a:rect l="0" t="0" r="r" b="b"/>
                <a:pathLst>
                  <a:path w="45" h="41">
                    <a:moveTo>
                      <a:pt x="22" y="0"/>
                    </a:moveTo>
                    <a:lnTo>
                      <a:pt x="0" y="41"/>
                    </a:lnTo>
                    <a:lnTo>
                      <a:pt x="45" y="41"/>
                    </a:lnTo>
                    <a:lnTo>
                      <a:pt x="22"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84" name="Freeform 244"/>
              <p:cNvSpPr>
                <a:spLocks/>
              </p:cNvSpPr>
              <p:nvPr/>
            </p:nvSpPr>
            <p:spPr bwMode="auto">
              <a:xfrm>
                <a:off x="4954588" y="2584450"/>
                <a:ext cx="71438" cy="65088"/>
              </a:xfrm>
              <a:custGeom>
                <a:avLst/>
                <a:gdLst>
                  <a:gd name="T0" fmla="*/ 22 w 45"/>
                  <a:gd name="T1" fmla="*/ 0 h 41"/>
                  <a:gd name="T2" fmla="*/ 0 w 45"/>
                  <a:gd name="T3" fmla="*/ 41 h 41"/>
                  <a:gd name="T4" fmla="*/ 45 w 45"/>
                  <a:gd name="T5" fmla="*/ 41 h 41"/>
                  <a:gd name="T6" fmla="*/ 22 w 45"/>
                  <a:gd name="T7" fmla="*/ 0 h 41"/>
                </a:gdLst>
                <a:ahLst/>
                <a:cxnLst>
                  <a:cxn ang="0">
                    <a:pos x="T0" y="T1"/>
                  </a:cxn>
                  <a:cxn ang="0">
                    <a:pos x="T2" y="T3"/>
                  </a:cxn>
                  <a:cxn ang="0">
                    <a:pos x="T4" y="T5"/>
                  </a:cxn>
                  <a:cxn ang="0">
                    <a:pos x="T6" y="T7"/>
                  </a:cxn>
                </a:cxnLst>
                <a:rect l="0" t="0" r="r" b="b"/>
                <a:pathLst>
                  <a:path w="45" h="41">
                    <a:moveTo>
                      <a:pt x="22" y="0"/>
                    </a:moveTo>
                    <a:lnTo>
                      <a:pt x="0" y="41"/>
                    </a:lnTo>
                    <a:lnTo>
                      <a:pt x="45" y="41"/>
                    </a:lnTo>
                    <a:lnTo>
                      <a:pt x="22"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85" name="Freeform 245"/>
              <p:cNvSpPr>
                <a:spLocks/>
              </p:cNvSpPr>
              <p:nvPr/>
            </p:nvSpPr>
            <p:spPr bwMode="auto">
              <a:xfrm>
                <a:off x="4943475" y="2584450"/>
                <a:ext cx="76200" cy="65088"/>
              </a:xfrm>
              <a:custGeom>
                <a:avLst/>
                <a:gdLst>
                  <a:gd name="T0" fmla="*/ 23 w 48"/>
                  <a:gd name="T1" fmla="*/ 0 h 41"/>
                  <a:gd name="T2" fmla="*/ 0 w 48"/>
                  <a:gd name="T3" fmla="*/ 41 h 41"/>
                  <a:gd name="T4" fmla="*/ 48 w 48"/>
                  <a:gd name="T5" fmla="*/ 41 h 41"/>
                  <a:gd name="T6" fmla="*/ 23 w 48"/>
                  <a:gd name="T7" fmla="*/ 0 h 41"/>
                </a:gdLst>
                <a:ahLst/>
                <a:cxnLst>
                  <a:cxn ang="0">
                    <a:pos x="T0" y="T1"/>
                  </a:cxn>
                  <a:cxn ang="0">
                    <a:pos x="T2" y="T3"/>
                  </a:cxn>
                  <a:cxn ang="0">
                    <a:pos x="T4" y="T5"/>
                  </a:cxn>
                  <a:cxn ang="0">
                    <a:pos x="T6" y="T7"/>
                  </a:cxn>
                </a:cxnLst>
                <a:rect l="0" t="0" r="r" b="b"/>
                <a:pathLst>
                  <a:path w="48" h="41">
                    <a:moveTo>
                      <a:pt x="23" y="0"/>
                    </a:moveTo>
                    <a:lnTo>
                      <a:pt x="0" y="41"/>
                    </a:lnTo>
                    <a:lnTo>
                      <a:pt x="48" y="41"/>
                    </a:lnTo>
                    <a:lnTo>
                      <a:pt x="23"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86" name="Freeform 246"/>
              <p:cNvSpPr>
                <a:spLocks/>
              </p:cNvSpPr>
              <p:nvPr/>
            </p:nvSpPr>
            <p:spPr bwMode="auto">
              <a:xfrm>
                <a:off x="4918075" y="2584450"/>
                <a:ext cx="74613" cy="65088"/>
              </a:xfrm>
              <a:custGeom>
                <a:avLst/>
                <a:gdLst>
                  <a:gd name="T0" fmla="*/ 23 w 47"/>
                  <a:gd name="T1" fmla="*/ 0 h 41"/>
                  <a:gd name="T2" fmla="*/ 0 w 47"/>
                  <a:gd name="T3" fmla="*/ 41 h 41"/>
                  <a:gd name="T4" fmla="*/ 47 w 47"/>
                  <a:gd name="T5" fmla="*/ 41 h 41"/>
                  <a:gd name="T6" fmla="*/ 23 w 47"/>
                  <a:gd name="T7" fmla="*/ 0 h 41"/>
                </a:gdLst>
                <a:ahLst/>
                <a:cxnLst>
                  <a:cxn ang="0">
                    <a:pos x="T0" y="T1"/>
                  </a:cxn>
                  <a:cxn ang="0">
                    <a:pos x="T2" y="T3"/>
                  </a:cxn>
                  <a:cxn ang="0">
                    <a:pos x="T4" y="T5"/>
                  </a:cxn>
                  <a:cxn ang="0">
                    <a:pos x="T6" y="T7"/>
                  </a:cxn>
                </a:cxnLst>
                <a:rect l="0" t="0" r="r" b="b"/>
                <a:pathLst>
                  <a:path w="47" h="41">
                    <a:moveTo>
                      <a:pt x="23" y="0"/>
                    </a:moveTo>
                    <a:lnTo>
                      <a:pt x="0" y="41"/>
                    </a:lnTo>
                    <a:lnTo>
                      <a:pt x="47" y="41"/>
                    </a:lnTo>
                    <a:lnTo>
                      <a:pt x="23"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87" name="Freeform 247"/>
              <p:cNvSpPr>
                <a:spLocks/>
              </p:cNvSpPr>
              <p:nvPr/>
            </p:nvSpPr>
            <p:spPr bwMode="auto">
              <a:xfrm>
                <a:off x="4859338" y="2584450"/>
                <a:ext cx="71438" cy="65088"/>
              </a:xfrm>
              <a:custGeom>
                <a:avLst/>
                <a:gdLst>
                  <a:gd name="T0" fmla="*/ 23 w 45"/>
                  <a:gd name="T1" fmla="*/ 0 h 41"/>
                  <a:gd name="T2" fmla="*/ 0 w 45"/>
                  <a:gd name="T3" fmla="*/ 41 h 41"/>
                  <a:gd name="T4" fmla="*/ 45 w 45"/>
                  <a:gd name="T5" fmla="*/ 41 h 41"/>
                  <a:gd name="T6" fmla="*/ 23 w 45"/>
                  <a:gd name="T7" fmla="*/ 0 h 41"/>
                </a:gdLst>
                <a:ahLst/>
                <a:cxnLst>
                  <a:cxn ang="0">
                    <a:pos x="T0" y="T1"/>
                  </a:cxn>
                  <a:cxn ang="0">
                    <a:pos x="T2" y="T3"/>
                  </a:cxn>
                  <a:cxn ang="0">
                    <a:pos x="T4" y="T5"/>
                  </a:cxn>
                  <a:cxn ang="0">
                    <a:pos x="T6" y="T7"/>
                  </a:cxn>
                </a:cxnLst>
                <a:rect l="0" t="0" r="r" b="b"/>
                <a:pathLst>
                  <a:path w="45" h="41">
                    <a:moveTo>
                      <a:pt x="23" y="0"/>
                    </a:moveTo>
                    <a:lnTo>
                      <a:pt x="0" y="41"/>
                    </a:lnTo>
                    <a:lnTo>
                      <a:pt x="45" y="41"/>
                    </a:lnTo>
                    <a:lnTo>
                      <a:pt x="23"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88" name="Freeform 248"/>
              <p:cNvSpPr>
                <a:spLocks/>
              </p:cNvSpPr>
              <p:nvPr/>
            </p:nvSpPr>
            <p:spPr bwMode="auto">
              <a:xfrm>
                <a:off x="4843463" y="2584450"/>
                <a:ext cx="74613" cy="65088"/>
              </a:xfrm>
              <a:custGeom>
                <a:avLst/>
                <a:gdLst>
                  <a:gd name="T0" fmla="*/ 22 w 47"/>
                  <a:gd name="T1" fmla="*/ 0 h 41"/>
                  <a:gd name="T2" fmla="*/ 0 w 47"/>
                  <a:gd name="T3" fmla="*/ 41 h 41"/>
                  <a:gd name="T4" fmla="*/ 47 w 47"/>
                  <a:gd name="T5" fmla="*/ 41 h 41"/>
                  <a:gd name="T6" fmla="*/ 22 w 47"/>
                  <a:gd name="T7" fmla="*/ 0 h 41"/>
                </a:gdLst>
                <a:ahLst/>
                <a:cxnLst>
                  <a:cxn ang="0">
                    <a:pos x="T0" y="T1"/>
                  </a:cxn>
                  <a:cxn ang="0">
                    <a:pos x="T2" y="T3"/>
                  </a:cxn>
                  <a:cxn ang="0">
                    <a:pos x="T4" y="T5"/>
                  </a:cxn>
                  <a:cxn ang="0">
                    <a:pos x="T6" y="T7"/>
                  </a:cxn>
                </a:cxnLst>
                <a:rect l="0" t="0" r="r" b="b"/>
                <a:pathLst>
                  <a:path w="47" h="41">
                    <a:moveTo>
                      <a:pt x="22" y="0"/>
                    </a:moveTo>
                    <a:lnTo>
                      <a:pt x="0" y="41"/>
                    </a:lnTo>
                    <a:lnTo>
                      <a:pt x="47" y="41"/>
                    </a:lnTo>
                    <a:lnTo>
                      <a:pt x="22"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89" name="Freeform 249"/>
              <p:cNvSpPr>
                <a:spLocks/>
              </p:cNvSpPr>
              <p:nvPr/>
            </p:nvSpPr>
            <p:spPr bwMode="auto">
              <a:xfrm>
                <a:off x="4833938" y="2584450"/>
                <a:ext cx="74613" cy="65088"/>
              </a:xfrm>
              <a:custGeom>
                <a:avLst/>
                <a:gdLst>
                  <a:gd name="T0" fmla="*/ 24 w 47"/>
                  <a:gd name="T1" fmla="*/ 0 h 41"/>
                  <a:gd name="T2" fmla="*/ 0 w 47"/>
                  <a:gd name="T3" fmla="*/ 41 h 41"/>
                  <a:gd name="T4" fmla="*/ 47 w 47"/>
                  <a:gd name="T5" fmla="*/ 41 h 41"/>
                  <a:gd name="T6" fmla="*/ 24 w 47"/>
                  <a:gd name="T7" fmla="*/ 0 h 41"/>
                </a:gdLst>
                <a:ahLst/>
                <a:cxnLst>
                  <a:cxn ang="0">
                    <a:pos x="T0" y="T1"/>
                  </a:cxn>
                  <a:cxn ang="0">
                    <a:pos x="T2" y="T3"/>
                  </a:cxn>
                  <a:cxn ang="0">
                    <a:pos x="T4" y="T5"/>
                  </a:cxn>
                  <a:cxn ang="0">
                    <a:pos x="T6" y="T7"/>
                  </a:cxn>
                </a:cxnLst>
                <a:rect l="0" t="0" r="r" b="b"/>
                <a:pathLst>
                  <a:path w="47" h="41">
                    <a:moveTo>
                      <a:pt x="24" y="0"/>
                    </a:moveTo>
                    <a:lnTo>
                      <a:pt x="0" y="41"/>
                    </a:lnTo>
                    <a:lnTo>
                      <a:pt x="47" y="41"/>
                    </a:lnTo>
                    <a:lnTo>
                      <a:pt x="24"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90" name="Freeform 250"/>
              <p:cNvSpPr>
                <a:spLocks/>
              </p:cNvSpPr>
              <p:nvPr/>
            </p:nvSpPr>
            <p:spPr bwMode="auto">
              <a:xfrm>
                <a:off x="4806950" y="2584450"/>
                <a:ext cx="71438" cy="65088"/>
              </a:xfrm>
              <a:custGeom>
                <a:avLst/>
                <a:gdLst>
                  <a:gd name="T0" fmla="*/ 23 w 45"/>
                  <a:gd name="T1" fmla="*/ 0 h 41"/>
                  <a:gd name="T2" fmla="*/ 0 w 45"/>
                  <a:gd name="T3" fmla="*/ 41 h 41"/>
                  <a:gd name="T4" fmla="*/ 45 w 45"/>
                  <a:gd name="T5" fmla="*/ 41 h 41"/>
                  <a:gd name="T6" fmla="*/ 23 w 45"/>
                  <a:gd name="T7" fmla="*/ 0 h 41"/>
                </a:gdLst>
                <a:ahLst/>
                <a:cxnLst>
                  <a:cxn ang="0">
                    <a:pos x="T0" y="T1"/>
                  </a:cxn>
                  <a:cxn ang="0">
                    <a:pos x="T2" y="T3"/>
                  </a:cxn>
                  <a:cxn ang="0">
                    <a:pos x="T4" y="T5"/>
                  </a:cxn>
                  <a:cxn ang="0">
                    <a:pos x="T6" y="T7"/>
                  </a:cxn>
                </a:cxnLst>
                <a:rect l="0" t="0" r="r" b="b"/>
                <a:pathLst>
                  <a:path w="45" h="41">
                    <a:moveTo>
                      <a:pt x="23" y="0"/>
                    </a:moveTo>
                    <a:lnTo>
                      <a:pt x="0" y="41"/>
                    </a:lnTo>
                    <a:lnTo>
                      <a:pt x="45" y="41"/>
                    </a:lnTo>
                    <a:lnTo>
                      <a:pt x="23"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91" name="Freeform 251"/>
              <p:cNvSpPr>
                <a:spLocks/>
              </p:cNvSpPr>
              <p:nvPr/>
            </p:nvSpPr>
            <p:spPr bwMode="auto">
              <a:xfrm>
                <a:off x="4791075" y="2584450"/>
                <a:ext cx="71438" cy="65088"/>
              </a:xfrm>
              <a:custGeom>
                <a:avLst/>
                <a:gdLst>
                  <a:gd name="T0" fmla="*/ 23 w 45"/>
                  <a:gd name="T1" fmla="*/ 0 h 41"/>
                  <a:gd name="T2" fmla="*/ 0 w 45"/>
                  <a:gd name="T3" fmla="*/ 41 h 41"/>
                  <a:gd name="T4" fmla="*/ 45 w 45"/>
                  <a:gd name="T5" fmla="*/ 41 h 41"/>
                  <a:gd name="T6" fmla="*/ 23 w 45"/>
                  <a:gd name="T7" fmla="*/ 0 h 41"/>
                </a:gdLst>
                <a:ahLst/>
                <a:cxnLst>
                  <a:cxn ang="0">
                    <a:pos x="T0" y="T1"/>
                  </a:cxn>
                  <a:cxn ang="0">
                    <a:pos x="T2" y="T3"/>
                  </a:cxn>
                  <a:cxn ang="0">
                    <a:pos x="T4" y="T5"/>
                  </a:cxn>
                  <a:cxn ang="0">
                    <a:pos x="T6" y="T7"/>
                  </a:cxn>
                </a:cxnLst>
                <a:rect l="0" t="0" r="r" b="b"/>
                <a:pathLst>
                  <a:path w="45" h="41">
                    <a:moveTo>
                      <a:pt x="23" y="0"/>
                    </a:moveTo>
                    <a:lnTo>
                      <a:pt x="0" y="41"/>
                    </a:lnTo>
                    <a:lnTo>
                      <a:pt x="45" y="41"/>
                    </a:lnTo>
                    <a:lnTo>
                      <a:pt x="23"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92" name="Freeform 252"/>
              <p:cNvSpPr>
                <a:spLocks/>
              </p:cNvSpPr>
              <p:nvPr/>
            </p:nvSpPr>
            <p:spPr bwMode="auto">
              <a:xfrm>
                <a:off x="4725988" y="2584450"/>
                <a:ext cx="71438" cy="65088"/>
              </a:xfrm>
              <a:custGeom>
                <a:avLst/>
                <a:gdLst>
                  <a:gd name="T0" fmla="*/ 22 w 45"/>
                  <a:gd name="T1" fmla="*/ 0 h 41"/>
                  <a:gd name="T2" fmla="*/ 0 w 45"/>
                  <a:gd name="T3" fmla="*/ 41 h 41"/>
                  <a:gd name="T4" fmla="*/ 45 w 45"/>
                  <a:gd name="T5" fmla="*/ 41 h 41"/>
                  <a:gd name="T6" fmla="*/ 22 w 45"/>
                  <a:gd name="T7" fmla="*/ 0 h 41"/>
                </a:gdLst>
                <a:ahLst/>
                <a:cxnLst>
                  <a:cxn ang="0">
                    <a:pos x="T0" y="T1"/>
                  </a:cxn>
                  <a:cxn ang="0">
                    <a:pos x="T2" y="T3"/>
                  </a:cxn>
                  <a:cxn ang="0">
                    <a:pos x="T4" y="T5"/>
                  </a:cxn>
                  <a:cxn ang="0">
                    <a:pos x="T6" y="T7"/>
                  </a:cxn>
                </a:cxnLst>
                <a:rect l="0" t="0" r="r" b="b"/>
                <a:pathLst>
                  <a:path w="45" h="41">
                    <a:moveTo>
                      <a:pt x="22" y="0"/>
                    </a:moveTo>
                    <a:lnTo>
                      <a:pt x="0" y="41"/>
                    </a:lnTo>
                    <a:lnTo>
                      <a:pt x="45" y="41"/>
                    </a:lnTo>
                    <a:lnTo>
                      <a:pt x="22"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93" name="Freeform 253"/>
              <p:cNvSpPr>
                <a:spLocks/>
              </p:cNvSpPr>
              <p:nvPr/>
            </p:nvSpPr>
            <p:spPr bwMode="auto">
              <a:xfrm>
                <a:off x="4673600" y="2584450"/>
                <a:ext cx="74613" cy="65088"/>
              </a:xfrm>
              <a:custGeom>
                <a:avLst/>
                <a:gdLst>
                  <a:gd name="T0" fmla="*/ 25 w 47"/>
                  <a:gd name="T1" fmla="*/ 0 h 41"/>
                  <a:gd name="T2" fmla="*/ 0 w 47"/>
                  <a:gd name="T3" fmla="*/ 41 h 41"/>
                  <a:gd name="T4" fmla="*/ 47 w 47"/>
                  <a:gd name="T5" fmla="*/ 41 h 41"/>
                  <a:gd name="T6" fmla="*/ 25 w 47"/>
                  <a:gd name="T7" fmla="*/ 0 h 41"/>
                </a:gdLst>
                <a:ahLst/>
                <a:cxnLst>
                  <a:cxn ang="0">
                    <a:pos x="T0" y="T1"/>
                  </a:cxn>
                  <a:cxn ang="0">
                    <a:pos x="T2" y="T3"/>
                  </a:cxn>
                  <a:cxn ang="0">
                    <a:pos x="T4" y="T5"/>
                  </a:cxn>
                  <a:cxn ang="0">
                    <a:pos x="T6" y="T7"/>
                  </a:cxn>
                </a:cxnLst>
                <a:rect l="0" t="0" r="r" b="b"/>
                <a:pathLst>
                  <a:path w="47" h="41">
                    <a:moveTo>
                      <a:pt x="25" y="0"/>
                    </a:moveTo>
                    <a:lnTo>
                      <a:pt x="0" y="41"/>
                    </a:lnTo>
                    <a:lnTo>
                      <a:pt x="47" y="41"/>
                    </a:lnTo>
                    <a:lnTo>
                      <a:pt x="25"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94" name="Freeform 254"/>
              <p:cNvSpPr>
                <a:spLocks/>
              </p:cNvSpPr>
              <p:nvPr/>
            </p:nvSpPr>
            <p:spPr bwMode="auto">
              <a:xfrm>
                <a:off x="4660900" y="2584450"/>
                <a:ext cx="71438" cy="65088"/>
              </a:xfrm>
              <a:custGeom>
                <a:avLst/>
                <a:gdLst>
                  <a:gd name="T0" fmla="*/ 22 w 45"/>
                  <a:gd name="T1" fmla="*/ 0 h 41"/>
                  <a:gd name="T2" fmla="*/ 0 w 45"/>
                  <a:gd name="T3" fmla="*/ 41 h 41"/>
                  <a:gd name="T4" fmla="*/ 45 w 45"/>
                  <a:gd name="T5" fmla="*/ 41 h 41"/>
                  <a:gd name="T6" fmla="*/ 22 w 45"/>
                  <a:gd name="T7" fmla="*/ 0 h 41"/>
                </a:gdLst>
                <a:ahLst/>
                <a:cxnLst>
                  <a:cxn ang="0">
                    <a:pos x="T0" y="T1"/>
                  </a:cxn>
                  <a:cxn ang="0">
                    <a:pos x="T2" y="T3"/>
                  </a:cxn>
                  <a:cxn ang="0">
                    <a:pos x="T4" y="T5"/>
                  </a:cxn>
                  <a:cxn ang="0">
                    <a:pos x="T6" y="T7"/>
                  </a:cxn>
                </a:cxnLst>
                <a:rect l="0" t="0" r="r" b="b"/>
                <a:pathLst>
                  <a:path w="45" h="41">
                    <a:moveTo>
                      <a:pt x="22" y="0"/>
                    </a:moveTo>
                    <a:lnTo>
                      <a:pt x="0" y="41"/>
                    </a:lnTo>
                    <a:lnTo>
                      <a:pt x="45" y="41"/>
                    </a:lnTo>
                    <a:lnTo>
                      <a:pt x="22"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95" name="Freeform 255"/>
              <p:cNvSpPr>
                <a:spLocks/>
              </p:cNvSpPr>
              <p:nvPr/>
            </p:nvSpPr>
            <p:spPr bwMode="auto">
              <a:xfrm>
                <a:off x="4592638" y="2584450"/>
                <a:ext cx="74613" cy="65088"/>
              </a:xfrm>
              <a:custGeom>
                <a:avLst/>
                <a:gdLst>
                  <a:gd name="T0" fmla="*/ 24 w 47"/>
                  <a:gd name="T1" fmla="*/ 0 h 41"/>
                  <a:gd name="T2" fmla="*/ 0 w 47"/>
                  <a:gd name="T3" fmla="*/ 41 h 41"/>
                  <a:gd name="T4" fmla="*/ 47 w 47"/>
                  <a:gd name="T5" fmla="*/ 41 h 41"/>
                  <a:gd name="T6" fmla="*/ 24 w 47"/>
                  <a:gd name="T7" fmla="*/ 0 h 41"/>
                </a:gdLst>
                <a:ahLst/>
                <a:cxnLst>
                  <a:cxn ang="0">
                    <a:pos x="T0" y="T1"/>
                  </a:cxn>
                  <a:cxn ang="0">
                    <a:pos x="T2" y="T3"/>
                  </a:cxn>
                  <a:cxn ang="0">
                    <a:pos x="T4" y="T5"/>
                  </a:cxn>
                  <a:cxn ang="0">
                    <a:pos x="T6" y="T7"/>
                  </a:cxn>
                </a:cxnLst>
                <a:rect l="0" t="0" r="r" b="b"/>
                <a:pathLst>
                  <a:path w="47" h="41">
                    <a:moveTo>
                      <a:pt x="24" y="0"/>
                    </a:moveTo>
                    <a:lnTo>
                      <a:pt x="0" y="41"/>
                    </a:lnTo>
                    <a:lnTo>
                      <a:pt x="47" y="41"/>
                    </a:lnTo>
                    <a:lnTo>
                      <a:pt x="24"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96" name="Freeform 256"/>
              <p:cNvSpPr>
                <a:spLocks/>
              </p:cNvSpPr>
              <p:nvPr/>
            </p:nvSpPr>
            <p:spPr bwMode="auto">
              <a:xfrm>
                <a:off x="4586288" y="2584450"/>
                <a:ext cx="74613" cy="65088"/>
              </a:xfrm>
              <a:custGeom>
                <a:avLst/>
                <a:gdLst>
                  <a:gd name="T0" fmla="*/ 24 w 47"/>
                  <a:gd name="T1" fmla="*/ 0 h 41"/>
                  <a:gd name="T2" fmla="*/ 0 w 47"/>
                  <a:gd name="T3" fmla="*/ 41 h 41"/>
                  <a:gd name="T4" fmla="*/ 47 w 47"/>
                  <a:gd name="T5" fmla="*/ 41 h 41"/>
                  <a:gd name="T6" fmla="*/ 24 w 47"/>
                  <a:gd name="T7" fmla="*/ 0 h 41"/>
                </a:gdLst>
                <a:ahLst/>
                <a:cxnLst>
                  <a:cxn ang="0">
                    <a:pos x="T0" y="T1"/>
                  </a:cxn>
                  <a:cxn ang="0">
                    <a:pos x="T2" y="T3"/>
                  </a:cxn>
                  <a:cxn ang="0">
                    <a:pos x="T4" y="T5"/>
                  </a:cxn>
                  <a:cxn ang="0">
                    <a:pos x="T6" y="T7"/>
                  </a:cxn>
                </a:cxnLst>
                <a:rect l="0" t="0" r="r" b="b"/>
                <a:pathLst>
                  <a:path w="47" h="41">
                    <a:moveTo>
                      <a:pt x="24" y="0"/>
                    </a:moveTo>
                    <a:lnTo>
                      <a:pt x="0" y="41"/>
                    </a:lnTo>
                    <a:lnTo>
                      <a:pt x="47" y="41"/>
                    </a:lnTo>
                    <a:lnTo>
                      <a:pt x="24"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97" name="Freeform 257"/>
              <p:cNvSpPr>
                <a:spLocks/>
              </p:cNvSpPr>
              <p:nvPr/>
            </p:nvSpPr>
            <p:spPr bwMode="auto">
              <a:xfrm>
                <a:off x="4579938" y="2584450"/>
                <a:ext cx="74613" cy="65088"/>
              </a:xfrm>
              <a:custGeom>
                <a:avLst/>
                <a:gdLst>
                  <a:gd name="T0" fmla="*/ 24 w 47"/>
                  <a:gd name="T1" fmla="*/ 0 h 41"/>
                  <a:gd name="T2" fmla="*/ 0 w 47"/>
                  <a:gd name="T3" fmla="*/ 41 h 41"/>
                  <a:gd name="T4" fmla="*/ 47 w 47"/>
                  <a:gd name="T5" fmla="*/ 41 h 41"/>
                  <a:gd name="T6" fmla="*/ 24 w 47"/>
                  <a:gd name="T7" fmla="*/ 0 h 41"/>
                </a:gdLst>
                <a:ahLst/>
                <a:cxnLst>
                  <a:cxn ang="0">
                    <a:pos x="T0" y="T1"/>
                  </a:cxn>
                  <a:cxn ang="0">
                    <a:pos x="T2" y="T3"/>
                  </a:cxn>
                  <a:cxn ang="0">
                    <a:pos x="T4" y="T5"/>
                  </a:cxn>
                  <a:cxn ang="0">
                    <a:pos x="T6" y="T7"/>
                  </a:cxn>
                </a:cxnLst>
                <a:rect l="0" t="0" r="r" b="b"/>
                <a:pathLst>
                  <a:path w="47" h="41">
                    <a:moveTo>
                      <a:pt x="24" y="0"/>
                    </a:moveTo>
                    <a:lnTo>
                      <a:pt x="0" y="41"/>
                    </a:lnTo>
                    <a:lnTo>
                      <a:pt x="47" y="41"/>
                    </a:lnTo>
                    <a:lnTo>
                      <a:pt x="24"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98" name="Freeform 258"/>
              <p:cNvSpPr>
                <a:spLocks/>
              </p:cNvSpPr>
              <p:nvPr/>
            </p:nvSpPr>
            <p:spPr bwMode="auto">
              <a:xfrm>
                <a:off x="4556125" y="2552700"/>
                <a:ext cx="74613" cy="65088"/>
              </a:xfrm>
              <a:custGeom>
                <a:avLst/>
                <a:gdLst>
                  <a:gd name="T0" fmla="*/ 23 w 47"/>
                  <a:gd name="T1" fmla="*/ 0 h 41"/>
                  <a:gd name="T2" fmla="*/ 0 w 47"/>
                  <a:gd name="T3" fmla="*/ 41 h 41"/>
                  <a:gd name="T4" fmla="*/ 47 w 47"/>
                  <a:gd name="T5" fmla="*/ 41 h 41"/>
                  <a:gd name="T6" fmla="*/ 23 w 47"/>
                  <a:gd name="T7" fmla="*/ 0 h 41"/>
                </a:gdLst>
                <a:ahLst/>
                <a:cxnLst>
                  <a:cxn ang="0">
                    <a:pos x="T0" y="T1"/>
                  </a:cxn>
                  <a:cxn ang="0">
                    <a:pos x="T2" y="T3"/>
                  </a:cxn>
                  <a:cxn ang="0">
                    <a:pos x="T4" y="T5"/>
                  </a:cxn>
                  <a:cxn ang="0">
                    <a:pos x="T6" y="T7"/>
                  </a:cxn>
                </a:cxnLst>
                <a:rect l="0" t="0" r="r" b="b"/>
                <a:pathLst>
                  <a:path w="47" h="41">
                    <a:moveTo>
                      <a:pt x="23" y="0"/>
                    </a:moveTo>
                    <a:lnTo>
                      <a:pt x="0" y="41"/>
                    </a:lnTo>
                    <a:lnTo>
                      <a:pt x="47" y="41"/>
                    </a:lnTo>
                    <a:lnTo>
                      <a:pt x="23"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599" name="Freeform 259"/>
              <p:cNvSpPr>
                <a:spLocks/>
              </p:cNvSpPr>
              <p:nvPr/>
            </p:nvSpPr>
            <p:spPr bwMode="auto">
              <a:xfrm>
                <a:off x="4546600" y="2552700"/>
                <a:ext cx="74613" cy="65088"/>
              </a:xfrm>
              <a:custGeom>
                <a:avLst/>
                <a:gdLst>
                  <a:gd name="T0" fmla="*/ 23 w 47"/>
                  <a:gd name="T1" fmla="*/ 0 h 41"/>
                  <a:gd name="T2" fmla="*/ 0 w 47"/>
                  <a:gd name="T3" fmla="*/ 41 h 41"/>
                  <a:gd name="T4" fmla="*/ 47 w 47"/>
                  <a:gd name="T5" fmla="*/ 41 h 41"/>
                  <a:gd name="T6" fmla="*/ 23 w 47"/>
                  <a:gd name="T7" fmla="*/ 0 h 41"/>
                </a:gdLst>
                <a:ahLst/>
                <a:cxnLst>
                  <a:cxn ang="0">
                    <a:pos x="T0" y="T1"/>
                  </a:cxn>
                  <a:cxn ang="0">
                    <a:pos x="T2" y="T3"/>
                  </a:cxn>
                  <a:cxn ang="0">
                    <a:pos x="T4" y="T5"/>
                  </a:cxn>
                  <a:cxn ang="0">
                    <a:pos x="T6" y="T7"/>
                  </a:cxn>
                </a:cxnLst>
                <a:rect l="0" t="0" r="r" b="b"/>
                <a:pathLst>
                  <a:path w="47" h="41">
                    <a:moveTo>
                      <a:pt x="23" y="0"/>
                    </a:moveTo>
                    <a:lnTo>
                      <a:pt x="0" y="41"/>
                    </a:lnTo>
                    <a:lnTo>
                      <a:pt x="47" y="41"/>
                    </a:lnTo>
                    <a:lnTo>
                      <a:pt x="23"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00" name="Freeform 260"/>
              <p:cNvSpPr>
                <a:spLocks/>
              </p:cNvSpPr>
              <p:nvPr/>
            </p:nvSpPr>
            <p:spPr bwMode="auto">
              <a:xfrm>
                <a:off x="4533900" y="2522538"/>
                <a:ext cx="71438" cy="65088"/>
              </a:xfrm>
              <a:custGeom>
                <a:avLst/>
                <a:gdLst>
                  <a:gd name="T0" fmla="*/ 22 w 45"/>
                  <a:gd name="T1" fmla="*/ 0 h 41"/>
                  <a:gd name="T2" fmla="*/ 0 w 45"/>
                  <a:gd name="T3" fmla="*/ 41 h 41"/>
                  <a:gd name="T4" fmla="*/ 45 w 45"/>
                  <a:gd name="T5" fmla="*/ 41 h 41"/>
                  <a:gd name="T6" fmla="*/ 22 w 45"/>
                  <a:gd name="T7" fmla="*/ 0 h 41"/>
                </a:gdLst>
                <a:ahLst/>
                <a:cxnLst>
                  <a:cxn ang="0">
                    <a:pos x="T0" y="T1"/>
                  </a:cxn>
                  <a:cxn ang="0">
                    <a:pos x="T2" y="T3"/>
                  </a:cxn>
                  <a:cxn ang="0">
                    <a:pos x="T4" y="T5"/>
                  </a:cxn>
                  <a:cxn ang="0">
                    <a:pos x="T6" y="T7"/>
                  </a:cxn>
                </a:cxnLst>
                <a:rect l="0" t="0" r="r" b="b"/>
                <a:pathLst>
                  <a:path w="45" h="41">
                    <a:moveTo>
                      <a:pt x="22" y="0"/>
                    </a:moveTo>
                    <a:lnTo>
                      <a:pt x="0" y="41"/>
                    </a:lnTo>
                    <a:lnTo>
                      <a:pt x="45" y="41"/>
                    </a:lnTo>
                    <a:lnTo>
                      <a:pt x="22"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01" name="Freeform 261"/>
              <p:cNvSpPr>
                <a:spLocks/>
              </p:cNvSpPr>
              <p:nvPr/>
            </p:nvSpPr>
            <p:spPr bwMode="auto">
              <a:xfrm>
                <a:off x="4510088" y="2493963"/>
                <a:ext cx="76200" cy="68263"/>
              </a:xfrm>
              <a:custGeom>
                <a:avLst/>
                <a:gdLst>
                  <a:gd name="T0" fmla="*/ 25 w 48"/>
                  <a:gd name="T1" fmla="*/ 0 h 43"/>
                  <a:gd name="T2" fmla="*/ 0 w 48"/>
                  <a:gd name="T3" fmla="*/ 43 h 43"/>
                  <a:gd name="T4" fmla="*/ 48 w 48"/>
                  <a:gd name="T5" fmla="*/ 43 h 43"/>
                  <a:gd name="T6" fmla="*/ 25 w 48"/>
                  <a:gd name="T7" fmla="*/ 0 h 43"/>
                </a:gdLst>
                <a:ahLst/>
                <a:cxnLst>
                  <a:cxn ang="0">
                    <a:pos x="T0" y="T1"/>
                  </a:cxn>
                  <a:cxn ang="0">
                    <a:pos x="T2" y="T3"/>
                  </a:cxn>
                  <a:cxn ang="0">
                    <a:pos x="T4" y="T5"/>
                  </a:cxn>
                  <a:cxn ang="0">
                    <a:pos x="T6" y="T7"/>
                  </a:cxn>
                </a:cxnLst>
                <a:rect l="0" t="0" r="r" b="b"/>
                <a:pathLst>
                  <a:path w="48" h="43">
                    <a:moveTo>
                      <a:pt x="25" y="0"/>
                    </a:moveTo>
                    <a:lnTo>
                      <a:pt x="0" y="43"/>
                    </a:lnTo>
                    <a:lnTo>
                      <a:pt x="48" y="43"/>
                    </a:lnTo>
                    <a:lnTo>
                      <a:pt x="25"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02" name="Freeform 262"/>
              <p:cNvSpPr>
                <a:spLocks/>
              </p:cNvSpPr>
              <p:nvPr/>
            </p:nvSpPr>
            <p:spPr bwMode="auto">
              <a:xfrm>
                <a:off x="4448175" y="2493963"/>
                <a:ext cx="76200" cy="68263"/>
              </a:xfrm>
              <a:custGeom>
                <a:avLst/>
                <a:gdLst>
                  <a:gd name="T0" fmla="*/ 25 w 48"/>
                  <a:gd name="T1" fmla="*/ 0 h 43"/>
                  <a:gd name="T2" fmla="*/ 0 w 48"/>
                  <a:gd name="T3" fmla="*/ 43 h 43"/>
                  <a:gd name="T4" fmla="*/ 48 w 48"/>
                  <a:gd name="T5" fmla="*/ 43 h 43"/>
                  <a:gd name="T6" fmla="*/ 25 w 48"/>
                  <a:gd name="T7" fmla="*/ 0 h 43"/>
                </a:gdLst>
                <a:ahLst/>
                <a:cxnLst>
                  <a:cxn ang="0">
                    <a:pos x="T0" y="T1"/>
                  </a:cxn>
                  <a:cxn ang="0">
                    <a:pos x="T2" y="T3"/>
                  </a:cxn>
                  <a:cxn ang="0">
                    <a:pos x="T4" y="T5"/>
                  </a:cxn>
                  <a:cxn ang="0">
                    <a:pos x="T6" y="T7"/>
                  </a:cxn>
                </a:cxnLst>
                <a:rect l="0" t="0" r="r" b="b"/>
                <a:pathLst>
                  <a:path w="48" h="43">
                    <a:moveTo>
                      <a:pt x="25" y="0"/>
                    </a:moveTo>
                    <a:lnTo>
                      <a:pt x="0" y="43"/>
                    </a:lnTo>
                    <a:lnTo>
                      <a:pt x="48" y="43"/>
                    </a:lnTo>
                    <a:lnTo>
                      <a:pt x="25"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03" name="Freeform 263"/>
              <p:cNvSpPr>
                <a:spLocks/>
              </p:cNvSpPr>
              <p:nvPr/>
            </p:nvSpPr>
            <p:spPr bwMode="auto">
              <a:xfrm>
                <a:off x="4441825" y="2493963"/>
                <a:ext cx="71438" cy="68263"/>
              </a:xfrm>
              <a:custGeom>
                <a:avLst/>
                <a:gdLst>
                  <a:gd name="T0" fmla="*/ 23 w 45"/>
                  <a:gd name="T1" fmla="*/ 0 h 43"/>
                  <a:gd name="T2" fmla="*/ 0 w 45"/>
                  <a:gd name="T3" fmla="*/ 43 h 43"/>
                  <a:gd name="T4" fmla="*/ 45 w 45"/>
                  <a:gd name="T5" fmla="*/ 43 h 43"/>
                  <a:gd name="T6" fmla="*/ 23 w 45"/>
                  <a:gd name="T7" fmla="*/ 0 h 43"/>
                </a:gdLst>
                <a:ahLst/>
                <a:cxnLst>
                  <a:cxn ang="0">
                    <a:pos x="T0" y="T1"/>
                  </a:cxn>
                  <a:cxn ang="0">
                    <a:pos x="T2" y="T3"/>
                  </a:cxn>
                  <a:cxn ang="0">
                    <a:pos x="T4" y="T5"/>
                  </a:cxn>
                  <a:cxn ang="0">
                    <a:pos x="T6" y="T7"/>
                  </a:cxn>
                </a:cxnLst>
                <a:rect l="0" t="0" r="r" b="b"/>
                <a:pathLst>
                  <a:path w="45" h="43">
                    <a:moveTo>
                      <a:pt x="23" y="0"/>
                    </a:moveTo>
                    <a:lnTo>
                      <a:pt x="0" y="43"/>
                    </a:lnTo>
                    <a:lnTo>
                      <a:pt x="45" y="43"/>
                    </a:lnTo>
                    <a:lnTo>
                      <a:pt x="23"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04" name="Freeform 264"/>
              <p:cNvSpPr>
                <a:spLocks/>
              </p:cNvSpPr>
              <p:nvPr/>
            </p:nvSpPr>
            <p:spPr bwMode="auto">
              <a:xfrm>
                <a:off x="4416425" y="2493963"/>
                <a:ext cx="71438" cy="68263"/>
              </a:xfrm>
              <a:custGeom>
                <a:avLst/>
                <a:gdLst>
                  <a:gd name="T0" fmla="*/ 22 w 45"/>
                  <a:gd name="T1" fmla="*/ 0 h 43"/>
                  <a:gd name="T2" fmla="*/ 0 w 45"/>
                  <a:gd name="T3" fmla="*/ 43 h 43"/>
                  <a:gd name="T4" fmla="*/ 45 w 45"/>
                  <a:gd name="T5" fmla="*/ 43 h 43"/>
                  <a:gd name="T6" fmla="*/ 22 w 45"/>
                  <a:gd name="T7" fmla="*/ 0 h 43"/>
                </a:gdLst>
                <a:ahLst/>
                <a:cxnLst>
                  <a:cxn ang="0">
                    <a:pos x="T0" y="T1"/>
                  </a:cxn>
                  <a:cxn ang="0">
                    <a:pos x="T2" y="T3"/>
                  </a:cxn>
                  <a:cxn ang="0">
                    <a:pos x="T4" y="T5"/>
                  </a:cxn>
                  <a:cxn ang="0">
                    <a:pos x="T6" y="T7"/>
                  </a:cxn>
                </a:cxnLst>
                <a:rect l="0" t="0" r="r" b="b"/>
                <a:pathLst>
                  <a:path w="45" h="43">
                    <a:moveTo>
                      <a:pt x="22" y="0"/>
                    </a:moveTo>
                    <a:lnTo>
                      <a:pt x="0" y="43"/>
                    </a:lnTo>
                    <a:lnTo>
                      <a:pt x="45" y="43"/>
                    </a:lnTo>
                    <a:lnTo>
                      <a:pt x="22"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05" name="Freeform 265"/>
              <p:cNvSpPr>
                <a:spLocks/>
              </p:cNvSpPr>
              <p:nvPr/>
            </p:nvSpPr>
            <p:spPr bwMode="auto">
              <a:xfrm>
                <a:off x="4370388" y="2493963"/>
                <a:ext cx="74613" cy="68263"/>
              </a:xfrm>
              <a:custGeom>
                <a:avLst/>
                <a:gdLst>
                  <a:gd name="T0" fmla="*/ 23 w 47"/>
                  <a:gd name="T1" fmla="*/ 0 h 43"/>
                  <a:gd name="T2" fmla="*/ 0 w 47"/>
                  <a:gd name="T3" fmla="*/ 43 h 43"/>
                  <a:gd name="T4" fmla="*/ 47 w 47"/>
                  <a:gd name="T5" fmla="*/ 43 h 43"/>
                  <a:gd name="T6" fmla="*/ 23 w 47"/>
                  <a:gd name="T7" fmla="*/ 0 h 43"/>
                </a:gdLst>
                <a:ahLst/>
                <a:cxnLst>
                  <a:cxn ang="0">
                    <a:pos x="T0" y="T1"/>
                  </a:cxn>
                  <a:cxn ang="0">
                    <a:pos x="T2" y="T3"/>
                  </a:cxn>
                  <a:cxn ang="0">
                    <a:pos x="T4" y="T5"/>
                  </a:cxn>
                  <a:cxn ang="0">
                    <a:pos x="T6" y="T7"/>
                  </a:cxn>
                </a:cxnLst>
                <a:rect l="0" t="0" r="r" b="b"/>
                <a:pathLst>
                  <a:path w="47" h="43">
                    <a:moveTo>
                      <a:pt x="23" y="0"/>
                    </a:moveTo>
                    <a:lnTo>
                      <a:pt x="0" y="43"/>
                    </a:lnTo>
                    <a:lnTo>
                      <a:pt x="47" y="43"/>
                    </a:lnTo>
                    <a:lnTo>
                      <a:pt x="23"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06" name="Freeform 266"/>
              <p:cNvSpPr>
                <a:spLocks/>
              </p:cNvSpPr>
              <p:nvPr/>
            </p:nvSpPr>
            <p:spPr bwMode="auto">
              <a:xfrm>
                <a:off x="4364038" y="2493963"/>
                <a:ext cx="71438" cy="68263"/>
              </a:xfrm>
              <a:custGeom>
                <a:avLst/>
                <a:gdLst>
                  <a:gd name="T0" fmla="*/ 23 w 45"/>
                  <a:gd name="T1" fmla="*/ 0 h 43"/>
                  <a:gd name="T2" fmla="*/ 0 w 45"/>
                  <a:gd name="T3" fmla="*/ 43 h 43"/>
                  <a:gd name="T4" fmla="*/ 45 w 45"/>
                  <a:gd name="T5" fmla="*/ 43 h 43"/>
                  <a:gd name="T6" fmla="*/ 23 w 45"/>
                  <a:gd name="T7" fmla="*/ 0 h 43"/>
                </a:gdLst>
                <a:ahLst/>
                <a:cxnLst>
                  <a:cxn ang="0">
                    <a:pos x="T0" y="T1"/>
                  </a:cxn>
                  <a:cxn ang="0">
                    <a:pos x="T2" y="T3"/>
                  </a:cxn>
                  <a:cxn ang="0">
                    <a:pos x="T4" y="T5"/>
                  </a:cxn>
                  <a:cxn ang="0">
                    <a:pos x="T6" y="T7"/>
                  </a:cxn>
                </a:cxnLst>
                <a:rect l="0" t="0" r="r" b="b"/>
                <a:pathLst>
                  <a:path w="45" h="43">
                    <a:moveTo>
                      <a:pt x="23" y="0"/>
                    </a:moveTo>
                    <a:lnTo>
                      <a:pt x="0" y="43"/>
                    </a:lnTo>
                    <a:lnTo>
                      <a:pt x="45" y="43"/>
                    </a:lnTo>
                    <a:lnTo>
                      <a:pt x="23"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07" name="Freeform 267"/>
              <p:cNvSpPr>
                <a:spLocks/>
              </p:cNvSpPr>
              <p:nvPr/>
            </p:nvSpPr>
            <p:spPr bwMode="auto">
              <a:xfrm>
                <a:off x="4335463" y="2493963"/>
                <a:ext cx="71438" cy="68263"/>
              </a:xfrm>
              <a:custGeom>
                <a:avLst/>
                <a:gdLst>
                  <a:gd name="T0" fmla="*/ 22 w 45"/>
                  <a:gd name="T1" fmla="*/ 0 h 43"/>
                  <a:gd name="T2" fmla="*/ 0 w 45"/>
                  <a:gd name="T3" fmla="*/ 43 h 43"/>
                  <a:gd name="T4" fmla="*/ 45 w 45"/>
                  <a:gd name="T5" fmla="*/ 43 h 43"/>
                  <a:gd name="T6" fmla="*/ 22 w 45"/>
                  <a:gd name="T7" fmla="*/ 0 h 43"/>
                </a:gdLst>
                <a:ahLst/>
                <a:cxnLst>
                  <a:cxn ang="0">
                    <a:pos x="T0" y="T1"/>
                  </a:cxn>
                  <a:cxn ang="0">
                    <a:pos x="T2" y="T3"/>
                  </a:cxn>
                  <a:cxn ang="0">
                    <a:pos x="T4" y="T5"/>
                  </a:cxn>
                  <a:cxn ang="0">
                    <a:pos x="T6" y="T7"/>
                  </a:cxn>
                </a:cxnLst>
                <a:rect l="0" t="0" r="r" b="b"/>
                <a:pathLst>
                  <a:path w="45" h="43">
                    <a:moveTo>
                      <a:pt x="22" y="0"/>
                    </a:moveTo>
                    <a:lnTo>
                      <a:pt x="0" y="43"/>
                    </a:lnTo>
                    <a:lnTo>
                      <a:pt x="45" y="43"/>
                    </a:lnTo>
                    <a:lnTo>
                      <a:pt x="22"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08" name="Freeform 268"/>
              <p:cNvSpPr>
                <a:spLocks/>
              </p:cNvSpPr>
              <p:nvPr/>
            </p:nvSpPr>
            <p:spPr bwMode="auto">
              <a:xfrm>
                <a:off x="4324350" y="2493963"/>
                <a:ext cx="76200" cy="68263"/>
              </a:xfrm>
              <a:custGeom>
                <a:avLst/>
                <a:gdLst>
                  <a:gd name="T0" fmla="*/ 23 w 48"/>
                  <a:gd name="T1" fmla="*/ 0 h 43"/>
                  <a:gd name="T2" fmla="*/ 0 w 48"/>
                  <a:gd name="T3" fmla="*/ 43 h 43"/>
                  <a:gd name="T4" fmla="*/ 48 w 48"/>
                  <a:gd name="T5" fmla="*/ 43 h 43"/>
                  <a:gd name="T6" fmla="*/ 23 w 48"/>
                  <a:gd name="T7" fmla="*/ 0 h 43"/>
                </a:gdLst>
                <a:ahLst/>
                <a:cxnLst>
                  <a:cxn ang="0">
                    <a:pos x="T0" y="T1"/>
                  </a:cxn>
                  <a:cxn ang="0">
                    <a:pos x="T2" y="T3"/>
                  </a:cxn>
                  <a:cxn ang="0">
                    <a:pos x="T4" y="T5"/>
                  </a:cxn>
                  <a:cxn ang="0">
                    <a:pos x="T6" y="T7"/>
                  </a:cxn>
                </a:cxnLst>
                <a:rect l="0" t="0" r="r" b="b"/>
                <a:pathLst>
                  <a:path w="48" h="43">
                    <a:moveTo>
                      <a:pt x="23" y="0"/>
                    </a:moveTo>
                    <a:lnTo>
                      <a:pt x="0" y="43"/>
                    </a:lnTo>
                    <a:lnTo>
                      <a:pt x="48" y="43"/>
                    </a:lnTo>
                    <a:lnTo>
                      <a:pt x="23"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09" name="Freeform 269"/>
              <p:cNvSpPr>
                <a:spLocks/>
              </p:cNvSpPr>
              <p:nvPr/>
            </p:nvSpPr>
            <p:spPr bwMode="auto">
              <a:xfrm>
                <a:off x="4252913" y="2493963"/>
                <a:ext cx="71438" cy="68263"/>
              </a:xfrm>
              <a:custGeom>
                <a:avLst/>
                <a:gdLst>
                  <a:gd name="T0" fmla="*/ 23 w 45"/>
                  <a:gd name="T1" fmla="*/ 0 h 43"/>
                  <a:gd name="T2" fmla="*/ 0 w 45"/>
                  <a:gd name="T3" fmla="*/ 43 h 43"/>
                  <a:gd name="T4" fmla="*/ 45 w 45"/>
                  <a:gd name="T5" fmla="*/ 43 h 43"/>
                  <a:gd name="T6" fmla="*/ 23 w 45"/>
                  <a:gd name="T7" fmla="*/ 0 h 43"/>
                </a:gdLst>
                <a:ahLst/>
                <a:cxnLst>
                  <a:cxn ang="0">
                    <a:pos x="T0" y="T1"/>
                  </a:cxn>
                  <a:cxn ang="0">
                    <a:pos x="T2" y="T3"/>
                  </a:cxn>
                  <a:cxn ang="0">
                    <a:pos x="T4" y="T5"/>
                  </a:cxn>
                  <a:cxn ang="0">
                    <a:pos x="T6" y="T7"/>
                  </a:cxn>
                </a:cxnLst>
                <a:rect l="0" t="0" r="r" b="b"/>
                <a:pathLst>
                  <a:path w="45" h="43">
                    <a:moveTo>
                      <a:pt x="23" y="0"/>
                    </a:moveTo>
                    <a:lnTo>
                      <a:pt x="0" y="43"/>
                    </a:lnTo>
                    <a:lnTo>
                      <a:pt x="45" y="43"/>
                    </a:lnTo>
                    <a:lnTo>
                      <a:pt x="23"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10" name="Freeform 270"/>
              <p:cNvSpPr>
                <a:spLocks/>
              </p:cNvSpPr>
              <p:nvPr/>
            </p:nvSpPr>
            <p:spPr bwMode="auto">
              <a:xfrm>
                <a:off x="4237038" y="2493963"/>
                <a:ext cx="71438" cy="68263"/>
              </a:xfrm>
              <a:custGeom>
                <a:avLst/>
                <a:gdLst>
                  <a:gd name="T0" fmla="*/ 23 w 45"/>
                  <a:gd name="T1" fmla="*/ 0 h 43"/>
                  <a:gd name="T2" fmla="*/ 0 w 45"/>
                  <a:gd name="T3" fmla="*/ 43 h 43"/>
                  <a:gd name="T4" fmla="*/ 45 w 45"/>
                  <a:gd name="T5" fmla="*/ 43 h 43"/>
                  <a:gd name="T6" fmla="*/ 23 w 45"/>
                  <a:gd name="T7" fmla="*/ 0 h 43"/>
                </a:gdLst>
                <a:ahLst/>
                <a:cxnLst>
                  <a:cxn ang="0">
                    <a:pos x="T0" y="T1"/>
                  </a:cxn>
                  <a:cxn ang="0">
                    <a:pos x="T2" y="T3"/>
                  </a:cxn>
                  <a:cxn ang="0">
                    <a:pos x="T4" y="T5"/>
                  </a:cxn>
                  <a:cxn ang="0">
                    <a:pos x="T6" y="T7"/>
                  </a:cxn>
                </a:cxnLst>
                <a:rect l="0" t="0" r="r" b="b"/>
                <a:pathLst>
                  <a:path w="45" h="43">
                    <a:moveTo>
                      <a:pt x="23" y="0"/>
                    </a:moveTo>
                    <a:lnTo>
                      <a:pt x="0" y="43"/>
                    </a:lnTo>
                    <a:lnTo>
                      <a:pt x="45" y="43"/>
                    </a:lnTo>
                    <a:lnTo>
                      <a:pt x="23"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11" name="Freeform 271"/>
              <p:cNvSpPr>
                <a:spLocks/>
              </p:cNvSpPr>
              <p:nvPr/>
            </p:nvSpPr>
            <p:spPr bwMode="auto">
              <a:xfrm>
                <a:off x="4191000" y="2451100"/>
                <a:ext cx="74613" cy="68263"/>
              </a:xfrm>
              <a:custGeom>
                <a:avLst/>
                <a:gdLst>
                  <a:gd name="T0" fmla="*/ 25 w 47"/>
                  <a:gd name="T1" fmla="*/ 0 h 43"/>
                  <a:gd name="T2" fmla="*/ 0 w 47"/>
                  <a:gd name="T3" fmla="*/ 43 h 43"/>
                  <a:gd name="T4" fmla="*/ 47 w 47"/>
                  <a:gd name="T5" fmla="*/ 43 h 43"/>
                  <a:gd name="T6" fmla="*/ 25 w 47"/>
                  <a:gd name="T7" fmla="*/ 0 h 43"/>
                </a:gdLst>
                <a:ahLst/>
                <a:cxnLst>
                  <a:cxn ang="0">
                    <a:pos x="T0" y="T1"/>
                  </a:cxn>
                  <a:cxn ang="0">
                    <a:pos x="T2" y="T3"/>
                  </a:cxn>
                  <a:cxn ang="0">
                    <a:pos x="T4" y="T5"/>
                  </a:cxn>
                  <a:cxn ang="0">
                    <a:pos x="T6" y="T7"/>
                  </a:cxn>
                </a:cxnLst>
                <a:rect l="0" t="0" r="r" b="b"/>
                <a:pathLst>
                  <a:path w="47" h="43">
                    <a:moveTo>
                      <a:pt x="25" y="0"/>
                    </a:moveTo>
                    <a:lnTo>
                      <a:pt x="0" y="43"/>
                    </a:lnTo>
                    <a:lnTo>
                      <a:pt x="47" y="43"/>
                    </a:lnTo>
                    <a:lnTo>
                      <a:pt x="25"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12" name="Freeform 272"/>
              <p:cNvSpPr>
                <a:spLocks/>
              </p:cNvSpPr>
              <p:nvPr/>
            </p:nvSpPr>
            <p:spPr bwMode="auto">
              <a:xfrm>
                <a:off x="4178300" y="2451100"/>
                <a:ext cx="71438" cy="68263"/>
              </a:xfrm>
              <a:custGeom>
                <a:avLst/>
                <a:gdLst>
                  <a:gd name="T0" fmla="*/ 23 w 45"/>
                  <a:gd name="T1" fmla="*/ 0 h 43"/>
                  <a:gd name="T2" fmla="*/ 0 w 45"/>
                  <a:gd name="T3" fmla="*/ 43 h 43"/>
                  <a:gd name="T4" fmla="*/ 45 w 45"/>
                  <a:gd name="T5" fmla="*/ 43 h 43"/>
                  <a:gd name="T6" fmla="*/ 23 w 45"/>
                  <a:gd name="T7" fmla="*/ 0 h 43"/>
                </a:gdLst>
                <a:ahLst/>
                <a:cxnLst>
                  <a:cxn ang="0">
                    <a:pos x="T0" y="T1"/>
                  </a:cxn>
                  <a:cxn ang="0">
                    <a:pos x="T2" y="T3"/>
                  </a:cxn>
                  <a:cxn ang="0">
                    <a:pos x="T4" y="T5"/>
                  </a:cxn>
                  <a:cxn ang="0">
                    <a:pos x="T6" y="T7"/>
                  </a:cxn>
                </a:cxnLst>
                <a:rect l="0" t="0" r="r" b="b"/>
                <a:pathLst>
                  <a:path w="45" h="43">
                    <a:moveTo>
                      <a:pt x="23" y="0"/>
                    </a:moveTo>
                    <a:lnTo>
                      <a:pt x="0" y="43"/>
                    </a:lnTo>
                    <a:lnTo>
                      <a:pt x="45" y="43"/>
                    </a:lnTo>
                    <a:lnTo>
                      <a:pt x="23"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13" name="Freeform 273"/>
              <p:cNvSpPr>
                <a:spLocks/>
              </p:cNvSpPr>
              <p:nvPr/>
            </p:nvSpPr>
            <p:spPr bwMode="auto">
              <a:xfrm>
                <a:off x="4149725" y="2438400"/>
                <a:ext cx="71438" cy="65088"/>
              </a:xfrm>
              <a:custGeom>
                <a:avLst/>
                <a:gdLst>
                  <a:gd name="T0" fmla="*/ 22 w 45"/>
                  <a:gd name="T1" fmla="*/ 0 h 41"/>
                  <a:gd name="T2" fmla="*/ 0 w 45"/>
                  <a:gd name="T3" fmla="*/ 41 h 41"/>
                  <a:gd name="T4" fmla="*/ 45 w 45"/>
                  <a:gd name="T5" fmla="*/ 41 h 41"/>
                  <a:gd name="T6" fmla="*/ 22 w 45"/>
                  <a:gd name="T7" fmla="*/ 0 h 41"/>
                </a:gdLst>
                <a:ahLst/>
                <a:cxnLst>
                  <a:cxn ang="0">
                    <a:pos x="T0" y="T1"/>
                  </a:cxn>
                  <a:cxn ang="0">
                    <a:pos x="T2" y="T3"/>
                  </a:cxn>
                  <a:cxn ang="0">
                    <a:pos x="T4" y="T5"/>
                  </a:cxn>
                  <a:cxn ang="0">
                    <a:pos x="T6" y="T7"/>
                  </a:cxn>
                </a:cxnLst>
                <a:rect l="0" t="0" r="r" b="b"/>
                <a:pathLst>
                  <a:path w="45" h="41">
                    <a:moveTo>
                      <a:pt x="22" y="0"/>
                    </a:moveTo>
                    <a:lnTo>
                      <a:pt x="0" y="41"/>
                    </a:lnTo>
                    <a:lnTo>
                      <a:pt x="45" y="41"/>
                    </a:lnTo>
                    <a:lnTo>
                      <a:pt x="22"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14" name="Freeform 274"/>
              <p:cNvSpPr>
                <a:spLocks/>
              </p:cNvSpPr>
              <p:nvPr/>
            </p:nvSpPr>
            <p:spPr bwMode="auto">
              <a:xfrm>
                <a:off x="4129088" y="2435225"/>
                <a:ext cx="74613" cy="65088"/>
              </a:xfrm>
              <a:custGeom>
                <a:avLst/>
                <a:gdLst>
                  <a:gd name="T0" fmla="*/ 25 w 47"/>
                  <a:gd name="T1" fmla="*/ 0 h 41"/>
                  <a:gd name="T2" fmla="*/ 0 w 47"/>
                  <a:gd name="T3" fmla="*/ 41 h 41"/>
                  <a:gd name="T4" fmla="*/ 47 w 47"/>
                  <a:gd name="T5" fmla="*/ 41 h 41"/>
                  <a:gd name="T6" fmla="*/ 25 w 47"/>
                  <a:gd name="T7" fmla="*/ 0 h 41"/>
                </a:gdLst>
                <a:ahLst/>
                <a:cxnLst>
                  <a:cxn ang="0">
                    <a:pos x="T0" y="T1"/>
                  </a:cxn>
                  <a:cxn ang="0">
                    <a:pos x="T2" y="T3"/>
                  </a:cxn>
                  <a:cxn ang="0">
                    <a:pos x="T4" y="T5"/>
                  </a:cxn>
                  <a:cxn ang="0">
                    <a:pos x="T6" y="T7"/>
                  </a:cxn>
                </a:cxnLst>
                <a:rect l="0" t="0" r="r" b="b"/>
                <a:pathLst>
                  <a:path w="47" h="41">
                    <a:moveTo>
                      <a:pt x="25" y="0"/>
                    </a:moveTo>
                    <a:lnTo>
                      <a:pt x="0" y="41"/>
                    </a:lnTo>
                    <a:lnTo>
                      <a:pt x="47" y="41"/>
                    </a:lnTo>
                    <a:lnTo>
                      <a:pt x="25"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15" name="Freeform 275"/>
              <p:cNvSpPr>
                <a:spLocks/>
              </p:cNvSpPr>
              <p:nvPr/>
            </p:nvSpPr>
            <p:spPr bwMode="auto">
              <a:xfrm>
                <a:off x="4125913" y="2435225"/>
                <a:ext cx="71438" cy="65088"/>
              </a:xfrm>
              <a:custGeom>
                <a:avLst/>
                <a:gdLst>
                  <a:gd name="T0" fmla="*/ 23 w 45"/>
                  <a:gd name="T1" fmla="*/ 0 h 41"/>
                  <a:gd name="T2" fmla="*/ 0 w 45"/>
                  <a:gd name="T3" fmla="*/ 41 h 41"/>
                  <a:gd name="T4" fmla="*/ 45 w 45"/>
                  <a:gd name="T5" fmla="*/ 41 h 41"/>
                  <a:gd name="T6" fmla="*/ 23 w 45"/>
                  <a:gd name="T7" fmla="*/ 0 h 41"/>
                </a:gdLst>
                <a:ahLst/>
                <a:cxnLst>
                  <a:cxn ang="0">
                    <a:pos x="T0" y="T1"/>
                  </a:cxn>
                  <a:cxn ang="0">
                    <a:pos x="T2" y="T3"/>
                  </a:cxn>
                  <a:cxn ang="0">
                    <a:pos x="T4" y="T5"/>
                  </a:cxn>
                  <a:cxn ang="0">
                    <a:pos x="T6" y="T7"/>
                  </a:cxn>
                </a:cxnLst>
                <a:rect l="0" t="0" r="r" b="b"/>
                <a:pathLst>
                  <a:path w="45" h="41">
                    <a:moveTo>
                      <a:pt x="23" y="0"/>
                    </a:moveTo>
                    <a:lnTo>
                      <a:pt x="0" y="41"/>
                    </a:lnTo>
                    <a:lnTo>
                      <a:pt x="45" y="41"/>
                    </a:lnTo>
                    <a:lnTo>
                      <a:pt x="23"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16" name="Freeform 276"/>
              <p:cNvSpPr>
                <a:spLocks/>
              </p:cNvSpPr>
              <p:nvPr/>
            </p:nvSpPr>
            <p:spPr bwMode="auto">
              <a:xfrm>
                <a:off x="4113213" y="2413000"/>
                <a:ext cx="74613" cy="65088"/>
              </a:xfrm>
              <a:custGeom>
                <a:avLst/>
                <a:gdLst>
                  <a:gd name="T0" fmla="*/ 25 w 47"/>
                  <a:gd name="T1" fmla="*/ 0 h 41"/>
                  <a:gd name="T2" fmla="*/ 0 w 47"/>
                  <a:gd name="T3" fmla="*/ 41 h 41"/>
                  <a:gd name="T4" fmla="*/ 47 w 47"/>
                  <a:gd name="T5" fmla="*/ 41 h 41"/>
                  <a:gd name="T6" fmla="*/ 25 w 47"/>
                  <a:gd name="T7" fmla="*/ 0 h 41"/>
                </a:gdLst>
                <a:ahLst/>
                <a:cxnLst>
                  <a:cxn ang="0">
                    <a:pos x="T0" y="T1"/>
                  </a:cxn>
                  <a:cxn ang="0">
                    <a:pos x="T2" y="T3"/>
                  </a:cxn>
                  <a:cxn ang="0">
                    <a:pos x="T4" y="T5"/>
                  </a:cxn>
                  <a:cxn ang="0">
                    <a:pos x="T6" y="T7"/>
                  </a:cxn>
                </a:cxnLst>
                <a:rect l="0" t="0" r="r" b="b"/>
                <a:pathLst>
                  <a:path w="47" h="41">
                    <a:moveTo>
                      <a:pt x="25" y="0"/>
                    </a:moveTo>
                    <a:lnTo>
                      <a:pt x="0" y="41"/>
                    </a:lnTo>
                    <a:lnTo>
                      <a:pt x="47" y="41"/>
                    </a:lnTo>
                    <a:lnTo>
                      <a:pt x="25"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17" name="Freeform 277"/>
              <p:cNvSpPr>
                <a:spLocks/>
              </p:cNvSpPr>
              <p:nvPr/>
            </p:nvSpPr>
            <p:spPr bwMode="auto">
              <a:xfrm>
                <a:off x="4106863" y="2413000"/>
                <a:ext cx="71438" cy="65088"/>
              </a:xfrm>
              <a:custGeom>
                <a:avLst/>
                <a:gdLst>
                  <a:gd name="T0" fmla="*/ 22 w 45"/>
                  <a:gd name="T1" fmla="*/ 0 h 41"/>
                  <a:gd name="T2" fmla="*/ 0 w 45"/>
                  <a:gd name="T3" fmla="*/ 41 h 41"/>
                  <a:gd name="T4" fmla="*/ 45 w 45"/>
                  <a:gd name="T5" fmla="*/ 41 h 41"/>
                  <a:gd name="T6" fmla="*/ 22 w 45"/>
                  <a:gd name="T7" fmla="*/ 0 h 41"/>
                </a:gdLst>
                <a:ahLst/>
                <a:cxnLst>
                  <a:cxn ang="0">
                    <a:pos x="T0" y="T1"/>
                  </a:cxn>
                  <a:cxn ang="0">
                    <a:pos x="T2" y="T3"/>
                  </a:cxn>
                  <a:cxn ang="0">
                    <a:pos x="T4" y="T5"/>
                  </a:cxn>
                  <a:cxn ang="0">
                    <a:pos x="T6" y="T7"/>
                  </a:cxn>
                </a:cxnLst>
                <a:rect l="0" t="0" r="r" b="b"/>
                <a:pathLst>
                  <a:path w="45" h="41">
                    <a:moveTo>
                      <a:pt x="22" y="0"/>
                    </a:moveTo>
                    <a:lnTo>
                      <a:pt x="0" y="41"/>
                    </a:lnTo>
                    <a:lnTo>
                      <a:pt x="45" y="41"/>
                    </a:lnTo>
                    <a:lnTo>
                      <a:pt x="22"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18" name="Freeform 278"/>
              <p:cNvSpPr>
                <a:spLocks/>
              </p:cNvSpPr>
              <p:nvPr/>
            </p:nvSpPr>
            <p:spPr bwMode="auto">
              <a:xfrm>
                <a:off x="4094163" y="2413000"/>
                <a:ext cx="71438" cy="65088"/>
              </a:xfrm>
              <a:custGeom>
                <a:avLst/>
                <a:gdLst>
                  <a:gd name="T0" fmla="*/ 22 w 45"/>
                  <a:gd name="T1" fmla="*/ 0 h 41"/>
                  <a:gd name="T2" fmla="*/ 0 w 45"/>
                  <a:gd name="T3" fmla="*/ 41 h 41"/>
                  <a:gd name="T4" fmla="*/ 45 w 45"/>
                  <a:gd name="T5" fmla="*/ 41 h 41"/>
                  <a:gd name="T6" fmla="*/ 22 w 45"/>
                  <a:gd name="T7" fmla="*/ 0 h 41"/>
                </a:gdLst>
                <a:ahLst/>
                <a:cxnLst>
                  <a:cxn ang="0">
                    <a:pos x="T0" y="T1"/>
                  </a:cxn>
                  <a:cxn ang="0">
                    <a:pos x="T2" y="T3"/>
                  </a:cxn>
                  <a:cxn ang="0">
                    <a:pos x="T4" y="T5"/>
                  </a:cxn>
                  <a:cxn ang="0">
                    <a:pos x="T6" y="T7"/>
                  </a:cxn>
                </a:cxnLst>
                <a:rect l="0" t="0" r="r" b="b"/>
                <a:pathLst>
                  <a:path w="45" h="41">
                    <a:moveTo>
                      <a:pt x="22" y="0"/>
                    </a:moveTo>
                    <a:lnTo>
                      <a:pt x="0" y="41"/>
                    </a:lnTo>
                    <a:lnTo>
                      <a:pt x="45" y="41"/>
                    </a:lnTo>
                    <a:lnTo>
                      <a:pt x="22"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19" name="Freeform 279"/>
              <p:cNvSpPr>
                <a:spLocks/>
              </p:cNvSpPr>
              <p:nvPr/>
            </p:nvSpPr>
            <p:spPr bwMode="auto">
              <a:xfrm>
                <a:off x="4083050" y="2393950"/>
                <a:ext cx="76200" cy="66675"/>
              </a:xfrm>
              <a:custGeom>
                <a:avLst/>
                <a:gdLst>
                  <a:gd name="T0" fmla="*/ 23 w 48"/>
                  <a:gd name="T1" fmla="*/ 0 h 42"/>
                  <a:gd name="T2" fmla="*/ 0 w 48"/>
                  <a:gd name="T3" fmla="*/ 42 h 42"/>
                  <a:gd name="T4" fmla="*/ 48 w 48"/>
                  <a:gd name="T5" fmla="*/ 42 h 42"/>
                  <a:gd name="T6" fmla="*/ 23 w 48"/>
                  <a:gd name="T7" fmla="*/ 0 h 42"/>
                </a:gdLst>
                <a:ahLst/>
                <a:cxnLst>
                  <a:cxn ang="0">
                    <a:pos x="T0" y="T1"/>
                  </a:cxn>
                  <a:cxn ang="0">
                    <a:pos x="T2" y="T3"/>
                  </a:cxn>
                  <a:cxn ang="0">
                    <a:pos x="T4" y="T5"/>
                  </a:cxn>
                  <a:cxn ang="0">
                    <a:pos x="T6" y="T7"/>
                  </a:cxn>
                </a:cxnLst>
                <a:rect l="0" t="0" r="r" b="b"/>
                <a:pathLst>
                  <a:path w="48" h="42">
                    <a:moveTo>
                      <a:pt x="23" y="0"/>
                    </a:moveTo>
                    <a:lnTo>
                      <a:pt x="0" y="42"/>
                    </a:lnTo>
                    <a:lnTo>
                      <a:pt x="48" y="42"/>
                    </a:lnTo>
                    <a:lnTo>
                      <a:pt x="23"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20" name="Freeform 280"/>
              <p:cNvSpPr>
                <a:spLocks/>
              </p:cNvSpPr>
              <p:nvPr/>
            </p:nvSpPr>
            <p:spPr bwMode="auto">
              <a:xfrm>
                <a:off x="4057650" y="2373313"/>
                <a:ext cx="71438" cy="65088"/>
              </a:xfrm>
              <a:custGeom>
                <a:avLst/>
                <a:gdLst>
                  <a:gd name="T0" fmla="*/ 23 w 45"/>
                  <a:gd name="T1" fmla="*/ 0 h 41"/>
                  <a:gd name="T2" fmla="*/ 0 w 45"/>
                  <a:gd name="T3" fmla="*/ 41 h 41"/>
                  <a:gd name="T4" fmla="*/ 45 w 45"/>
                  <a:gd name="T5" fmla="*/ 41 h 41"/>
                  <a:gd name="T6" fmla="*/ 23 w 45"/>
                  <a:gd name="T7" fmla="*/ 0 h 41"/>
                </a:gdLst>
                <a:ahLst/>
                <a:cxnLst>
                  <a:cxn ang="0">
                    <a:pos x="T0" y="T1"/>
                  </a:cxn>
                  <a:cxn ang="0">
                    <a:pos x="T2" y="T3"/>
                  </a:cxn>
                  <a:cxn ang="0">
                    <a:pos x="T4" y="T5"/>
                  </a:cxn>
                  <a:cxn ang="0">
                    <a:pos x="T6" y="T7"/>
                  </a:cxn>
                </a:cxnLst>
                <a:rect l="0" t="0" r="r" b="b"/>
                <a:pathLst>
                  <a:path w="45" h="41">
                    <a:moveTo>
                      <a:pt x="23" y="0"/>
                    </a:moveTo>
                    <a:lnTo>
                      <a:pt x="0" y="41"/>
                    </a:lnTo>
                    <a:lnTo>
                      <a:pt x="45" y="41"/>
                    </a:lnTo>
                    <a:lnTo>
                      <a:pt x="23"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21" name="Freeform 281"/>
              <p:cNvSpPr>
                <a:spLocks/>
              </p:cNvSpPr>
              <p:nvPr/>
            </p:nvSpPr>
            <p:spPr bwMode="auto">
              <a:xfrm>
                <a:off x="4057650" y="2373313"/>
                <a:ext cx="74613" cy="65088"/>
              </a:xfrm>
              <a:custGeom>
                <a:avLst/>
                <a:gdLst>
                  <a:gd name="T0" fmla="*/ 25 w 47"/>
                  <a:gd name="T1" fmla="*/ 0 h 41"/>
                  <a:gd name="T2" fmla="*/ 0 w 47"/>
                  <a:gd name="T3" fmla="*/ 41 h 41"/>
                  <a:gd name="T4" fmla="*/ 47 w 47"/>
                  <a:gd name="T5" fmla="*/ 41 h 41"/>
                  <a:gd name="T6" fmla="*/ 25 w 47"/>
                  <a:gd name="T7" fmla="*/ 0 h 41"/>
                </a:gdLst>
                <a:ahLst/>
                <a:cxnLst>
                  <a:cxn ang="0">
                    <a:pos x="T0" y="T1"/>
                  </a:cxn>
                  <a:cxn ang="0">
                    <a:pos x="T2" y="T3"/>
                  </a:cxn>
                  <a:cxn ang="0">
                    <a:pos x="T4" y="T5"/>
                  </a:cxn>
                  <a:cxn ang="0">
                    <a:pos x="T6" y="T7"/>
                  </a:cxn>
                </a:cxnLst>
                <a:rect l="0" t="0" r="r" b="b"/>
                <a:pathLst>
                  <a:path w="47" h="41">
                    <a:moveTo>
                      <a:pt x="25" y="0"/>
                    </a:moveTo>
                    <a:lnTo>
                      <a:pt x="0" y="41"/>
                    </a:lnTo>
                    <a:lnTo>
                      <a:pt x="47" y="41"/>
                    </a:lnTo>
                    <a:lnTo>
                      <a:pt x="25"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22" name="Freeform 282"/>
              <p:cNvSpPr>
                <a:spLocks/>
              </p:cNvSpPr>
              <p:nvPr/>
            </p:nvSpPr>
            <p:spPr bwMode="auto">
              <a:xfrm>
                <a:off x="4057650" y="2373313"/>
                <a:ext cx="74613" cy="68263"/>
              </a:xfrm>
              <a:custGeom>
                <a:avLst/>
                <a:gdLst>
                  <a:gd name="T0" fmla="*/ 25 w 47"/>
                  <a:gd name="T1" fmla="*/ 0 h 43"/>
                  <a:gd name="T2" fmla="*/ 0 w 47"/>
                  <a:gd name="T3" fmla="*/ 43 h 43"/>
                  <a:gd name="T4" fmla="*/ 47 w 47"/>
                  <a:gd name="T5" fmla="*/ 43 h 43"/>
                  <a:gd name="T6" fmla="*/ 25 w 47"/>
                  <a:gd name="T7" fmla="*/ 0 h 43"/>
                </a:gdLst>
                <a:ahLst/>
                <a:cxnLst>
                  <a:cxn ang="0">
                    <a:pos x="T0" y="T1"/>
                  </a:cxn>
                  <a:cxn ang="0">
                    <a:pos x="T2" y="T3"/>
                  </a:cxn>
                  <a:cxn ang="0">
                    <a:pos x="T4" y="T5"/>
                  </a:cxn>
                  <a:cxn ang="0">
                    <a:pos x="T6" y="T7"/>
                  </a:cxn>
                </a:cxnLst>
                <a:rect l="0" t="0" r="r" b="b"/>
                <a:pathLst>
                  <a:path w="47" h="43">
                    <a:moveTo>
                      <a:pt x="25" y="0"/>
                    </a:moveTo>
                    <a:lnTo>
                      <a:pt x="0" y="43"/>
                    </a:lnTo>
                    <a:lnTo>
                      <a:pt x="47" y="43"/>
                    </a:lnTo>
                    <a:lnTo>
                      <a:pt x="25"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23" name="Freeform 283"/>
              <p:cNvSpPr>
                <a:spLocks/>
              </p:cNvSpPr>
              <p:nvPr/>
            </p:nvSpPr>
            <p:spPr bwMode="auto">
              <a:xfrm>
                <a:off x="4035425" y="2373313"/>
                <a:ext cx="74613" cy="68263"/>
              </a:xfrm>
              <a:custGeom>
                <a:avLst/>
                <a:gdLst>
                  <a:gd name="T0" fmla="*/ 24 w 47"/>
                  <a:gd name="T1" fmla="*/ 0 h 43"/>
                  <a:gd name="T2" fmla="*/ 0 w 47"/>
                  <a:gd name="T3" fmla="*/ 43 h 43"/>
                  <a:gd name="T4" fmla="*/ 47 w 47"/>
                  <a:gd name="T5" fmla="*/ 43 h 43"/>
                  <a:gd name="T6" fmla="*/ 24 w 47"/>
                  <a:gd name="T7" fmla="*/ 0 h 43"/>
                </a:gdLst>
                <a:ahLst/>
                <a:cxnLst>
                  <a:cxn ang="0">
                    <a:pos x="T0" y="T1"/>
                  </a:cxn>
                  <a:cxn ang="0">
                    <a:pos x="T2" y="T3"/>
                  </a:cxn>
                  <a:cxn ang="0">
                    <a:pos x="T4" y="T5"/>
                  </a:cxn>
                  <a:cxn ang="0">
                    <a:pos x="T6" y="T7"/>
                  </a:cxn>
                </a:cxnLst>
                <a:rect l="0" t="0" r="r" b="b"/>
                <a:pathLst>
                  <a:path w="47" h="43">
                    <a:moveTo>
                      <a:pt x="24" y="0"/>
                    </a:moveTo>
                    <a:lnTo>
                      <a:pt x="0" y="43"/>
                    </a:lnTo>
                    <a:lnTo>
                      <a:pt x="47" y="43"/>
                    </a:lnTo>
                    <a:lnTo>
                      <a:pt x="24"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24" name="Freeform 284"/>
              <p:cNvSpPr>
                <a:spLocks/>
              </p:cNvSpPr>
              <p:nvPr/>
            </p:nvSpPr>
            <p:spPr bwMode="auto">
              <a:xfrm>
                <a:off x="4005263" y="2373313"/>
                <a:ext cx="71438" cy="68263"/>
              </a:xfrm>
              <a:custGeom>
                <a:avLst/>
                <a:gdLst>
                  <a:gd name="T0" fmla="*/ 23 w 45"/>
                  <a:gd name="T1" fmla="*/ 0 h 43"/>
                  <a:gd name="T2" fmla="*/ 0 w 45"/>
                  <a:gd name="T3" fmla="*/ 43 h 43"/>
                  <a:gd name="T4" fmla="*/ 45 w 45"/>
                  <a:gd name="T5" fmla="*/ 43 h 43"/>
                  <a:gd name="T6" fmla="*/ 23 w 45"/>
                  <a:gd name="T7" fmla="*/ 0 h 43"/>
                </a:gdLst>
                <a:ahLst/>
                <a:cxnLst>
                  <a:cxn ang="0">
                    <a:pos x="T0" y="T1"/>
                  </a:cxn>
                  <a:cxn ang="0">
                    <a:pos x="T2" y="T3"/>
                  </a:cxn>
                  <a:cxn ang="0">
                    <a:pos x="T4" y="T5"/>
                  </a:cxn>
                  <a:cxn ang="0">
                    <a:pos x="T6" y="T7"/>
                  </a:cxn>
                </a:cxnLst>
                <a:rect l="0" t="0" r="r" b="b"/>
                <a:pathLst>
                  <a:path w="45" h="43">
                    <a:moveTo>
                      <a:pt x="23" y="0"/>
                    </a:moveTo>
                    <a:lnTo>
                      <a:pt x="0" y="43"/>
                    </a:lnTo>
                    <a:lnTo>
                      <a:pt x="45" y="43"/>
                    </a:lnTo>
                    <a:lnTo>
                      <a:pt x="23"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25" name="Freeform 285"/>
              <p:cNvSpPr>
                <a:spLocks/>
              </p:cNvSpPr>
              <p:nvPr/>
            </p:nvSpPr>
            <p:spPr bwMode="auto">
              <a:xfrm>
                <a:off x="3992563" y="2373313"/>
                <a:ext cx="71438" cy="68263"/>
              </a:xfrm>
              <a:custGeom>
                <a:avLst/>
                <a:gdLst>
                  <a:gd name="T0" fmla="*/ 23 w 45"/>
                  <a:gd name="T1" fmla="*/ 0 h 43"/>
                  <a:gd name="T2" fmla="*/ 0 w 45"/>
                  <a:gd name="T3" fmla="*/ 43 h 43"/>
                  <a:gd name="T4" fmla="*/ 45 w 45"/>
                  <a:gd name="T5" fmla="*/ 43 h 43"/>
                  <a:gd name="T6" fmla="*/ 23 w 45"/>
                  <a:gd name="T7" fmla="*/ 0 h 43"/>
                </a:gdLst>
                <a:ahLst/>
                <a:cxnLst>
                  <a:cxn ang="0">
                    <a:pos x="T0" y="T1"/>
                  </a:cxn>
                  <a:cxn ang="0">
                    <a:pos x="T2" y="T3"/>
                  </a:cxn>
                  <a:cxn ang="0">
                    <a:pos x="T4" y="T5"/>
                  </a:cxn>
                  <a:cxn ang="0">
                    <a:pos x="T6" y="T7"/>
                  </a:cxn>
                </a:cxnLst>
                <a:rect l="0" t="0" r="r" b="b"/>
                <a:pathLst>
                  <a:path w="45" h="43">
                    <a:moveTo>
                      <a:pt x="23" y="0"/>
                    </a:moveTo>
                    <a:lnTo>
                      <a:pt x="0" y="43"/>
                    </a:lnTo>
                    <a:lnTo>
                      <a:pt x="45" y="43"/>
                    </a:lnTo>
                    <a:lnTo>
                      <a:pt x="23"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26" name="Freeform 286"/>
              <p:cNvSpPr>
                <a:spLocks/>
              </p:cNvSpPr>
              <p:nvPr/>
            </p:nvSpPr>
            <p:spPr bwMode="auto">
              <a:xfrm>
                <a:off x="3973513" y="2357438"/>
                <a:ext cx="74613" cy="68263"/>
              </a:xfrm>
              <a:custGeom>
                <a:avLst/>
                <a:gdLst>
                  <a:gd name="T0" fmla="*/ 24 w 47"/>
                  <a:gd name="T1" fmla="*/ 0 h 43"/>
                  <a:gd name="T2" fmla="*/ 0 w 47"/>
                  <a:gd name="T3" fmla="*/ 43 h 43"/>
                  <a:gd name="T4" fmla="*/ 47 w 47"/>
                  <a:gd name="T5" fmla="*/ 43 h 43"/>
                  <a:gd name="T6" fmla="*/ 24 w 47"/>
                  <a:gd name="T7" fmla="*/ 0 h 43"/>
                </a:gdLst>
                <a:ahLst/>
                <a:cxnLst>
                  <a:cxn ang="0">
                    <a:pos x="T0" y="T1"/>
                  </a:cxn>
                  <a:cxn ang="0">
                    <a:pos x="T2" y="T3"/>
                  </a:cxn>
                  <a:cxn ang="0">
                    <a:pos x="T4" y="T5"/>
                  </a:cxn>
                  <a:cxn ang="0">
                    <a:pos x="T6" y="T7"/>
                  </a:cxn>
                </a:cxnLst>
                <a:rect l="0" t="0" r="r" b="b"/>
                <a:pathLst>
                  <a:path w="47" h="43">
                    <a:moveTo>
                      <a:pt x="24" y="0"/>
                    </a:moveTo>
                    <a:lnTo>
                      <a:pt x="0" y="43"/>
                    </a:lnTo>
                    <a:lnTo>
                      <a:pt x="47" y="43"/>
                    </a:lnTo>
                    <a:lnTo>
                      <a:pt x="24"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27" name="Freeform 287"/>
              <p:cNvSpPr>
                <a:spLocks/>
              </p:cNvSpPr>
              <p:nvPr/>
            </p:nvSpPr>
            <p:spPr bwMode="auto">
              <a:xfrm>
                <a:off x="3956050" y="2357438"/>
                <a:ext cx="76200" cy="68263"/>
              </a:xfrm>
              <a:custGeom>
                <a:avLst/>
                <a:gdLst>
                  <a:gd name="T0" fmla="*/ 25 w 48"/>
                  <a:gd name="T1" fmla="*/ 0 h 43"/>
                  <a:gd name="T2" fmla="*/ 0 w 48"/>
                  <a:gd name="T3" fmla="*/ 43 h 43"/>
                  <a:gd name="T4" fmla="*/ 48 w 48"/>
                  <a:gd name="T5" fmla="*/ 43 h 43"/>
                  <a:gd name="T6" fmla="*/ 25 w 48"/>
                  <a:gd name="T7" fmla="*/ 0 h 43"/>
                </a:gdLst>
                <a:ahLst/>
                <a:cxnLst>
                  <a:cxn ang="0">
                    <a:pos x="T0" y="T1"/>
                  </a:cxn>
                  <a:cxn ang="0">
                    <a:pos x="T2" y="T3"/>
                  </a:cxn>
                  <a:cxn ang="0">
                    <a:pos x="T4" y="T5"/>
                  </a:cxn>
                  <a:cxn ang="0">
                    <a:pos x="T6" y="T7"/>
                  </a:cxn>
                </a:cxnLst>
                <a:rect l="0" t="0" r="r" b="b"/>
                <a:pathLst>
                  <a:path w="48" h="43">
                    <a:moveTo>
                      <a:pt x="25" y="0"/>
                    </a:moveTo>
                    <a:lnTo>
                      <a:pt x="0" y="43"/>
                    </a:lnTo>
                    <a:lnTo>
                      <a:pt x="48" y="43"/>
                    </a:lnTo>
                    <a:lnTo>
                      <a:pt x="25"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28" name="Freeform 288"/>
              <p:cNvSpPr>
                <a:spLocks/>
              </p:cNvSpPr>
              <p:nvPr/>
            </p:nvSpPr>
            <p:spPr bwMode="auto">
              <a:xfrm>
                <a:off x="3943350" y="2341563"/>
                <a:ext cx="71438" cy="65088"/>
              </a:xfrm>
              <a:custGeom>
                <a:avLst/>
                <a:gdLst>
                  <a:gd name="T0" fmla="*/ 23 w 45"/>
                  <a:gd name="T1" fmla="*/ 0 h 41"/>
                  <a:gd name="T2" fmla="*/ 0 w 45"/>
                  <a:gd name="T3" fmla="*/ 41 h 41"/>
                  <a:gd name="T4" fmla="*/ 45 w 45"/>
                  <a:gd name="T5" fmla="*/ 41 h 41"/>
                  <a:gd name="T6" fmla="*/ 23 w 45"/>
                  <a:gd name="T7" fmla="*/ 0 h 41"/>
                </a:gdLst>
                <a:ahLst/>
                <a:cxnLst>
                  <a:cxn ang="0">
                    <a:pos x="T0" y="T1"/>
                  </a:cxn>
                  <a:cxn ang="0">
                    <a:pos x="T2" y="T3"/>
                  </a:cxn>
                  <a:cxn ang="0">
                    <a:pos x="T4" y="T5"/>
                  </a:cxn>
                  <a:cxn ang="0">
                    <a:pos x="T6" y="T7"/>
                  </a:cxn>
                </a:cxnLst>
                <a:rect l="0" t="0" r="r" b="b"/>
                <a:pathLst>
                  <a:path w="45" h="41">
                    <a:moveTo>
                      <a:pt x="23" y="0"/>
                    </a:moveTo>
                    <a:lnTo>
                      <a:pt x="0" y="41"/>
                    </a:lnTo>
                    <a:lnTo>
                      <a:pt x="45" y="41"/>
                    </a:lnTo>
                    <a:lnTo>
                      <a:pt x="23"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29" name="Freeform 289"/>
              <p:cNvSpPr>
                <a:spLocks/>
              </p:cNvSpPr>
              <p:nvPr/>
            </p:nvSpPr>
            <p:spPr bwMode="auto">
              <a:xfrm>
                <a:off x="3881438" y="2341563"/>
                <a:ext cx="74613" cy="65088"/>
              </a:xfrm>
              <a:custGeom>
                <a:avLst/>
                <a:gdLst>
                  <a:gd name="T0" fmla="*/ 25 w 47"/>
                  <a:gd name="T1" fmla="*/ 0 h 41"/>
                  <a:gd name="T2" fmla="*/ 0 w 47"/>
                  <a:gd name="T3" fmla="*/ 41 h 41"/>
                  <a:gd name="T4" fmla="*/ 47 w 47"/>
                  <a:gd name="T5" fmla="*/ 41 h 41"/>
                  <a:gd name="T6" fmla="*/ 25 w 47"/>
                  <a:gd name="T7" fmla="*/ 0 h 41"/>
                </a:gdLst>
                <a:ahLst/>
                <a:cxnLst>
                  <a:cxn ang="0">
                    <a:pos x="T0" y="T1"/>
                  </a:cxn>
                  <a:cxn ang="0">
                    <a:pos x="T2" y="T3"/>
                  </a:cxn>
                  <a:cxn ang="0">
                    <a:pos x="T4" y="T5"/>
                  </a:cxn>
                  <a:cxn ang="0">
                    <a:pos x="T6" y="T7"/>
                  </a:cxn>
                </a:cxnLst>
                <a:rect l="0" t="0" r="r" b="b"/>
                <a:pathLst>
                  <a:path w="47" h="41">
                    <a:moveTo>
                      <a:pt x="25" y="0"/>
                    </a:moveTo>
                    <a:lnTo>
                      <a:pt x="0" y="41"/>
                    </a:lnTo>
                    <a:lnTo>
                      <a:pt x="47" y="41"/>
                    </a:lnTo>
                    <a:lnTo>
                      <a:pt x="25"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30" name="Freeform 290"/>
              <p:cNvSpPr>
                <a:spLocks/>
              </p:cNvSpPr>
              <p:nvPr/>
            </p:nvSpPr>
            <p:spPr bwMode="auto">
              <a:xfrm>
                <a:off x="3843338" y="2325688"/>
                <a:ext cx="71438" cy="65088"/>
              </a:xfrm>
              <a:custGeom>
                <a:avLst/>
                <a:gdLst>
                  <a:gd name="T0" fmla="*/ 22 w 45"/>
                  <a:gd name="T1" fmla="*/ 0 h 41"/>
                  <a:gd name="T2" fmla="*/ 0 w 45"/>
                  <a:gd name="T3" fmla="*/ 41 h 41"/>
                  <a:gd name="T4" fmla="*/ 45 w 45"/>
                  <a:gd name="T5" fmla="*/ 41 h 41"/>
                  <a:gd name="T6" fmla="*/ 22 w 45"/>
                  <a:gd name="T7" fmla="*/ 0 h 41"/>
                </a:gdLst>
                <a:ahLst/>
                <a:cxnLst>
                  <a:cxn ang="0">
                    <a:pos x="T0" y="T1"/>
                  </a:cxn>
                  <a:cxn ang="0">
                    <a:pos x="T2" y="T3"/>
                  </a:cxn>
                  <a:cxn ang="0">
                    <a:pos x="T4" y="T5"/>
                  </a:cxn>
                  <a:cxn ang="0">
                    <a:pos x="T6" y="T7"/>
                  </a:cxn>
                </a:cxnLst>
                <a:rect l="0" t="0" r="r" b="b"/>
                <a:pathLst>
                  <a:path w="45" h="41">
                    <a:moveTo>
                      <a:pt x="22" y="0"/>
                    </a:moveTo>
                    <a:lnTo>
                      <a:pt x="0" y="41"/>
                    </a:lnTo>
                    <a:lnTo>
                      <a:pt x="45" y="41"/>
                    </a:lnTo>
                    <a:lnTo>
                      <a:pt x="22"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31" name="Freeform 291"/>
              <p:cNvSpPr>
                <a:spLocks/>
              </p:cNvSpPr>
              <p:nvPr/>
            </p:nvSpPr>
            <p:spPr bwMode="auto">
              <a:xfrm>
                <a:off x="3813175" y="2325688"/>
                <a:ext cx="71438" cy="65088"/>
              </a:xfrm>
              <a:custGeom>
                <a:avLst/>
                <a:gdLst>
                  <a:gd name="T0" fmla="*/ 23 w 45"/>
                  <a:gd name="T1" fmla="*/ 0 h 41"/>
                  <a:gd name="T2" fmla="*/ 0 w 45"/>
                  <a:gd name="T3" fmla="*/ 41 h 41"/>
                  <a:gd name="T4" fmla="*/ 45 w 45"/>
                  <a:gd name="T5" fmla="*/ 41 h 41"/>
                  <a:gd name="T6" fmla="*/ 23 w 45"/>
                  <a:gd name="T7" fmla="*/ 0 h 41"/>
                </a:gdLst>
                <a:ahLst/>
                <a:cxnLst>
                  <a:cxn ang="0">
                    <a:pos x="T0" y="T1"/>
                  </a:cxn>
                  <a:cxn ang="0">
                    <a:pos x="T2" y="T3"/>
                  </a:cxn>
                  <a:cxn ang="0">
                    <a:pos x="T4" y="T5"/>
                  </a:cxn>
                  <a:cxn ang="0">
                    <a:pos x="T6" y="T7"/>
                  </a:cxn>
                </a:cxnLst>
                <a:rect l="0" t="0" r="r" b="b"/>
                <a:pathLst>
                  <a:path w="45" h="41">
                    <a:moveTo>
                      <a:pt x="23" y="0"/>
                    </a:moveTo>
                    <a:lnTo>
                      <a:pt x="0" y="41"/>
                    </a:lnTo>
                    <a:lnTo>
                      <a:pt x="45" y="41"/>
                    </a:lnTo>
                    <a:lnTo>
                      <a:pt x="23"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32" name="Freeform 292"/>
              <p:cNvSpPr>
                <a:spLocks/>
              </p:cNvSpPr>
              <p:nvPr/>
            </p:nvSpPr>
            <p:spPr bwMode="auto">
              <a:xfrm>
                <a:off x="3481388" y="2247900"/>
                <a:ext cx="71438" cy="66675"/>
              </a:xfrm>
              <a:custGeom>
                <a:avLst/>
                <a:gdLst>
                  <a:gd name="T0" fmla="*/ 22 w 45"/>
                  <a:gd name="T1" fmla="*/ 0 h 42"/>
                  <a:gd name="T2" fmla="*/ 0 w 45"/>
                  <a:gd name="T3" fmla="*/ 42 h 42"/>
                  <a:gd name="T4" fmla="*/ 45 w 45"/>
                  <a:gd name="T5" fmla="*/ 42 h 42"/>
                  <a:gd name="T6" fmla="*/ 22 w 45"/>
                  <a:gd name="T7" fmla="*/ 0 h 42"/>
                </a:gdLst>
                <a:ahLst/>
                <a:cxnLst>
                  <a:cxn ang="0">
                    <a:pos x="T0" y="T1"/>
                  </a:cxn>
                  <a:cxn ang="0">
                    <a:pos x="T2" y="T3"/>
                  </a:cxn>
                  <a:cxn ang="0">
                    <a:pos x="T4" y="T5"/>
                  </a:cxn>
                  <a:cxn ang="0">
                    <a:pos x="T6" y="T7"/>
                  </a:cxn>
                </a:cxnLst>
                <a:rect l="0" t="0" r="r" b="b"/>
                <a:pathLst>
                  <a:path w="45" h="42">
                    <a:moveTo>
                      <a:pt x="22" y="0"/>
                    </a:moveTo>
                    <a:lnTo>
                      <a:pt x="0" y="42"/>
                    </a:lnTo>
                    <a:lnTo>
                      <a:pt x="45" y="42"/>
                    </a:lnTo>
                    <a:lnTo>
                      <a:pt x="22"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33" name="Freeform 293"/>
              <p:cNvSpPr>
                <a:spLocks/>
              </p:cNvSpPr>
              <p:nvPr/>
            </p:nvSpPr>
            <p:spPr bwMode="auto">
              <a:xfrm>
                <a:off x="2676525" y="1760538"/>
                <a:ext cx="71438" cy="65088"/>
              </a:xfrm>
              <a:custGeom>
                <a:avLst/>
                <a:gdLst>
                  <a:gd name="T0" fmla="*/ 22 w 45"/>
                  <a:gd name="T1" fmla="*/ 0 h 41"/>
                  <a:gd name="T2" fmla="*/ 0 w 45"/>
                  <a:gd name="T3" fmla="*/ 41 h 41"/>
                  <a:gd name="T4" fmla="*/ 45 w 45"/>
                  <a:gd name="T5" fmla="*/ 41 h 41"/>
                  <a:gd name="T6" fmla="*/ 22 w 45"/>
                  <a:gd name="T7" fmla="*/ 0 h 41"/>
                </a:gdLst>
                <a:ahLst/>
                <a:cxnLst>
                  <a:cxn ang="0">
                    <a:pos x="T0" y="T1"/>
                  </a:cxn>
                  <a:cxn ang="0">
                    <a:pos x="T2" y="T3"/>
                  </a:cxn>
                  <a:cxn ang="0">
                    <a:pos x="T4" y="T5"/>
                  </a:cxn>
                  <a:cxn ang="0">
                    <a:pos x="T6" y="T7"/>
                  </a:cxn>
                </a:cxnLst>
                <a:rect l="0" t="0" r="r" b="b"/>
                <a:pathLst>
                  <a:path w="45" h="41">
                    <a:moveTo>
                      <a:pt x="22" y="0"/>
                    </a:moveTo>
                    <a:lnTo>
                      <a:pt x="0" y="41"/>
                    </a:lnTo>
                    <a:lnTo>
                      <a:pt x="45" y="41"/>
                    </a:lnTo>
                    <a:lnTo>
                      <a:pt x="22"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34" name="Freeform 294"/>
              <p:cNvSpPr>
                <a:spLocks/>
              </p:cNvSpPr>
              <p:nvPr/>
            </p:nvSpPr>
            <p:spPr bwMode="auto">
              <a:xfrm>
                <a:off x="2092325" y="1474788"/>
                <a:ext cx="74613" cy="68263"/>
              </a:xfrm>
              <a:custGeom>
                <a:avLst/>
                <a:gdLst>
                  <a:gd name="T0" fmla="*/ 25 w 47"/>
                  <a:gd name="T1" fmla="*/ 0 h 43"/>
                  <a:gd name="T2" fmla="*/ 0 w 47"/>
                  <a:gd name="T3" fmla="*/ 43 h 43"/>
                  <a:gd name="T4" fmla="*/ 47 w 47"/>
                  <a:gd name="T5" fmla="*/ 43 h 43"/>
                  <a:gd name="T6" fmla="*/ 25 w 47"/>
                  <a:gd name="T7" fmla="*/ 0 h 43"/>
                </a:gdLst>
                <a:ahLst/>
                <a:cxnLst>
                  <a:cxn ang="0">
                    <a:pos x="T0" y="T1"/>
                  </a:cxn>
                  <a:cxn ang="0">
                    <a:pos x="T2" y="T3"/>
                  </a:cxn>
                  <a:cxn ang="0">
                    <a:pos x="T4" y="T5"/>
                  </a:cxn>
                  <a:cxn ang="0">
                    <a:pos x="T6" y="T7"/>
                  </a:cxn>
                </a:cxnLst>
                <a:rect l="0" t="0" r="r" b="b"/>
                <a:pathLst>
                  <a:path w="47" h="43">
                    <a:moveTo>
                      <a:pt x="25" y="0"/>
                    </a:moveTo>
                    <a:lnTo>
                      <a:pt x="0" y="43"/>
                    </a:lnTo>
                    <a:lnTo>
                      <a:pt x="47" y="43"/>
                    </a:lnTo>
                    <a:lnTo>
                      <a:pt x="25"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35" name="Freeform 295"/>
              <p:cNvSpPr>
                <a:spLocks/>
              </p:cNvSpPr>
              <p:nvPr/>
            </p:nvSpPr>
            <p:spPr bwMode="auto">
              <a:xfrm>
                <a:off x="1760538" y="1298575"/>
                <a:ext cx="71438" cy="65088"/>
              </a:xfrm>
              <a:custGeom>
                <a:avLst/>
                <a:gdLst>
                  <a:gd name="T0" fmla="*/ 22 w 45"/>
                  <a:gd name="T1" fmla="*/ 0 h 41"/>
                  <a:gd name="T2" fmla="*/ 0 w 45"/>
                  <a:gd name="T3" fmla="*/ 41 h 41"/>
                  <a:gd name="T4" fmla="*/ 45 w 45"/>
                  <a:gd name="T5" fmla="*/ 41 h 41"/>
                  <a:gd name="T6" fmla="*/ 22 w 45"/>
                  <a:gd name="T7" fmla="*/ 0 h 41"/>
                </a:gdLst>
                <a:ahLst/>
                <a:cxnLst>
                  <a:cxn ang="0">
                    <a:pos x="T0" y="T1"/>
                  </a:cxn>
                  <a:cxn ang="0">
                    <a:pos x="T2" y="T3"/>
                  </a:cxn>
                  <a:cxn ang="0">
                    <a:pos x="T4" y="T5"/>
                  </a:cxn>
                  <a:cxn ang="0">
                    <a:pos x="T6" y="T7"/>
                  </a:cxn>
                </a:cxnLst>
                <a:rect l="0" t="0" r="r" b="b"/>
                <a:pathLst>
                  <a:path w="45" h="41">
                    <a:moveTo>
                      <a:pt x="22" y="0"/>
                    </a:moveTo>
                    <a:lnTo>
                      <a:pt x="0" y="41"/>
                    </a:lnTo>
                    <a:lnTo>
                      <a:pt x="45" y="41"/>
                    </a:lnTo>
                    <a:lnTo>
                      <a:pt x="22"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36" name="Freeform 296"/>
              <p:cNvSpPr>
                <a:spLocks/>
              </p:cNvSpPr>
              <p:nvPr/>
            </p:nvSpPr>
            <p:spPr bwMode="auto">
              <a:xfrm>
                <a:off x="1636713" y="1279525"/>
                <a:ext cx="74613" cy="68263"/>
              </a:xfrm>
              <a:custGeom>
                <a:avLst/>
                <a:gdLst>
                  <a:gd name="T0" fmla="*/ 24 w 47"/>
                  <a:gd name="T1" fmla="*/ 0 h 43"/>
                  <a:gd name="T2" fmla="*/ 0 w 47"/>
                  <a:gd name="T3" fmla="*/ 43 h 43"/>
                  <a:gd name="T4" fmla="*/ 47 w 47"/>
                  <a:gd name="T5" fmla="*/ 43 h 43"/>
                  <a:gd name="T6" fmla="*/ 24 w 47"/>
                  <a:gd name="T7" fmla="*/ 0 h 43"/>
                </a:gdLst>
                <a:ahLst/>
                <a:cxnLst>
                  <a:cxn ang="0">
                    <a:pos x="T0" y="T1"/>
                  </a:cxn>
                  <a:cxn ang="0">
                    <a:pos x="T2" y="T3"/>
                  </a:cxn>
                  <a:cxn ang="0">
                    <a:pos x="T4" y="T5"/>
                  </a:cxn>
                  <a:cxn ang="0">
                    <a:pos x="T6" y="T7"/>
                  </a:cxn>
                </a:cxnLst>
                <a:rect l="0" t="0" r="r" b="b"/>
                <a:pathLst>
                  <a:path w="47" h="43">
                    <a:moveTo>
                      <a:pt x="24" y="0"/>
                    </a:moveTo>
                    <a:lnTo>
                      <a:pt x="0" y="43"/>
                    </a:lnTo>
                    <a:lnTo>
                      <a:pt x="47" y="43"/>
                    </a:lnTo>
                    <a:lnTo>
                      <a:pt x="24"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37" name="Freeform 297"/>
              <p:cNvSpPr>
                <a:spLocks/>
              </p:cNvSpPr>
              <p:nvPr/>
            </p:nvSpPr>
            <p:spPr bwMode="auto">
              <a:xfrm>
                <a:off x="3937000" y="2341563"/>
                <a:ext cx="71438" cy="65088"/>
              </a:xfrm>
              <a:custGeom>
                <a:avLst/>
                <a:gdLst>
                  <a:gd name="T0" fmla="*/ 23 w 45"/>
                  <a:gd name="T1" fmla="*/ 0 h 41"/>
                  <a:gd name="T2" fmla="*/ 0 w 45"/>
                  <a:gd name="T3" fmla="*/ 41 h 41"/>
                  <a:gd name="T4" fmla="*/ 45 w 45"/>
                  <a:gd name="T5" fmla="*/ 41 h 41"/>
                  <a:gd name="T6" fmla="*/ 23 w 45"/>
                  <a:gd name="T7" fmla="*/ 0 h 41"/>
                </a:gdLst>
                <a:ahLst/>
                <a:cxnLst>
                  <a:cxn ang="0">
                    <a:pos x="T0" y="T1"/>
                  </a:cxn>
                  <a:cxn ang="0">
                    <a:pos x="T2" y="T3"/>
                  </a:cxn>
                  <a:cxn ang="0">
                    <a:pos x="T4" y="T5"/>
                  </a:cxn>
                  <a:cxn ang="0">
                    <a:pos x="T6" y="T7"/>
                  </a:cxn>
                </a:cxnLst>
                <a:rect l="0" t="0" r="r" b="b"/>
                <a:pathLst>
                  <a:path w="45" h="41">
                    <a:moveTo>
                      <a:pt x="23" y="0"/>
                    </a:moveTo>
                    <a:lnTo>
                      <a:pt x="0" y="41"/>
                    </a:lnTo>
                    <a:lnTo>
                      <a:pt x="45" y="41"/>
                    </a:lnTo>
                    <a:lnTo>
                      <a:pt x="23"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sp>
            <p:nvSpPr>
              <p:cNvPr id="638" name="Freeform 298"/>
              <p:cNvSpPr>
                <a:spLocks/>
              </p:cNvSpPr>
              <p:nvPr/>
            </p:nvSpPr>
            <p:spPr bwMode="auto">
              <a:xfrm>
                <a:off x="3921125" y="2341563"/>
                <a:ext cx="71438" cy="65088"/>
              </a:xfrm>
              <a:custGeom>
                <a:avLst/>
                <a:gdLst>
                  <a:gd name="T0" fmla="*/ 22 w 45"/>
                  <a:gd name="T1" fmla="*/ 0 h 41"/>
                  <a:gd name="T2" fmla="*/ 0 w 45"/>
                  <a:gd name="T3" fmla="*/ 41 h 41"/>
                  <a:gd name="T4" fmla="*/ 45 w 45"/>
                  <a:gd name="T5" fmla="*/ 41 h 41"/>
                  <a:gd name="T6" fmla="*/ 22 w 45"/>
                  <a:gd name="T7" fmla="*/ 0 h 41"/>
                </a:gdLst>
                <a:ahLst/>
                <a:cxnLst>
                  <a:cxn ang="0">
                    <a:pos x="T0" y="T1"/>
                  </a:cxn>
                  <a:cxn ang="0">
                    <a:pos x="T2" y="T3"/>
                  </a:cxn>
                  <a:cxn ang="0">
                    <a:pos x="T4" y="T5"/>
                  </a:cxn>
                  <a:cxn ang="0">
                    <a:pos x="T6" y="T7"/>
                  </a:cxn>
                </a:cxnLst>
                <a:rect l="0" t="0" r="r" b="b"/>
                <a:pathLst>
                  <a:path w="45" h="41">
                    <a:moveTo>
                      <a:pt x="22" y="0"/>
                    </a:moveTo>
                    <a:lnTo>
                      <a:pt x="0" y="41"/>
                    </a:lnTo>
                    <a:lnTo>
                      <a:pt x="45" y="41"/>
                    </a:lnTo>
                    <a:lnTo>
                      <a:pt x="22" y="0"/>
                    </a:lnTo>
                    <a:close/>
                  </a:path>
                </a:pathLst>
              </a:custGeom>
              <a:noFill/>
              <a:ln w="12700" cap="flat">
                <a:solidFill>
                  <a:schemeClr val="accent5">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latin typeface="Calibri" panose="020F0502020204030204" pitchFamily="34" charset="0"/>
                </a:endParaRPr>
              </a:p>
            </p:txBody>
          </p:sp>
        </p:grpSp>
        <p:cxnSp>
          <p:nvCxnSpPr>
            <p:cNvPr id="647" name="Straight Connector 646"/>
            <p:cNvCxnSpPr/>
            <p:nvPr/>
          </p:nvCxnSpPr>
          <p:spPr>
            <a:xfrm>
              <a:off x="2176343" y="3737091"/>
              <a:ext cx="4789939" cy="1"/>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cxnSp>
      </p:grpSp>
      <p:sp>
        <p:nvSpPr>
          <p:cNvPr id="228" name="Content Placeholder 2"/>
          <p:cNvSpPr>
            <a:spLocks noGrp="1"/>
          </p:cNvSpPr>
          <p:nvPr>
            <p:ph idx="1"/>
          </p:nvPr>
        </p:nvSpPr>
        <p:spPr>
          <a:xfrm>
            <a:off x="429766" y="4437187"/>
            <a:ext cx="8400367" cy="474823"/>
          </a:xfrm>
        </p:spPr>
        <p:txBody>
          <a:bodyPr>
            <a:normAutofit lnSpcReduction="10000"/>
          </a:bodyPr>
          <a:lstStyle/>
          <a:p>
            <a:pPr>
              <a:spcBef>
                <a:spcPts val="400"/>
              </a:spcBef>
              <a:spcAft>
                <a:spcPts val="0"/>
              </a:spcAft>
            </a:pPr>
            <a:r>
              <a:rPr lang="en-US" sz="1200" dirty="0"/>
              <a:t>Database lock: March 15, 2018; minimum follow-up: 14.2 months; 53% of patients were censored</a:t>
            </a:r>
          </a:p>
          <a:p>
            <a:pPr>
              <a:spcBef>
                <a:spcPts val="400"/>
              </a:spcBef>
              <a:spcAft>
                <a:spcPts val="0"/>
              </a:spcAft>
            </a:pPr>
            <a:r>
              <a:rPr lang="en-US" sz="1200" dirty="0"/>
              <a:t>In </a:t>
            </a:r>
            <a:r>
              <a:rPr lang="it-IT" sz="1200" dirty="0">
                <a:solidFill>
                  <a:srgbClr val="000000"/>
                </a:solidFill>
              </a:rPr>
              <a:t>the chemotherapy arm, 31.3% received subsequent immunotherapy (38.3% among those with disease progression</a:t>
            </a:r>
            <a:r>
              <a:rPr lang="it-IT" sz="1200" baseline="30000" dirty="0">
                <a:solidFill>
                  <a:srgbClr val="000000"/>
                </a:solidFill>
              </a:rPr>
              <a:t>c</a:t>
            </a:r>
            <a:r>
              <a:rPr lang="it-IT" sz="1200" dirty="0">
                <a:solidFill>
                  <a:srgbClr val="000000"/>
                </a:solidFill>
              </a:rPr>
              <a:t>)</a:t>
            </a:r>
            <a:endParaRPr lang="en-US" sz="1200" dirty="0"/>
          </a:p>
        </p:txBody>
      </p:sp>
      <p:sp>
        <p:nvSpPr>
          <p:cNvPr id="229" name="Espace réservé du pied de page 1"/>
          <p:cNvSpPr txBox="1">
            <a:spLocks/>
          </p:cNvSpPr>
          <p:nvPr/>
        </p:nvSpPr>
        <p:spPr>
          <a:xfrm>
            <a:off x="6767" y="4912010"/>
            <a:ext cx="3503683" cy="207672"/>
          </a:xfrm>
          <a:prstGeom prst="rect">
            <a:avLst/>
          </a:prstGeom>
        </p:spPr>
        <p:txBody>
          <a:bodyPr/>
          <a:lstStyle>
            <a:defPPr>
              <a:defRPr lang="fr-FR"/>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r>
              <a:rPr sz="1000" dirty="0" err="1" smtClean="0">
                <a:solidFill>
                  <a:srgbClr val="4F8EA0"/>
                </a:solidFill>
                <a:latin typeface="Arial Narrow" panose="020B0606020202030204" pitchFamily="34" charset="0"/>
              </a:rPr>
              <a:t>Hellmann</a:t>
            </a:r>
            <a:r>
              <a:rPr sz="1000" dirty="0" smtClean="0">
                <a:solidFill>
                  <a:srgbClr val="4F8EA0"/>
                </a:solidFill>
                <a:latin typeface="Arial Narrow" panose="020B0606020202030204" pitchFamily="34" charset="0"/>
              </a:rPr>
              <a:t>, NEJM 2018</a:t>
            </a:r>
            <a:endParaRPr sz="1000" dirty="0">
              <a:solidFill>
                <a:srgbClr val="4F8EA0"/>
              </a:solidFill>
              <a:latin typeface="Arial Narrow" panose="020B0606020202030204" pitchFamily="34" charset="0"/>
            </a:endParaRPr>
          </a:p>
        </p:txBody>
      </p:sp>
      <p:grpSp>
        <p:nvGrpSpPr>
          <p:cNvPr id="3" name="Groupe 2"/>
          <p:cNvGrpSpPr/>
          <p:nvPr/>
        </p:nvGrpSpPr>
        <p:grpSpPr>
          <a:xfrm>
            <a:off x="2038905" y="1365701"/>
            <a:ext cx="5247855" cy="3501304"/>
            <a:chOff x="2048986" y="1311610"/>
            <a:chExt cx="5247855" cy="3501304"/>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8986" y="1311610"/>
              <a:ext cx="5247855" cy="3501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1" name="ZoneTexte 230"/>
            <p:cNvSpPr txBox="1"/>
            <p:nvPr/>
          </p:nvSpPr>
          <p:spPr>
            <a:xfrm>
              <a:off x="2688613" y="1446625"/>
              <a:ext cx="2127377" cy="307777"/>
            </a:xfrm>
            <a:prstGeom prst="rect">
              <a:avLst/>
            </a:prstGeom>
            <a:noFill/>
          </p:spPr>
          <p:txBody>
            <a:bodyPr wrap="none" rtlCol="0">
              <a:spAutoFit/>
            </a:bodyPr>
            <a:lstStyle/>
            <a:p>
              <a:r>
                <a:rPr lang="en-US" sz="1400" b="1" dirty="0">
                  <a:latin typeface="Calibri" panose="020F0502020204030204" pitchFamily="34" charset="0"/>
                </a:rPr>
                <a:t>0.77 (95% CI: 0.56 to 1.06</a:t>
              </a:r>
              <a:r>
                <a:rPr lang="en-US" sz="1400" b="1" dirty="0" smtClean="0">
                  <a:latin typeface="Calibri" panose="020F0502020204030204" pitchFamily="34" charset="0"/>
                </a:rPr>
                <a:t>)</a:t>
              </a:r>
              <a:endParaRPr lang="en-US" sz="1400" b="1" dirty="0">
                <a:latin typeface="Calibri" panose="020F0502020204030204" pitchFamily="34" charset="0"/>
              </a:endParaRPr>
            </a:p>
          </p:txBody>
        </p:sp>
        <p:sp>
          <p:nvSpPr>
            <p:cNvPr id="232" name="ZoneTexte 231"/>
            <p:cNvSpPr txBox="1"/>
            <p:nvPr/>
          </p:nvSpPr>
          <p:spPr>
            <a:xfrm>
              <a:off x="4391980" y="2211710"/>
              <a:ext cx="2127377" cy="307777"/>
            </a:xfrm>
            <a:prstGeom prst="rect">
              <a:avLst/>
            </a:prstGeom>
            <a:noFill/>
          </p:spPr>
          <p:txBody>
            <a:bodyPr wrap="none" rtlCol="0">
              <a:spAutoFit/>
            </a:bodyPr>
            <a:lstStyle/>
            <a:p>
              <a:r>
                <a:rPr lang="pl-PL" sz="1400" b="1" dirty="0">
                  <a:latin typeface="Calibri" panose="020F0502020204030204" pitchFamily="34" charset="0"/>
                </a:rPr>
                <a:t>0.78 (95% CI: 0.61 to 1.00)</a:t>
              </a:r>
            </a:p>
          </p:txBody>
        </p:sp>
      </p:grpSp>
    </p:spTree>
    <p:extLst>
      <p:ext uri="{BB962C8B-B14F-4D97-AF65-F5344CB8AC3E}">
        <p14:creationId xmlns:p14="http://schemas.microsoft.com/office/powerpoint/2010/main" val="393883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6555" y="231490"/>
            <a:ext cx="8295992" cy="866274"/>
          </a:xfrm>
        </p:spPr>
        <p:txBody>
          <a:bodyPr/>
          <a:lstStyle/>
          <a:p>
            <a:r>
              <a:rPr lang="fr-FR" sz="2800" cap="none" dirty="0" smtClean="0"/>
              <a:t>TMB </a:t>
            </a:r>
            <a:r>
              <a:rPr lang="fr-FR" sz="2800" cap="none" dirty="0" err="1" smtClean="0"/>
              <a:t>can</a:t>
            </a:r>
            <a:r>
              <a:rPr lang="fr-FR" sz="2800" cap="none" dirty="0" smtClean="0"/>
              <a:t> </a:t>
            </a:r>
            <a:r>
              <a:rPr lang="fr-FR" sz="2800" cap="none" dirty="0" err="1" smtClean="0"/>
              <a:t>be</a:t>
            </a:r>
            <a:r>
              <a:rPr lang="fr-FR" sz="2800" cap="none" dirty="0" smtClean="0"/>
              <a:t> </a:t>
            </a:r>
            <a:r>
              <a:rPr lang="fr-FR" sz="2800" cap="none" dirty="0" err="1" smtClean="0"/>
              <a:t>predictive</a:t>
            </a:r>
            <a:r>
              <a:rPr lang="fr-FR" sz="2800" cap="none" dirty="0" smtClean="0"/>
              <a:t> of OS </a:t>
            </a:r>
            <a:r>
              <a:rPr lang="fr-FR" sz="2800" cap="none" dirty="0" err="1" smtClean="0"/>
              <a:t>benefit</a:t>
            </a:r>
            <a:r>
              <a:rPr lang="fr-FR" sz="2800" cap="none" dirty="0" smtClean="0"/>
              <a:t/>
            </a:r>
            <a:br>
              <a:rPr lang="fr-FR" sz="2800" cap="none" dirty="0" smtClean="0"/>
            </a:br>
            <a:r>
              <a:rPr lang="fr-FR" sz="2800" cap="none" dirty="0" err="1" smtClean="0"/>
              <a:t>from</a:t>
            </a:r>
            <a:r>
              <a:rPr lang="fr-FR" sz="2800" cap="none" dirty="0" smtClean="0"/>
              <a:t> anti-PD(L)-1 ± anti-CTLA-4 </a:t>
            </a:r>
            <a:r>
              <a:rPr lang="fr-FR" sz="2800" cap="none" dirty="0" err="1" smtClean="0"/>
              <a:t>therapy</a:t>
            </a:r>
            <a:endParaRPr lang="fr-FR" sz="2800" cap="none"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407" y="1356615"/>
            <a:ext cx="7566815" cy="3475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6243" y="4897279"/>
            <a:ext cx="1451038" cy="246221"/>
          </a:xfrm>
          <a:prstGeom prst="rect">
            <a:avLst/>
          </a:prstGeom>
          <a:noFill/>
        </p:spPr>
        <p:txBody>
          <a:bodyPr wrap="none" rtlCol="0">
            <a:spAutoFit/>
          </a:bodyPr>
          <a:lstStyle/>
          <a:p>
            <a:pPr marL="0" marR="0" indent="0" algn="l" defTabSz="457200" rtl="0" eaLnBrk="1" fontAlgn="auto" latinLnBrk="0" hangingPunct="1">
              <a:lnSpc>
                <a:spcPct val="100000"/>
              </a:lnSpc>
              <a:spcBef>
                <a:spcPts val="0"/>
              </a:spcBef>
              <a:spcAft>
                <a:spcPts val="0"/>
              </a:spcAft>
              <a:buClrTx/>
              <a:buSzTx/>
              <a:buFontTx/>
              <a:buNone/>
              <a:tabLst/>
            </a:pPr>
            <a:r>
              <a:rPr lang="fr-FR" sz="1000" i="0" u="none" strike="noStrike" kern="1200" baseline="0" dirty="0" smtClean="0">
                <a:solidFill>
                  <a:srgbClr val="4F8EA0"/>
                </a:solidFill>
                <a:latin typeface="Arial Narrow"/>
                <a:ea typeface="+mn-ea"/>
                <a:cs typeface="Arial Narrow"/>
              </a:rPr>
              <a:t>Peters S et al;,</a:t>
            </a:r>
            <a:r>
              <a:rPr lang="fr-FR" sz="1000" i="0" u="none" strike="noStrike" kern="1200" dirty="0" smtClean="0">
                <a:solidFill>
                  <a:srgbClr val="4F8EA0"/>
                </a:solidFill>
                <a:latin typeface="Arial Narrow"/>
                <a:ea typeface="+mn-ea"/>
                <a:cs typeface="Arial Narrow"/>
              </a:rPr>
              <a:t> AACR 2019</a:t>
            </a:r>
            <a:endParaRPr lang="fr-FR" sz="1000" i="0" u="none" strike="noStrike" kern="1200" baseline="0" dirty="0" smtClean="0">
              <a:solidFill>
                <a:srgbClr val="4F8EA0"/>
              </a:solidFill>
              <a:latin typeface="Arial Narrow"/>
              <a:ea typeface="+mn-ea"/>
              <a:cs typeface="Arial Narrow"/>
            </a:endParaRPr>
          </a:p>
        </p:txBody>
      </p:sp>
    </p:spTree>
    <p:extLst>
      <p:ext uri="{BB962C8B-B14F-4D97-AF65-F5344CB8AC3E}">
        <p14:creationId xmlns:p14="http://schemas.microsoft.com/office/powerpoint/2010/main" val="947693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dirty="0" err="1">
                <a:solidFill>
                  <a:schemeClr val="tx1"/>
                </a:solidFill>
              </a:rPr>
              <a:t>Mystic</a:t>
            </a:r>
            <a:r>
              <a:rPr lang="fr-FR" sz="2400" dirty="0">
                <a:solidFill>
                  <a:schemeClr val="tx1"/>
                </a:solidFill>
              </a:rPr>
              <a:t>:</a:t>
            </a:r>
            <a:r>
              <a:rPr lang="fr-FR" sz="2400" dirty="0">
                <a:solidFill>
                  <a:srgbClr val="C00000"/>
                </a:solidFill>
              </a:rPr>
              <a:t> </a:t>
            </a:r>
            <a:r>
              <a:rPr lang="fr-FR" sz="2400" dirty="0" err="1">
                <a:solidFill>
                  <a:srgbClr val="C00000"/>
                </a:solidFill>
              </a:rPr>
              <a:t>Tremelimumab</a:t>
            </a:r>
            <a:r>
              <a:rPr lang="fr-FR" sz="2400" dirty="0">
                <a:solidFill>
                  <a:srgbClr val="C00000"/>
                </a:solidFill>
              </a:rPr>
              <a:t> + Durvalumab </a:t>
            </a:r>
            <a:r>
              <a:rPr lang="fr-FR" sz="2400" dirty="0">
                <a:solidFill>
                  <a:schemeClr val="tx1"/>
                </a:solidFill>
              </a:rPr>
              <a:t>or</a:t>
            </a:r>
            <a:r>
              <a:rPr lang="fr-FR" sz="2400" dirty="0">
                <a:solidFill>
                  <a:srgbClr val="C00000"/>
                </a:solidFill>
              </a:rPr>
              <a:t> Durvalumab </a:t>
            </a:r>
            <a:r>
              <a:rPr lang="fr-FR" sz="2400" i="1" dirty="0"/>
              <a:t>vs</a:t>
            </a:r>
            <a:r>
              <a:rPr lang="fr-FR" sz="2400" dirty="0"/>
              <a:t>. </a:t>
            </a:r>
            <a:r>
              <a:rPr lang="fr-FR" sz="2400" dirty="0" err="1"/>
              <a:t>Chemotherapy</a:t>
            </a:r>
            <a:r>
              <a:rPr lang="fr-FR" sz="2400" dirty="0"/>
              <a:t> </a:t>
            </a:r>
            <a:r>
              <a:rPr lang="fr-FR" sz="2400" dirty="0" err="1"/>
              <a:t>According</a:t>
            </a:r>
            <a:r>
              <a:rPr lang="fr-FR" sz="2400" dirty="0"/>
              <a:t> to </a:t>
            </a:r>
            <a:r>
              <a:rPr lang="fr-FR" sz="2400" dirty="0" err="1"/>
              <a:t>bTMB</a:t>
            </a:r>
            <a:r>
              <a:rPr lang="fr-FR" sz="2400" dirty="0"/>
              <a:t> and PD-L1 Expression</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871" y="1701728"/>
            <a:ext cx="3305175"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91" y="1677640"/>
            <a:ext cx="752475"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7002270" y="4502107"/>
            <a:ext cx="1074328" cy="311621"/>
          </a:xfrm>
          <a:prstGeom prst="rect">
            <a:avLst/>
          </a:prstGeom>
          <a:noFill/>
        </p:spPr>
        <p:txBody>
          <a:bodyPr wrap="none" lIns="91412" tIns="45706" rIns="91412" bIns="45706" rtlCol="0">
            <a:spAutoFit/>
          </a:bodyPr>
          <a:lstStyle/>
          <a:p>
            <a:r>
              <a:rPr lang="fr-FR" sz="1400" b="1" dirty="0">
                <a:latin typeface="Calibri" panose="020F0502020204030204" pitchFamily="34" charset="0"/>
              </a:rPr>
              <a:t>PD-L1 ≥25%</a:t>
            </a:r>
          </a:p>
        </p:txBody>
      </p:sp>
      <p:sp>
        <p:nvSpPr>
          <p:cNvPr id="9" name="ZoneTexte 8"/>
          <p:cNvSpPr txBox="1"/>
          <p:nvPr/>
        </p:nvSpPr>
        <p:spPr>
          <a:xfrm>
            <a:off x="5472102" y="4511969"/>
            <a:ext cx="1074328" cy="311621"/>
          </a:xfrm>
          <a:prstGeom prst="rect">
            <a:avLst/>
          </a:prstGeom>
          <a:noFill/>
        </p:spPr>
        <p:txBody>
          <a:bodyPr wrap="none" lIns="91412" tIns="45706" rIns="91412" bIns="45706" rtlCol="0">
            <a:spAutoFit/>
          </a:bodyPr>
          <a:lstStyle/>
          <a:p>
            <a:r>
              <a:rPr lang="fr-FR" sz="1400" b="1" dirty="0">
                <a:latin typeface="Calibri" panose="020F0502020204030204" pitchFamily="34" charset="0"/>
              </a:rPr>
              <a:t>PD-L1 &lt;25%</a:t>
            </a:r>
          </a:p>
        </p:txBody>
      </p:sp>
      <p:sp>
        <p:nvSpPr>
          <p:cNvPr id="10" name="ZoneTexte 9"/>
          <p:cNvSpPr txBox="1"/>
          <p:nvPr/>
        </p:nvSpPr>
        <p:spPr>
          <a:xfrm>
            <a:off x="3221850" y="4549379"/>
            <a:ext cx="1074328" cy="311621"/>
          </a:xfrm>
          <a:prstGeom prst="rect">
            <a:avLst/>
          </a:prstGeom>
          <a:noFill/>
        </p:spPr>
        <p:txBody>
          <a:bodyPr wrap="none" lIns="91412" tIns="45706" rIns="91412" bIns="45706" rtlCol="0">
            <a:spAutoFit/>
          </a:bodyPr>
          <a:lstStyle/>
          <a:p>
            <a:r>
              <a:rPr lang="fr-FR" sz="1400" b="1" dirty="0">
                <a:latin typeface="Calibri" panose="020F0502020204030204" pitchFamily="34" charset="0"/>
              </a:rPr>
              <a:t>PD-L1 ≥25%</a:t>
            </a:r>
          </a:p>
        </p:txBody>
      </p:sp>
      <p:sp>
        <p:nvSpPr>
          <p:cNvPr id="11" name="ZoneTexte 10"/>
          <p:cNvSpPr txBox="1"/>
          <p:nvPr/>
        </p:nvSpPr>
        <p:spPr>
          <a:xfrm>
            <a:off x="1691682" y="4559242"/>
            <a:ext cx="1074328" cy="311621"/>
          </a:xfrm>
          <a:prstGeom prst="rect">
            <a:avLst/>
          </a:prstGeom>
          <a:noFill/>
        </p:spPr>
        <p:txBody>
          <a:bodyPr wrap="none" lIns="91412" tIns="45706" rIns="91412" bIns="45706" rtlCol="0">
            <a:spAutoFit/>
          </a:bodyPr>
          <a:lstStyle/>
          <a:p>
            <a:r>
              <a:rPr lang="fr-FR" sz="1400" b="1" dirty="0">
                <a:latin typeface="Calibri" panose="020F0502020204030204" pitchFamily="34" charset="0"/>
              </a:rPr>
              <a:t>PD-L1 &lt;25%</a:t>
            </a: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5154" y="1801868"/>
            <a:ext cx="3242259" cy="2747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1650213" y="1398212"/>
            <a:ext cx="2533285" cy="311621"/>
          </a:xfrm>
          <a:prstGeom prst="rect">
            <a:avLst/>
          </a:prstGeom>
          <a:noFill/>
        </p:spPr>
        <p:txBody>
          <a:bodyPr wrap="none" lIns="91412" tIns="45706" rIns="91412" bIns="45706" rtlCol="0">
            <a:spAutoFit/>
          </a:bodyPr>
          <a:lstStyle/>
          <a:p>
            <a:r>
              <a:rPr lang="fr-FR" sz="1400" b="1" dirty="0">
                <a:latin typeface="Calibri" panose="020F0502020204030204" pitchFamily="34" charset="0"/>
              </a:rPr>
              <a:t>Durvalumab </a:t>
            </a:r>
            <a:r>
              <a:rPr lang="fr-FR" sz="1400" b="1" i="1" dirty="0">
                <a:latin typeface="Calibri" panose="020F0502020204030204" pitchFamily="34" charset="0"/>
              </a:rPr>
              <a:t>vs</a:t>
            </a:r>
            <a:r>
              <a:rPr lang="fr-FR" sz="1400" b="1" dirty="0">
                <a:latin typeface="Calibri" panose="020F0502020204030204" pitchFamily="34" charset="0"/>
              </a:rPr>
              <a:t>. </a:t>
            </a:r>
            <a:r>
              <a:rPr lang="fr-FR" sz="1400" b="1" dirty="0" err="1">
                <a:latin typeface="Calibri" panose="020F0502020204030204" pitchFamily="34" charset="0"/>
              </a:rPr>
              <a:t>Chemotherapy</a:t>
            </a:r>
            <a:endParaRPr lang="fr-FR" sz="1400" b="1" dirty="0">
              <a:latin typeface="Calibri" panose="020F0502020204030204" pitchFamily="34" charset="0"/>
            </a:endParaRPr>
          </a:p>
        </p:txBody>
      </p:sp>
      <p:sp>
        <p:nvSpPr>
          <p:cNvPr id="13" name="ZoneTexte 12"/>
          <p:cNvSpPr txBox="1"/>
          <p:nvPr/>
        </p:nvSpPr>
        <p:spPr>
          <a:xfrm>
            <a:off x="4794612" y="1398712"/>
            <a:ext cx="3858744" cy="311621"/>
          </a:xfrm>
          <a:prstGeom prst="rect">
            <a:avLst/>
          </a:prstGeom>
          <a:noFill/>
        </p:spPr>
        <p:txBody>
          <a:bodyPr wrap="none" lIns="91412" tIns="45706" rIns="91412" bIns="45706" rtlCol="0">
            <a:spAutoFit/>
          </a:bodyPr>
          <a:lstStyle/>
          <a:p>
            <a:r>
              <a:rPr lang="fr-FR" sz="1400" b="1" dirty="0">
                <a:latin typeface="Calibri" panose="020F0502020204030204" pitchFamily="34" charset="0"/>
              </a:rPr>
              <a:t>Durvalumab + </a:t>
            </a:r>
            <a:r>
              <a:rPr lang="fr-FR" sz="1400" b="1" dirty="0" err="1">
                <a:latin typeface="Calibri" panose="020F0502020204030204" pitchFamily="34" charset="0"/>
              </a:rPr>
              <a:t>Tremelimumab</a:t>
            </a:r>
            <a:r>
              <a:rPr lang="fr-FR" sz="1400" b="1" dirty="0">
                <a:latin typeface="Calibri" panose="020F0502020204030204" pitchFamily="34" charset="0"/>
              </a:rPr>
              <a:t> </a:t>
            </a:r>
            <a:r>
              <a:rPr lang="fr-FR" sz="1400" b="1" i="1" dirty="0">
                <a:latin typeface="Calibri" panose="020F0502020204030204" pitchFamily="34" charset="0"/>
              </a:rPr>
              <a:t>vs</a:t>
            </a:r>
            <a:r>
              <a:rPr lang="fr-FR" sz="1400" b="1" dirty="0">
                <a:latin typeface="Calibri" panose="020F0502020204030204" pitchFamily="34" charset="0"/>
              </a:rPr>
              <a:t>. </a:t>
            </a:r>
            <a:r>
              <a:rPr lang="fr-FR" sz="1400" b="1" dirty="0" err="1">
                <a:latin typeface="Calibri" panose="020F0502020204030204" pitchFamily="34" charset="0"/>
              </a:rPr>
              <a:t>Chemotherapy</a:t>
            </a:r>
            <a:endParaRPr lang="fr-FR" sz="1400" b="1" dirty="0">
              <a:latin typeface="Calibri" panose="020F0502020204030204" pitchFamily="34" charset="0"/>
            </a:endParaRPr>
          </a:p>
        </p:txBody>
      </p:sp>
      <p:sp>
        <p:nvSpPr>
          <p:cNvPr id="15" name="Ellipse 14"/>
          <p:cNvSpPr/>
          <p:nvPr/>
        </p:nvSpPr>
        <p:spPr>
          <a:xfrm>
            <a:off x="1569074" y="1846173"/>
            <a:ext cx="1305145" cy="9001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fr-FR"/>
          </a:p>
        </p:txBody>
      </p:sp>
      <p:cxnSp>
        <p:nvCxnSpPr>
          <p:cNvPr id="17" name="Connecteur droit 16"/>
          <p:cNvCxnSpPr/>
          <p:nvPr/>
        </p:nvCxnSpPr>
        <p:spPr>
          <a:xfrm>
            <a:off x="3131840" y="1706480"/>
            <a:ext cx="0" cy="3038191"/>
          </a:xfrm>
          <a:prstGeom prst="line">
            <a:avLst/>
          </a:prstGeom>
          <a:ln w="762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H="1">
            <a:off x="5022050" y="2749503"/>
            <a:ext cx="3332272" cy="0"/>
          </a:xfrm>
          <a:prstGeom prst="line">
            <a:avLst/>
          </a:prstGeom>
          <a:ln w="762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0" y="4886556"/>
            <a:ext cx="1162498" cy="246221"/>
          </a:xfrm>
          <a:prstGeom prst="rect">
            <a:avLst/>
          </a:prstGeom>
          <a:noFill/>
        </p:spPr>
        <p:txBody>
          <a:bodyPr wrap="none" lIns="91412" tIns="45706" rIns="91412" bIns="45706" rtlCol="0">
            <a:spAutoFit/>
          </a:bodyPr>
          <a:lstStyle/>
          <a:p>
            <a:pPr defTabSz="457034"/>
            <a:r>
              <a:rPr lang="fr-FR" sz="1000" dirty="0">
                <a:solidFill>
                  <a:srgbClr val="4F8EA0"/>
                </a:solidFill>
                <a:latin typeface="Arial Narrow"/>
                <a:cs typeface="Arial Narrow"/>
              </a:rPr>
              <a:t>Rizvi N, ASCO  2019</a:t>
            </a:r>
          </a:p>
        </p:txBody>
      </p:sp>
    </p:spTree>
    <p:extLst>
      <p:ext uri="{BB962C8B-B14F-4D97-AF65-F5344CB8AC3E}">
        <p14:creationId xmlns:p14="http://schemas.microsoft.com/office/powerpoint/2010/main" val="413638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2800" dirty="0" smtClean="0">
                <a:solidFill>
                  <a:srgbClr val="464646"/>
                </a:solidFill>
              </a:rPr>
              <a:t>Neptune Phase III trial failed to prospectively validate </a:t>
            </a:r>
            <a:r>
              <a:rPr lang="en-US" sz="2800" dirty="0" err="1" smtClean="0">
                <a:solidFill>
                  <a:srgbClr val="464646"/>
                </a:solidFill>
              </a:rPr>
              <a:t>bTMB</a:t>
            </a:r>
            <a:r>
              <a:rPr lang="en-US" sz="2800" dirty="0" smtClean="0">
                <a:solidFill>
                  <a:srgbClr val="464646"/>
                </a:solidFill>
              </a:rPr>
              <a:t> as a predictive biomarker for OS</a:t>
            </a:r>
            <a:endParaRPr lang="en-US" sz="28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1670" y="1356615"/>
            <a:ext cx="7342230" cy="235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161510" y="2477881"/>
            <a:ext cx="1267302" cy="369332"/>
          </a:xfrm>
          <a:prstGeom prst="rect">
            <a:avLst/>
          </a:prstGeom>
          <a:noFill/>
        </p:spPr>
        <p:txBody>
          <a:bodyPr wrap="square" rtlCol="0">
            <a:spAutoFit/>
          </a:bodyPr>
          <a:lstStyle/>
          <a:p>
            <a:pPr>
              <a:lnSpc>
                <a:spcPct val="90000"/>
              </a:lnSpc>
              <a:spcBef>
                <a:spcPts val="1200"/>
              </a:spcBef>
              <a:buClr>
                <a:schemeClr val="accent1"/>
              </a:buClr>
            </a:pPr>
            <a:r>
              <a:rPr lang="fr-FR" sz="2000" b="1" dirty="0">
                <a:latin typeface="Calibri" panose="020F0502020204030204" pitchFamily="34" charset="0"/>
                <a:cs typeface="Calibri" panose="020F0502020204030204" pitchFamily="34" charset="0"/>
              </a:rPr>
              <a:t>NEPTUNE</a:t>
            </a:r>
          </a:p>
        </p:txBody>
      </p:sp>
      <p:grpSp>
        <p:nvGrpSpPr>
          <p:cNvPr id="8" name="Groupe 7"/>
          <p:cNvGrpSpPr/>
          <p:nvPr/>
        </p:nvGrpSpPr>
        <p:grpSpPr>
          <a:xfrm>
            <a:off x="701570" y="3786885"/>
            <a:ext cx="7830870" cy="1170130"/>
            <a:chOff x="701570" y="3786885"/>
            <a:chExt cx="7830870" cy="1170130"/>
          </a:xfrm>
        </p:grpSpPr>
        <p:sp>
          <p:nvSpPr>
            <p:cNvPr id="7" name="Rectangle à coins arrondis 6"/>
            <p:cNvSpPr/>
            <p:nvPr/>
          </p:nvSpPr>
          <p:spPr>
            <a:xfrm>
              <a:off x="701570" y="3786885"/>
              <a:ext cx="7830870" cy="1170130"/>
            </a:xfrm>
            <a:prstGeom prst="round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926595" y="3850273"/>
              <a:ext cx="7414402" cy="1015663"/>
            </a:xfrm>
            <a:prstGeom prst="rect">
              <a:avLst/>
            </a:prstGeom>
            <a:noFill/>
          </p:spPr>
          <p:txBody>
            <a:bodyPr wrap="none" rtlCol="0">
              <a:spAutoFit/>
            </a:bodyPr>
            <a:lstStyle/>
            <a:p>
              <a:r>
                <a:rPr lang="fr-FR" sz="1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 August 2019 07:00 </a:t>
              </a:r>
              <a:r>
                <a:rPr lang="fr-FR" sz="12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BST</a:t>
              </a:r>
              <a:endParaRPr lang="en-US" sz="12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n-US" sz="16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a:t>
              </a:r>
              <a:r>
                <a:rPr lang="en-US"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primary analysis population of patients whose blood TMB was </a:t>
              </a:r>
              <a:r>
                <a:rPr lang="en-US" sz="16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20 </a:t>
              </a:r>
              <a:r>
                <a:rPr lang="en-US" sz="1600" dirty="0" err="1"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mut</a:t>
              </a:r>
              <a:r>
                <a:rPr lang="en-US" sz="16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/Mb,</a:t>
              </a:r>
            </a:p>
            <a:p>
              <a:r>
                <a:rPr lang="en-US" sz="16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combination of </a:t>
              </a:r>
              <a:r>
                <a:rPr lang="en-US" sz="1600" dirty="0" err="1"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durvalumab</a:t>
              </a:r>
              <a:r>
                <a:rPr lang="en-US"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1600"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tremelimumab</a:t>
              </a:r>
              <a:r>
                <a:rPr lang="en-US"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did not </a:t>
              </a:r>
              <a:r>
                <a:rPr lang="en-US" sz="16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meet the </a:t>
              </a:r>
              <a:r>
                <a:rPr lang="en-US"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primary </a:t>
              </a:r>
              <a:r>
                <a:rPr lang="en-US" sz="16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endpoint</a:t>
              </a:r>
            </a:p>
            <a:p>
              <a:r>
                <a:rPr lang="en-US" sz="16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a:t>
              </a:r>
              <a:r>
                <a:rPr lang="en-US"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improving OS compared to </a:t>
              </a:r>
              <a:r>
                <a:rPr lang="en-US" sz="1600"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SoC</a:t>
              </a:r>
              <a:r>
                <a:rPr lang="en-US"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chemotherapy.</a:t>
              </a:r>
              <a:endParaRPr lang="fr-FR"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sp>
        <p:nvSpPr>
          <p:cNvPr id="6" name="Parchemin horizontal 5"/>
          <p:cNvSpPr/>
          <p:nvPr/>
        </p:nvSpPr>
        <p:spPr>
          <a:xfrm>
            <a:off x="7386355" y="2661760"/>
            <a:ext cx="1376645" cy="1080120"/>
          </a:xfrm>
          <a:prstGeom prst="horizontalScroll">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ESMO 2019</a:t>
            </a:r>
            <a:endParaRPr lang="fr-FR"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ZoneTexte 8"/>
          <p:cNvSpPr txBox="1"/>
          <p:nvPr/>
        </p:nvSpPr>
        <p:spPr>
          <a:xfrm>
            <a:off x="7513455" y="1851670"/>
            <a:ext cx="1334020" cy="246221"/>
          </a:xfrm>
          <a:prstGeom prst="rect">
            <a:avLst/>
          </a:prstGeom>
          <a:noFill/>
        </p:spPr>
        <p:txBody>
          <a:bodyPr wrap="none" rtlCol="0">
            <a:spAutoFit/>
          </a:bodyPr>
          <a:lstStyle/>
          <a:p>
            <a:r>
              <a:rPr lang="fr-FR" sz="1000" dirty="0">
                <a:latin typeface="Arial" panose="020B0604020202020204" pitchFamily="34" charset="0"/>
                <a:cs typeface="Arial" panose="020B0604020202020204" pitchFamily="34" charset="0"/>
              </a:rPr>
              <a:t>i</a:t>
            </a:r>
            <a:r>
              <a:rPr lang="fr-FR" sz="1000" dirty="0" smtClean="0">
                <a:latin typeface="Arial" panose="020B0604020202020204" pitchFamily="34" charset="0"/>
                <a:cs typeface="Arial" panose="020B0604020202020204" pitchFamily="34" charset="0"/>
              </a:rPr>
              <a:t>n bTMB≥20 mut/Mb</a:t>
            </a:r>
            <a:endParaRPr lang="fr-FR"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605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US" sz="2800" dirty="0" smtClean="0"/>
              <a:t>Strategies </a:t>
            </a:r>
            <a:r>
              <a:rPr lang="en-US" sz="2800" dirty="0"/>
              <a:t>of ICIs development in 1</a:t>
            </a:r>
            <a:r>
              <a:rPr lang="en-US" sz="2800" baseline="30000" dirty="0"/>
              <a:t>st</a:t>
            </a:r>
            <a:r>
              <a:rPr lang="en-US" sz="2800" dirty="0"/>
              <a:t> line </a:t>
            </a:r>
            <a:r>
              <a:rPr lang="en-US" sz="2800" dirty="0" smtClean="0"/>
              <a:t>treatment</a:t>
            </a:r>
            <a:br>
              <a:rPr lang="en-US" sz="2800" dirty="0" smtClean="0"/>
            </a:br>
            <a:r>
              <a:rPr lang="en-US" sz="2800" dirty="0" smtClean="0"/>
              <a:t>of </a:t>
            </a:r>
            <a:r>
              <a:rPr lang="en-US" sz="2800" dirty="0"/>
              <a:t>advanced NSCLC</a:t>
            </a:r>
            <a:endParaRPr lang="fr-FR" sz="2800" dirty="0"/>
          </a:p>
        </p:txBody>
      </p:sp>
      <p:sp>
        <p:nvSpPr>
          <p:cNvPr id="3" name="Rectangle 2"/>
          <p:cNvSpPr/>
          <p:nvPr/>
        </p:nvSpPr>
        <p:spPr>
          <a:xfrm>
            <a:off x="206516" y="1581640"/>
            <a:ext cx="2475274" cy="1395155"/>
          </a:xfrm>
          <a:prstGeom prst="rect">
            <a:avLst/>
          </a:prstGeom>
          <a:solidFill>
            <a:srgbClr val="C00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effectLst>
                  <a:outerShdw blurRad="38100" dist="38100" dir="2700000" algn="tl">
                    <a:srgbClr val="000000">
                      <a:alpha val="43137"/>
                    </a:srgbClr>
                  </a:outerShdw>
                </a:effectLst>
                <a:latin typeface="Calibri" panose="020F0502020204030204" pitchFamily="34" charset="0"/>
              </a:rPr>
              <a:t>Immunotherapy</a:t>
            </a:r>
          </a:p>
          <a:p>
            <a:pPr algn="ctr"/>
            <a:r>
              <a:rPr lang="en-US" sz="1600" i="1" dirty="0">
                <a:effectLst>
                  <a:outerShdw blurRad="38100" dist="38100" dir="2700000" algn="tl">
                    <a:srgbClr val="000000">
                      <a:alpha val="43137"/>
                    </a:srgbClr>
                  </a:outerShdw>
                </a:effectLst>
                <a:latin typeface="Calibri" panose="020F0502020204030204" pitchFamily="34" charset="0"/>
              </a:rPr>
              <a:t>instead of</a:t>
            </a:r>
          </a:p>
          <a:p>
            <a:pPr algn="ctr"/>
            <a:r>
              <a:rPr lang="en-US" sz="1600" dirty="0">
                <a:effectLst>
                  <a:outerShdw blurRad="38100" dist="38100" dir="2700000" algn="tl">
                    <a:srgbClr val="000000">
                      <a:alpha val="43137"/>
                    </a:srgbClr>
                  </a:outerShdw>
                </a:effectLst>
                <a:latin typeface="Calibri" panose="020F0502020204030204" pitchFamily="34" charset="0"/>
              </a:rPr>
              <a:t>chemotherapy</a:t>
            </a:r>
          </a:p>
        </p:txBody>
      </p:sp>
      <p:sp>
        <p:nvSpPr>
          <p:cNvPr id="4" name="Rectangle 3"/>
          <p:cNvSpPr/>
          <p:nvPr/>
        </p:nvSpPr>
        <p:spPr>
          <a:xfrm>
            <a:off x="186727" y="3381840"/>
            <a:ext cx="2495063" cy="1395155"/>
          </a:xfrm>
          <a:prstGeom prst="rect">
            <a:avLst/>
          </a:prstGeom>
          <a:solidFill>
            <a:schemeClr val="accent4">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latin typeface="Calibri" panose="020F0502020204030204" pitchFamily="34" charset="0"/>
              </a:rPr>
              <a:t>Immunotherapy</a:t>
            </a:r>
          </a:p>
          <a:p>
            <a:pPr algn="ctr"/>
            <a:r>
              <a:rPr lang="en-US" sz="1600" i="1" dirty="0" smtClean="0">
                <a:effectLst>
                  <a:outerShdw blurRad="38100" dist="38100" dir="2700000" algn="tl">
                    <a:srgbClr val="000000">
                      <a:alpha val="43137"/>
                    </a:srgbClr>
                  </a:outerShdw>
                </a:effectLst>
                <a:latin typeface="Calibri" panose="020F0502020204030204" pitchFamily="34" charset="0"/>
              </a:rPr>
              <a:t>In combination with</a:t>
            </a:r>
          </a:p>
          <a:p>
            <a:pPr algn="ctr"/>
            <a:r>
              <a:rPr lang="en-US" sz="1600" dirty="0" smtClean="0">
                <a:effectLst>
                  <a:outerShdw blurRad="38100" dist="38100" dir="2700000" algn="tl">
                    <a:srgbClr val="000000">
                      <a:alpha val="43137"/>
                    </a:srgbClr>
                  </a:outerShdw>
                </a:effectLst>
                <a:latin typeface="Calibri" panose="020F0502020204030204" pitchFamily="34" charset="0"/>
              </a:rPr>
              <a:t>chemotherapy</a:t>
            </a:r>
            <a:endParaRPr lang="en-US" sz="1600" dirty="0">
              <a:effectLst>
                <a:outerShdw blurRad="38100" dist="38100" dir="2700000" algn="tl">
                  <a:srgbClr val="000000">
                    <a:alpha val="43137"/>
                  </a:srgbClr>
                </a:outerShdw>
              </a:effectLst>
              <a:latin typeface="Calibri" panose="020F0502020204030204" pitchFamily="34" charset="0"/>
            </a:endParaRPr>
          </a:p>
        </p:txBody>
      </p:sp>
      <p:sp>
        <p:nvSpPr>
          <p:cNvPr id="7" name="Rectangle 6"/>
          <p:cNvSpPr/>
          <p:nvPr/>
        </p:nvSpPr>
        <p:spPr>
          <a:xfrm>
            <a:off x="2951821" y="1581639"/>
            <a:ext cx="2115234" cy="1395155"/>
          </a:xfrm>
          <a:prstGeom prst="rect">
            <a:avLst/>
          </a:prstGeom>
          <a:solidFill>
            <a:schemeClr val="accent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effectLst>
                  <a:outerShdw blurRad="38100" dist="38100" dir="2700000" algn="tl">
                    <a:srgbClr val="000000">
                      <a:alpha val="43137"/>
                    </a:srgbClr>
                  </a:outerShdw>
                </a:effectLst>
                <a:latin typeface="Calibri" panose="020F0502020204030204" pitchFamily="34" charset="0"/>
              </a:rPr>
              <a:t>Selection </a:t>
            </a:r>
            <a:r>
              <a:rPr lang="en-US" sz="1600" dirty="0">
                <a:effectLst>
                  <a:outerShdw blurRad="38100" dist="38100" dir="2700000" algn="tl">
                    <a:srgbClr val="000000">
                      <a:alpha val="43137"/>
                    </a:srgbClr>
                  </a:outerShdw>
                </a:effectLst>
                <a:latin typeface="Calibri" panose="020F0502020204030204" pitchFamily="34" charset="0"/>
              </a:rPr>
              <a:t>of patients</a:t>
            </a:r>
          </a:p>
          <a:p>
            <a:pPr algn="ctr"/>
            <a:r>
              <a:rPr lang="en-US" sz="1600" dirty="0">
                <a:effectLst>
                  <a:outerShdw blurRad="38100" dist="38100" dir="2700000" algn="tl">
                    <a:srgbClr val="000000">
                      <a:alpha val="43137"/>
                    </a:srgbClr>
                  </a:outerShdw>
                </a:effectLst>
                <a:latin typeface="Calibri" panose="020F0502020204030204" pitchFamily="34" charset="0"/>
              </a:rPr>
              <a:t>on predictive biomarkers</a:t>
            </a:r>
          </a:p>
        </p:txBody>
      </p:sp>
      <p:sp>
        <p:nvSpPr>
          <p:cNvPr id="8" name="Rectangle 7"/>
          <p:cNvSpPr/>
          <p:nvPr/>
        </p:nvSpPr>
        <p:spPr>
          <a:xfrm>
            <a:off x="2951820" y="3381840"/>
            <a:ext cx="2115235" cy="1395155"/>
          </a:xfrm>
          <a:prstGeom prst="rect">
            <a:avLst/>
          </a:prstGeom>
          <a:solidFill>
            <a:schemeClr val="accent4">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smtClean="0">
                <a:effectLst>
                  <a:outerShdw blurRad="38100" dist="38100" dir="2700000" algn="tl">
                    <a:srgbClr val="000000">
                      <a:alpha val="43137"/>
                    </a:srgbClr>
                  </a:outerShdw>
                </a:effectLst>
                <a:latin typeface="Calibri" panose="020F0502020204030204" pitchFamily="34" charset="0"/>
              </a:rPr>
              <a:t>No patients selection</a:t>
            </a:r>
          </a:p>
        </p:txBody>
      </p:sp>
      <p:sp>
        <p:nvSpPr>
          <p:cNvPr id="9" name="Rectangle 8"/>
          <p:cNvSpPr/>
          <p:nvPr/>
        </p:nvSpPr>
        <p:spPr>
          <a:xfrm>
            <a:off x="5337085" y="1581639"/>
            <a:ext cx="1575175" cy="630069"/>
          </a:xfrm>
          <a:prstGeom prst="rect">
            <a:avLst/>
          </a:prstGeom>
          <a:solidFill>
            <a:schemeClr val="accent2">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latin typeface="Calibri" panose="020F0502020204030204" pitchFamily="34" charset="0"/>
              </a:rPr>
              <a:t>PD-L1</a:t>
            </a:r>
            <a:endParaRPr lang="en-US" sz="1600" dirty="0">
              <a:effectLst>
                <a:outerShdw blurRad="38100" dist="38100" dir="2700000" algn="tl">
                  <a:srgbClr val="000000">
                    <a:alpha val="43137"/>
                  </a:srgbClr>
                </a:outerShdw>
              </a:effectLst>
              <a:latin typeface="Calibri" panose="020F0502020204030204" pitchFamily="34" charset="0"/>
            </a:endParaRPr>
          </a:p>
        </p:txBody>
      </p:sp>
      <p:sp>
        <p:nvSpPr>
          <p:cNvPr id="10" name="Rectangle 9"/>
          <p:cNvSpPr/>
          <p:nvPr/>
        </p:nvSpPr>
        <p:spPr>
          <a:xfrm>
            <a:off x="5337084" y="2346726"/>
            <a:ext cx="1575175" cy="630069"/>
          </a:xfrm>
          <a:prstGeom prst="rect">
            <a:avLst/>
          </a:prstGeom>
          <a:solidFill>
            <a:schemeClr val="accent2">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latin typeface="Calibri" panose="020F0502020204030204" pitchFamily="34" charset="0"/>
              </a:rPr>
              <a:t>TMB</a:t>
            </a:r>
            <a:endParaRPr lang="en-US" sz="1600" dirty="0">
              <a:effectLst>
                <a:outerShdw blurRad="38100" dist="38100" dir="2700000" algn="tl">
                  <a:srgbClr val="000000">
                    <a:alpha val="43137"/>
                  </a:srgbClr>
                </a:outerShdw>
              </a:effectLst>
              <a:latin typeface="Calibri" panose="020F0502020204030204" pitchFamily="34" charset="0"/>
            </a:endParaRPr>
          </a:p>
        </p:txBody>
      </p:sp>
      <p:sp>
        <p:nvSpPr>
          <p:cNvPr id="11" name="Rectangle 10"/>
          <p:cNvSpPr/>
          <p:nvPr/>
        </p:nvSpPr>
        <p:spPr>
          <a:xfrm>
            <a:off x="5337085" y="4146926"/>
            <a:ext cx="1575175" cy="630069"/>
          </a:xfrm>
          <a:prstGeom prst="rect">
            <a:avLst/>
          </a:prstGeom>
          <a:solidFill>
            <a:schemeClr val="accent4">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latin typeface="Calibri" panose="020F0502020204030204" pitchFamily="34" charset="0"/>
              </a:rPr>
              <a:t>Squamous</a:t>
            </a:r>
            <a:endParaRPr lang="en-US" sz="1600" dirty="0">
              <a:effectLst>
                <a:outerShdw blurRad="38100" dist="38100" dir="2700000" algn="tl">
                  <a:srgbClr val="000000">
                    <a:alpha val="43137"/>
                  </a:srgbClr>
                </a:outerShdw>
              </a:effectLst>
              <a:latin typeface="Calibri" panose="020F0502020204030204" pitchFamily="34" charset="0"/>
            </a:endParaRPr>
          </a:p>
        </p:txBody>
      </p:sp>
      <p:sp>
        <p:nvSpPr>
          <p:cNvPr id="12" name="Rectangle 11"/>
          <p:cNvSpPr/>
          <p:nvPr/>
        </p:nvSpPr>
        <p:spPr>
          <a:xfrm>
            <a:off x="5337085" y="3381840"/>
            <a:ext cx="1575175" cy="630069"/>
          </a:xfrm>
          <a:prstGeom prst="rect">
            <a:avLst/>
          </a:prstGeom>
          <a:solidFill>
            <a:schemeClr val="accent4">
              <a:lumMod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latin typeface="Calibri" panose="020F0502020204030204" pitchFamily="34" charset="0"/>
              </a:rPr>
              <a:t>Non-squamous</a:t>
            </a:r>
            <a:endParaRPr lang="en-US" sz="1600" dirty="0">
              <a:effectLst>
                <a:outerShdw blurRad="38100" dist="38100" dir="2700000" algn="tl">
                  <a:srgbClr val="000000">
                    <a:alpha val="43137"/>
                  </a:srgbClr>
                </a:outerShdw>
              </a:effectLst>
              <a:latin typeface="Calibri" panose="020F0502020204030204" pitchFamily="34" charset="0"/>
            </a:endParaRPr>
          </a:p>
        </p:txBody>
      </p:sp>
      <p:sp>
        <p:nvSpPr>
          <p:cNvPr id="13" name="Rectangle 12"/>
          <p:cNvSpPr/>
          <p:nvPr/>
        </p:nvSpPr>
        <p:spPr>
          <a:xfrm>
            <a:off x="7297863" y="1581638"/>
            <a:ext cx="1575175" cy="630069"/>
          </a:xfrm>
          <a:prstGeom prst="rect">
            <a:avLst/>
          </a:prstGeom>
          <a:solidFill>
            <a:schemeClr val="accent3">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latin typeface="Calibri" panose="020F0502020204030204" pitchFamily="34" charset="0"/>
              </a:rPr>
              <a:t>Anti-PD(L)-1</a:t>
            </a:r>
          </a:p>
          <a:p>
            <a:pPr algn="ctr"/>
            <a:r>
              <a:rPr lang="en-US" sz="1600" dirty="0" smtClean="0">
                <a:effectLst>
                  <a:outerShdw blurRad="38100" dist="38100" dir="2700000" algn="tl">
                    <a:srgbClr val="000000">
                      <a:alpha val="43137"/>
                    </a:srgbClr>
                  </a:outerShdw>
                </a:effectLst>
                <a:latin typeface="Calibri" panose="020F0502020204030204" pitchFamily="34" charset="0"/>
              </a:rPr>
              <a:t>as single agent</a:t>
            </a:r>
            <a:endParaRPr lang="en-US" sz="1600" dirty="0">
              <a:effectLst>
                <a:outerShdw blurRad="38100" dist="38100" dir="2700000" algn="tl">
                  <a:srgbClr val="000000">
                    <a:alpha val="43137"/>
                  </a:srgbClr>
                </a:outerShdw>
              </a:effectLst>
              <a:latin typeface="Calibri" panose="020F0502020204030204" pitchFamily="34" charset="0"/>
            </a:endParaRPr>
          </a:p>
        </p:txBody>
      </p:sp>
      <p:sp>
        <p:nvSpPr>
          <p:cNvPr id="14" name="Rectangle 13"/>
          <p:cNvSpPr/>
          <p:nvPr/>
        </p:nvSpPr>
        <p:spPr>
          <a:xfrm>
            <a:off x="7309013" y="2346726"/>
            <a:ext cx="1575175" cy="630069"/>
          </a:xfrm>
          <a:prstGeom prst="rect">
            <a:avLst/>
          </a:prstGeom>
          <a:solidFill>
            <a:schemeClr val="accent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latin typeface="Calibri" panose="020F0502020204030204" pitchFamily="34" charset="0"/>
              </a:rPr>
              <a:t>Anti-PD(L)-1</a:t>
            </a:r>
          </a:p>
          <a:p>
            <a:pPr algn="ctr"/>
            <a:r>
              <a:rPr lang="en-US" sz="1600" dirty="0" smtClean="0">
                <a:effectLst>
                  <a:outerShdw blurRad="38100" dist="38100" dir="2700000" algn="tl">
                    <a:srgbClr val="000000">
                      <a:alpha val="43137"/>
                    </a:srgbClr>
                  </a:outerShdw>
                </a:effectLst>
                <a:latin typeface="Calibri" panose="020F0502020204030204" pitchFamily="34" charset="0"/>
              </a:rPr>
              <a:t>+ anti-CTLA-4</a:t>
            </a:r>
            <a:endParaRPr lang="en-US" sz="1600" dirty="0">
              <a:effectLst>
                <a:outerShdw blurRad="38100" dist="38100" dir="2700000" algn="tl">
                  <a:srgbClr val="000000">
                    <a:alpha val="43137"/>
                  </a:srgbClr>
                </a:outerShdw>
              </a:effectLst>
              <a:latin typeface="Calibri" panose="020F0502020204030204" pitchFamily="34" charset="0"/>
            </a:endParaRPr>
          </a:p>
        </p:txBody>
      </p:sp>
      <p:sp>
        <p:nvSpPr>
          <p:cNvPr id="15" name="Rectangle 14"/>
          <p:cNvSpPr/>
          <p:nvPr/>
        </p:nvSpPr>
        <p:spPr>
          <a:xfrm>
            <a:off x="7297862" y="3381231"/>
            <a:ext cx="1575175" cy="1395764"/>
          </a:xfrm>
          <a:prstGeom prst="rect">
            <a:avLst/>
          </a:prstGeom>
          <a:solidFill>
            <a:schemeClr val="accent5">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latin typeface="Calibri" panose="020F0502020204030204" pitchFamily="34" charset="0"/>
              </a:rPr>
              <a:t>Anti-PD(L)-1</a:t>
            </a:r>
          </a:p>
          <a:p>
            <a:pPr algn="ctr"/>
            <a:r>
              <a:rPr lang="en-US" sz="1600" dirty="0" smtClean="0">
                <a:effectLst>
                  <a:outerShdw blurRad="38100" dist="38100" dir="2700000" algn="tl">
                    <a:srgbClr val="000000">
                      <a:alpha val="43137"/>
                    </a:srgbClr>
                  </a:outerShdw>
                </a:effectLst>
                <a:latin typeface="Calibri" panose="020F0502020204030204" pitchFamily="34" charset="0"/>
              </a:rPr>
              <a:t>+ chemotherapy</a:t>
            </a:r>
          </a:p>
          <a:p>
            <a:pPr algn="ctr"/>
            <a:r>
              <a:rPr lang="en-US" sz="1600" dirty="0" smtClean="0">
                <a:effectLst>
                  <a:outerShdw blurRad="38100" dist="38100" dir="2700000" algn="tl">
                    <a:srgbClr val="000000">
                      <a:alpha val="43137"/>
                    </a:srgbClr>
                  </a:outerShdw>
                </a:effectLst>
                <a:latin typeface="Calibri" panose="020F0502020204030204" pitchFamily="34" charset="0"/>
              </a:rPr>
              <a:t>according to histology</a:t>
            </a:r>
            <a:endParaRPr lang="en-US" sz="1600" dirty="0">
              <a:effectLst>
                <a:outerShdw blurRad="38100" dist="38100" dir="2700000" algn="tl">
                  <a:srgbClr val="000000">
                    <a:alpha val="43137"/>
                  </a:srgbClr>
                </a:outerShdw>
              </a:effectLst>
              <a:latin typeface="Calibri" panose="020F0502020204030204" pitchFamily="34" charset="0"/>
            </a:endParaRPr>
          </a:p>
        </p:txBody>
      </p:sp>
      <p:sp>
        <p:nvSpPr>
          <p:cNvPr id="16" name="Flèche droite 15"/>
          <p:cNvSpPr/>
          <p:nvPr/>
        </p:nvSpPr>
        <p:spPr>
          <a:xfrm>
            <a:off x="2681790" y="2054189"/>
            <a:ext cx="270031" cy="450053"/>
          </a:xfrm>
          <a:prstGeom prst="rightArrow">
            <a:avLst/>
          </a:prstGeom>
          <a:solidFill>
            <a:srgbClr val="C00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èche droite 16"/>
          <p:cNvSpPr/>
          <p:nvPr/>
        </p:nvSpPr>
        <p:spPr>
          <a:xfrm>
            <a:off x="5067055" y="1671645"/>
            <a:ext cx="270031" cy="450053"/>
          </a:xfrm>
          <a:prstGeom prst="rightArrow">
            <a:avLst/>
          </a:prstGeom>
          <a:solidFill>
            <a:schemeClr val="accent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èche droite 17"/>
          <p:cNvSpPr/>
          <p:nvPr/>
        </p:nvSpPr>
        <p:spPr>
          <a:xfrm>
            <a:off x="5067055" y="2431615"/>
            <a:ext cx="270031" cy="450053"/>
          </a:xfrm>
          <a:prstGeom prst="rightArrow">
            <a:avLst/>
          </a:prstGeom>
          <a:solidFill>
            <a:schemeClr val="accent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lèche droite 18"/>
          <p:cNvSpPr/>
          <p:nvPr/>
        </p:nvSpPr>
        <p:spPr>
          <a:xfrm>
            <a:off x="2681789" y="3854390"/>
            <a:ext cx="270031" cy="450053"/>
          </a:xfrm>
          <a:prstGeom prst="rightArrow">
            <a:avLst/>
          </a:prstGeom>
          <a:solidFill>
            <a:schemeClr val="accent4">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lèche droite 19"/>
          <p:cNvSpPr/>
          <p:nvPr/>
        </p:nvSpPr>
        <p:spPr>
          <a:xfrm>
            <a:off x="5067052" y="3471846"/>
            <a:ext cx="270031" cy="450053"/>
          </a:xfrm>
          <a:prstGeom prst="rightArrow">
            <a:avLst/>
          </a:prstGeom>
          <a:solidFill>
            <a:schemeClr val="accent4">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lèche droite 20"/>
          <p:cNvSpPr/>
          <p:nvPr/>
        </p:nvSpPr>
        <p:spPr>
          <a:xfrm>
            <a:off x="5067053" y="4253017"/>
            <a:ext cx="270031" cy="450053"/>
          </a:xfrm>
          <a:prstGeom prst="rightArrow">
            <a:avLst/>
          </a:prstGeom>
          <a:solidFill>
            <a:schemeClr val="accent4">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Connecteur droit avec flèche 22"/>
          <p:cNvCxnSpPr>
            <a:stCxn id="9" idx="3"/>
            <a:endCxn id="13" idx="1"/>
          </p:cNvCxnSpPr>
          <p:nvPr/>
        </p:nvCxnSpPr>
        <p:spPr>
          <a:xfrm flipV="1">
            <a:off x="6912260" y="1896673"/>
            <a:ext cx="385603" cy="1"/>
          </a:xfrm>
          <a:prstGeom prst="straightConnector1">
            <a:avLst/>
          </a:prstGeom>
          <a:ln w="28575">
            <a:solidFill>
              <a:schemeClr val="accent2"/>
            </a:solidFill>
            <a:headEnd type="none" w="med" len="med"/>
            <a:tailEnd type="triangle" w="med" len="med"/>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V="1">
            <a:off x="6904477" y="2656640"/>
            <a:ext cx="385603" cy="1"/>
          </a:xfrm>
          <a:prstGeom prst="straightConnector1">
            <a:avLst/>
          </a:prstGeom>
          <a:ln w="28575">
            <a:solidFill>
              <a:schemeClr val="accent2"/>
            </a:solidFill>
            <a:headEnd type="none" w="med" len="med"/>
            <a:tailEnd type="triangle" w="med" len="med"/>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9" idx="3"/>
            <a:endCxn id="14" idx="1"/>
          </p:cNvCxnSpPr>
          <p:nvPr/>
        </p:nvCxnSpPr>
        <p:spPr>
          <a:xfrm>
            <a:off x="6912260" y="1896674"/>
            <a:ext cx="396753" cy="765087"/>
          </a:xfrm>
          <a:prstGeom prst="straightConnector1">
            <a:avLst/>
          </a:prstGeom>
          <a:ln w="28575">
            <a:solidFill>
              <a:schemeClr val="accent2"/>
            </a:solidFill>
            <a:headEnd type="none" w="med" len="med"/>
            <a:tailEnd type="triangle" w="med" len="med"/>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V="1">
            <a:off x="6912259" y="3696871"/>
            <a:ext cx="385603" cy="1"/>
          </a:xfrm>
          <a:prstGeom prst="straightConnector1">
            <a:avLst/>
          </a:prstGeom>
          <a:ln w="28575">
            <a:solidFill>
              <a:schemeClr val="accent4">
                <a:lumMod val="50000"/>
              </a:schemeClr>
            </a:solidFill>
            <a:headEnd type="none" w="med" len="med"/>
            <a:tailEnd type="triangle" w="med" len="med"/>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V="1">
            <a:off x="6888368" y="4461959"/>
            <a:ext cx="385603" cy="1"/>
          </a:xfrm>
          <a:prstGeom prst="straightConnector1">
            <a:avLst/>
          </a:prstGeom>
          <a:ln w="28575">
            <a:solidFill>
              <a:schemeClr val="accent4">
                <a:lumMod val="50000"/>
              </a:schemeClr>
            </a:solidFill>
            <a:headEnd type="none" w="med" len="med"/>
            <a:tailEnd type="triangle" w="med" len="med"/>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stCxn id="10" idx="3"/>
            <a:endCxn id="13" idx="1"/>
          </p:cNvCxnSpPr>
          <p:nvPr/>
        </p:nvCxnSpPr>
        <p:spPr>
          <a:xfrm flipV="1">
            <a:off x="6912259" y="1896673"/>
            <a:ext cx="385604" cy="765088"/>
          </a:xfrm>
          <a:prstGeom prst="straightConnector1">
            <a:avLst/>
          </a:prstGeom>
          <a:ln w="28575">
            <a:solidFill>
              <a:schemeClr val="accent2"/>
            </a:solidFill>
            <a:prstDash val="sysDash"/>
            <a:headEnd type="none" w="med" len="med"/>
            <a:tailEnd type="triangle" w="med" len="med"/>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881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animBg="1"/>
      <p:bldP spid="12" grpId="0" animBg="1"/>
      <p:bldP spid="15" grpId="0" animBg="1"/>
      <p:bldP spid="19" grpId="0" animBg="1"/>
      <p:bldP spid="20"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76495"/>
            <a:ext cx="8136904" cy="834355"/>
          </a:xfrm>
        </p:spPr>
        <p:txBody>
          <a:bodyPr>
            <a:noAutofit/>
          </a:bodyPr>
          <a:lstStyle/>
          <a:p>
            <a:r>
              <a:rPr lang="fr-FR" sz="2800" dirty="0"/>
              <a:t>Impact </a:t>
            </a:r>
            <a:r>
              <a:rPr lang="fr-FR" sz="2800" dirty="0" smtClean="0"/>
              <a:t>of </a:t>
            </a:r>
            <a:r>
              <a:rPr lang="fr-FR" sz="2800" dirty="0" err="1" smtClean="0"/>
              <a:t>chemotherapy</a:t>
            </a:r>
            <a:r>
              <a:rPr lang="fr-FR" sz="2800" dirty="0"/>
              <a:t> </a:t>
            </a:r>
            <a:r>
              <a:rPr lang="fr-FR" sz="2800" dirty="0" smtClean="0"/>
              <a:t>on immune </a:t>
            </a:r>
            <a:r>
              <a:rPr lang="fr-FR" sz="2800" dirty="0" err="1" smtClean="0"/>
              <a:t>response</a:t>
            </a:r>
            <a:endParaRPr lang="fr-FR"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00875"/>
            <a:ext cx="3790514" cy="247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1694" y="4912010"/>
            <a:ext cx="2603598" cy="246221"/>
          </a:xfrm>
          <a:prstGeom prst="rect">
            <a:avLst/>
          </a:prstGeom>
          <a:noFill/>
        </p:spPr>
        <p:txBody>
          <a:bodyPr wrap="none" rtlCol="0">
            <a:spAutoFit/>
          </a:bodyPr>
          <a:lstStyle/>
          <a:p>
            <a:r>
              <a:rPr lang="fr-FR" sz="1000" dirty="0" err="1">
                <a:solidFill>
                  <a:schemeClr val="accent1"/>
                </a:solidFill>
                <a:latin typeface="Arial Narrow" panose="020B0606020202030204" pitchFamily="34" charset="0"/>
              </a:rPr>
              <a:t>Hanoteau</a:t>
            </a:r>
            <a:r>
              <a:rPr lang="fr-FR" sz="1000" dirty="0">
                <a:solidFill>
                  <a:schemeClr val="accent1"/>
                </a:solidFill>
                <a:latin typeface="Arial Narrow" panose="020B0606020202030204" pitchFamily="34" charset="0"/>
              </a:rPr>
              <a:t>, Med </a:t>
            </a:r>
            <a:r>
              <a:rPr lang="fr-FR" sz="1000" dirty="0" err="1">
                <a:solidFill>
                  <a:schemeClr val="accent1"/>
                </a:solidFill>
                <a:latin typeface="Arial Narrow" panose="020B0606020202030204" pitchFamily="34" charset="0"/>
              </a:rPr>
              <a:t>Sci</a:t>
            </a:r>
            <a:r>
              <a:rPr lang="fr-FR" sz="1000" dirty="0">
                <a:solidFill>
                  <a:schemeClr val="accent1"/>
                </a:solidFill>
                <a:latin typeface="Arial Narrow" panose="020B0606020202030204" pitchFamily="34" charset="0"/>
              </a:rPr>
              <a:t> 2016; </a:t>
            </a:r>
            <a:r>
              <a:rPr lang="fr-FR" sz="1000" dirty="0" err="1" smtClean="0">
                <a:solidFill>
                  <a:schemeClr val="accent1"/>
                </a:solidFill>
                <a:latin typeface="Arial Narrow" panose="020B0606020202030204" pitchFamily="34" charset="0"/>
              </a:rPr>
              <a:t>Heinhuis</a:t>
            </a:r>
            <a:r>
              <a:rPr lang="fr-FR" sz="1000" dirty="0" smtClean="0">
                <a:solidFill>
                  <a:schemeClr val="accent1"/>
                </a:solidFill>
                <a:latin typeface="Arial Narrow" panose="020B0606020202030204" pitchFamily="34" charset="0"/>
              </a:rPr>
              <a:t>, Ann </a:t>
            </a:r>
            <a:r>
              <a:rPr lang="fr-FR" sz="1000" dirty="0" err="1" smtClean="0">
                <a:solidFill>
                  <a:schemeClr val="accent1"/>
                </a:solidFill>
                <a:latin typeface="Arial Narrow" panose="020B0606020202030204" pitchFamily="34" charset="0"/>
              </a:rPr>
              <a:t>Oncol</a:t>
            </a:r>
            <a:r>
              <a:rPr lang="fr-FR" sz="1000" dirty="0" smtClean="0">
                <a:solidFill>
                  <a:schemeClr val="accent1"/>
                </a:solidFill>
                <a:latin typeface="Arial Narrow" panose="020B0606020202030204" pitchFamily="34" charset="0"/>
              </a:rPr>
              <a:t> 2019</a:t>
            </a:r>
            <a:endParaRPr lang="fr-FR" sz="1000" dirty="0">
              <a:solidFill>
                <a:schemeClr val="accent1"/>
              </a:solidFill>
              <a:latin typeface="Arial Narrow" panose="020B0606020202030204" pitchFamily="34" charset="0"/>
            </a:endParaRPr>
          </a:p>
        </p:txBody>
      </p:sp>
      <p:sp>
        <p:nvSpPr>
          <p:cNvPr id="3" name="ZoneTexte 2"/>
          <p:cNvSpPr txBox="1"/>
          <p:nvPr/>
        </p:nvSpPr>
        <p:spPr>
          <a:xfrm>
            <a:off x="984826" y="4393436"/>
            <a:ext cx="2224391" cy="338554"/>
          </a:xfrm>
          <a:prstGeom prst="rect">
            <a:avLst/>
          </a:prstGeom>
          <a:noFill/>
        </p:spPr>
        <p:txBody>
          <a:bodyPr wrap="none" rtlCol="0">
            <a:spAutoFit/>
          </a:bodyPr>
          <a:lstStyle/>
          <a:p>
            <a:r>
              <a:rPr lang="fr-FR" sz="1600" b="1" dirty="0" err="1" smtClean="0">
                <a:latin typeface="Calibri" panose="020F0502020204030204" pitchFamily="34" charset="0"/>
              </a:rPr>
              <a:t>Immunogenic</a:t>
            </a:r>
            <a:r>
              <a:rPr lang="fr-FR" sz="1600" b="1" dirty="0" smtClean="0">
                <a:latin typeface="Calibri" panose="020F0502020204030204" pitchFamily="34" charset="0"/>
              </a:rPr>
              <a:t> </a:t>
            </a:r>
            <a:r>
              <a:rPr lang="fr-FR" sz="1600" b="1" dirty="0" err="1" smtClean="0">
                <a:latin typeface="Calibri" panose="020F0502020204030204" pitchFamily="34" charset="0"/>
              </a:rPr>
              <a:t>cell</a:t>
            </a:r>
            <a:r>
              <a:rPr lang="fr-FR" sz="1600" b="1" dirty="0" smtClean="0">
                <a:latin typeface="Calibri" panose="020F0502020204030204" pitchFamily="34" charset="0"/>
              </a:rPr>
              <a:t> </a:t>
            </a:r>
            <a:r>
              <a:rPr lang="fr-FR" sz="1600" b="1" dirty="0" err="1" smtClean="0">
                <a:latin typeface="Calibri" panose="020F0502020204030204" pitchFamily="34" charset="0"/>
              </a:rPr>
              <a:t>death</a:t>
            </a:r>
            <a:endParaRPr lang="fr-FR" sz="1600" b="1" dirty="0">
              <a:latin typeface="Calibri" panose="020F0502020204030204" pitchFamily="34" charset="0"/>
            </a:endParaRPr>
          </a:p>
        </p:txBody>
      </p:sp>
      <p:sp>
        <p:nvSpPr>
          <p:cNvPr id="7" name="ZoneTexte 6"/>
          <p:cNvSpPr txBox="1"/>
          <p:nvPr/>
        </p:nvSpPr>
        <p:spPr>
          <a:xfrm>
            <a:off x="5157065" y="4393436"/>
            <a:ext cx="3251018" cy="338554"/>
          </a:xfrm>
          <a:prstGeom prst="rect">
            <a:avLst/>
          </a:prstGeom>
          <a:noFill/>
        </p:spPr>
        <p:txBody>
          <a:bodyPr wrap="none" rtlCol="0">
            <a:spAutoFit/>
          </a:bodyPr>
          <a:lstStyle/>
          <a:p>
            <a:pPr algn="ctr"/>
            <a:r>
              <a:rPr lang="fr-FR" sz="1600" b="1" dirty="0">
                <a:latin typeface="Calibri" panose="020F0502020204030204" pitchFamily="34" charset="0"/>
              </a:rPr>
              <a:t>Impact </a:t>
            </a:r>
            <a:r>
              <a:rPr lang="fr-FR" sz="1600" b="1" dirty="0" smtClean="0">
                <a:latin typeface="Calibri" panose="020F0502020204030204" pitchFamily="34" charset="0"/>
              </a:rPr>
              <a:t>on </a:t>
            </a:r>
            <a:r>
              <a:rPr lang="fr-FR" sz="1600" b="1" dirty="0" err="1" smtClean="0">
                <a:latin typeface="Calibri" panose="020F0502020204030204" pitchFamily="34" charset="0"/>
              </a:rPr>
              <a:t>tumor</a:t>
            </a:r>
            <a:r>
              <a:rPr lang="fr-FR" sz="1600" b="1" dirty="0" smtClean="0">
                <a:latin typeface="Calibri" panose="020F0502020204030204" pitchFamily="34" charset="0"/>
              </a:rPr>
              <a:t> </a:t>
            </a:r>
            <a:r>
              <a:rPr lang="fr-FR" sz="1600" b="1" dirty="0" err="1" smtClean="0">
                <a:latin typeface="Calibri" panose="020F0502020204030204" pitchFamily="34" charset="0"/>
              </a:rPr>
              <a:t>microenvironment</a:t>
            </a:r>
            <a:endParaRPr lang="fr-FR" sz="1600" b="1" dirty="0">
              <a:latin typeface="Calibri" panose="020F0502020204030204" pitchFamily="34" charset="0"/>
            </a:endParaRPr>
          </a:p>
        </p:txBody>
      </p:sp>
      <p:pic>
        <p:nvPicPr>
          <p:cNvPr id="5" name="Image 4"/>
          <p:cNvPicPr>
            <a:picLocks noChangeAspect="1"/>
          </p:cNvPicPr>
          <p:nvPr/>
        </p:nvPicPr>
        <p:blipFill>
          <a:blip r:embed="rId3"/>
          <a:stretch>
            <a:fillRect/>
          </a:stretch>
        </p:blipFill>
        <p:spPr>
          <a:xfrm>
            <a:off x="4680012" y="1352042"/>
            <a:ext cx="3844175" cy="3041394"/>
          </a:xfrm>
          <a:prstGeom prst="rect">
            <a:avLst/>
          </a:prstGeom>
        </p:spPr>
      </p:pic>
    </p:spTree>
    <p:extLst>
      <p:ext uri="{BB962C8B-B14F-4D97-AF65-F5344CB8AC3E}">
        <p14:creationId xmlns:p14="http://schemas.microsoft.com/office/powerpoint/2010/main" val="42736348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US" sz="2800" dirty="0" smtClean="0"/>
              <a:t>Is chemotherapy really able</a:t>
            </a:r>
            <a:br>
              <a:rPr lang="en-US" sz="2800" dirty="0" smtClean="0"/>
            </a:br>
            <a:r>
              <a:rPr lang="en-US" sz="2800" dirty="0" smtClean="0"/>
              <a:t>to convert cold tumors into hot tumors?</a:t>
            </a:r>
            <a:endParaRPr lang="en-US" sz="2800" dirty="0"/>
          </a:p>
        </p:txBody>
      </p:sp>
      <p:pic>
        <p:nvPicPr>
          <p:cNvPr id="4" name="Image 3"/>
          <p:cNvPicPr>
            <a:picLocks noChangeAspect="1"/>
          </p:cNvPicPr>
          <p:nvPr/>
        </p:nvPicPr>
        <p:blipFill>
          <a:blip r:embed="rId2"/>
          <a:stretch>
            <a:fillRect/>
          </a:stretch>
        </p:blipFill>
        <p:spPr>
          <a:xfrm>
            <a:off x="71500" y="1592612"/>
            <a:ext cx="4229516" cy="2914353"/>
          </a:xfrm>
          <a:prstGeom prst="rect">
            <a:avLst/>
          </a:prstGeom>
        </p:spPr>
      </p:pic>
      <p:pic>
        <p:nvPicPr>
          <p:cNvPr id="5" name="Image 4"/>
          <p:cNvPicPr>
            <a:picLocks noChangeAspect="1"/>
          </p:cNvPicPr>
          <p:nvPr/>
        </p:nvPicPr>
        <p:blipFill>
          <a:blip r:embed="rId3"/>
          <a:stretch>
            <a:fillRect/>
          </a:stretch>
        </p:blipFill>
        <p:spPr>
          <a:xfrm>
            <a:off x="4662010" y="3058493"/>
            <a:ext cx="2016863" cy="1919849"/>
          </a:xfrm>
          <a:prstGeom prst="rect">
            <a:avLst/>
          </a:prstGeom>
        </p:spPr>
      </p:pic>
      <p:pic>
        <p:nvPicPr>
          <p:cNvPr id="6" name="Image 5"/>
          <p:cNvPicPr>
            <a:picLocks noChangeAspect="1"/>
          </p:cNvPicPr>
          <p:nvPr/>
        </p:nvPicPr>
        <p:blipFill>
          <a:blip r:embed="rId4"/>
          <a:stretch>
            <a:fillRect/>
          </a:stretch>
        </p:blipFill>
        <p:spPr>
          <a:xfrm>
            <a:off x="7092280" y="3193306"/>
            <a:ext cx="1805735" cy="1950194"/>
          </a:xfrm>
          <a:prstGeom prst="rect">
            <a:avLst/>
          </a:prstGeom>
        </p:spPr>
      </p:pic>
      <p:pic>
        <p:nvPicPr>
          <p:cNvPr id="7" name="Image 6"/>
          <p:cNvPicPr>
            <a:picLocks noChangeAspect="1"/>
          </p:cNvPicPr>
          <p:nvPr/>
        </p:nvPicPr>
        <p:blipFill>
          <a:blip r:embed="rId5"/>
          <a:stretch>
            <a:fillRect/>
          </a:stretch>
        </p:blipFill>
        <p:spPr>
          <a:xfrm>
            <a:off x="7137285" y="1356615"/>
            <a:ext cx="1666270" cy="1816544"/>
          </a:xfrm>
          <a:prstGeom prst="rect">
            <a:avLst/>
          </a:prstGeom>
        </p:spPr>
      </p:pic>
      <p:pic>
        <p:nvPicPr>
          <p:cNvPr id="8" name="Image 7"/>
          <p:cNvPicPr>
            <a:picLocks noChangeAspect="1"/>
          </p:cNvPicPr>
          <p:nvPr/>
        </p:nvPicPr>
        <p:blipFill>
          <a:blip r:embed="rId6"/>
          <a:stretch>
            <a:fillRect/>
          </a:stretch>
        </p:blipFill>
        <p:spPr>
          <a:xfrm>
            <a:off x="4737188" y="1311610"/>
            <a:ext cx="1680017" cy="1657616"/>
          </a:xfrm>
          <a:prstGeom prst="rect">
            <a:avLst/>
          </a:prstGeom>
        </p:spPr>
      </p:pic>
      <p:sp>
        <p:nvSpPr>
          <p:cNvPr id="9" name="ZoneTexte 8"/>
          <p:cNvSpPr txBox="1"/>
          <p:nvPr/>
        </p:nvSpPr>
        <p:spPr>
          <a:xfrm>
            <a:off x="1694" y="4912010"/>
            <a:ext cx="2685351" cy="246221"/>
          </a:xfrm>
          <a:prstGeom prst="rect">
            <a:avLst/>
          </a:prstGeom>
          <a:noFill/>
        </p:spPr>
        <p:txBody>
          <a:bodyPr wrap="none" rtlCol="0">
            <a:spAutoFit/>
          </a:bodyPr>
          <a:lstStyle/>
          <a:p>
            <a:r>
              <a:rPr lang="fr-FR" sz="1000" dirty="0" err="1" smtClean="0">
                <a:solidFill>
                  <a:schemeClr val="accent1"/>
                </a:solidFill>
                <a:latin typeface="Arial Narrow" panose="020B0606020202030204" pitchFamily="34" charset="0"/>
              </a:rPr>
              <a:t>Helleday</a:t>
            </a:r>
            <a:r>
              <a:rPr lang="fr-FR" sz="1000" dirty="0" smtClean="0">
                <a:solidFill>
                  <a:schemeClr val="accent1"/>
                </a:solidFill>
                <a:latin typeface="Arial Narrow" panose="020B0606020202030204" pitchFamily="34" charset="0"/>
              </a:rPr>
              <a:t>, Ann </a:t>
            </a:r>
            <a:r>
              <a:rPr lang="fr-FR" sz="1000" dirty="0" err="1" smtClean="0">
                <a:solidFill>
                  <a:schemeClr val="accent1"/>
                </a:solidFill>
                <a:latin typeface="Arial Narrow" panose="020B0606020202030204" pitchFamily="34" charset="0"/>
              </a:rPr>
              <a:t>Oncol</a:t>
            </a:r>
            <a:r>
              <a:rPr lang="fr-FR" sz="1000" dirty="0" smtClean="0">
                <a:solidFill>
                  <a:schemeClr val="accent1"/>
                </a:solidFill>
                <a:latin typeface="Arial Narrow" panose="020B0606020202030204" pitchFamily="34" charset="0"/>
              </a:rPr>
              <a:t> 2019; </a:t>
            </a:r>
            <a:r>
              <a:rPr lang="fr-FR" sz="1000" dirty="0" err="1" smtClean="0">
                <a:solidFill>
                  <a:schemeClr val="accent1"/>
                </a:solidFill>
                <a:latin typeface="Arial Narrow" panose="020B0606020202030204" pitchFamily="34" charset="0"/>
              </a:rPr>
              <a:t>Yoneda</a:t>
            </a:r>
            <a:r>
              <a:rPr lang="fr-FR" sz="1000" dirty="0" smtClean="0">
                <a:solidFill>
                  <a:schemeClr val="accent1"/>
                </a:solidFill>
                <a:latin typeface="Arial Narrow" panose="020B0606020202030204" pitchFamily="34" charset="0"/>
              </a:rPr>
              <a:t>, Br J Cancer 2019</a:t>
            </a:r>
            <a:endParaRPr lang="fr-FR" sz="1000" dirty="0">
              <a:solidFill>
                <a:schemeClr val="accent1"/>
              </a:solidFill>
              <a:latin typeface="Arial Narrow" panose="020B0606020202030204" pitchFamily="34" charset="0"/>
            </a:endParaRPr>
          </a:p>
        </p:txBody>
      </p:sp>
      <p:sp>
        <p:nvSpPr>
          <p:cNvPr id="3" name="ZoneTexte 2"/>
          <p:cNvSpPr txBox="1"/>
          <p:nvPr/>
        </p:nvSpPr>
        <p:spPr>
          <a:xfrm>
            <a:off x="4586866" y="2969226"/>
            <a:ext cx="554960" cy="276999"/>
          </a:xfrm>
          <a:prstGeom prst="rect">
            <a:avLst/>
          </a:prstGeom>
          <a:noFill/>
        </p:spPr>
        <p:txBody>
          <a:bodyPr wrap="none" rtlCol="0">
            <a:spAutoFit/>
          </a:bodyPr>
          <a:lstStyle/>
          <a:p>
            <a:r>
              <a:rPr lang="fr-FR" sz="1200" b="1" dirty="0" smtClean="0">
                <a:latin typeface="Calibri" panose="020F0502020204030204" pitchFamily="34" charset="0"/>
                <a:cs typeface="Calibri" panose="020F0502020204030204" pitchFamily="34" charset="0"/>
              </a:rPr>
              <a:t>PD-L1</a:t>
            </a:r>
            <a:endParaRPr lang="fr-FR" sz="1200" b="1" dirty="0">
              <a:latin typeface="Calibri" panose="020F0502020204030204" pitchFamily="34" charset="0"/>
              <a:cs typeface="Calibri" panose="020F0502020204030204" pitchFamily="34" charset="0"/>
            </a:endParaRPr>
          </a:p>
        </p:txBody>
      </p:sp>
      <p:sp>
        <p:nvSpPr>
          <p:cNvPr id="10" name="ZoneTexte 9"/>
          <p:cNvSpPr txBox="1"/>
          <p:nvPr/>
        </p:nvSpPr>
        <p:spPr>
          <a:xfrm>
            <a:off x="6758020" y="2964100"/>
            <a:ext cx="739305" cy="276999"/>
          </a:xfrm>
          <a:prstGeom prst="rect">
            <a:avLst/>
          </a:prstGeom>
          <a:noFill/>
        </p:spPr>
        <p:txBody>
          <a:bodyPr wrap="none" rtlCol="0">
            <a:spAutoFit/>
          </a:bodyPr>
          <a:lstStyle/>
          <a:p>
            <a:r>
              <a:rPr lang="fr-FR" sz="1200" b="1" dirty="0" smtClean="0">
                <a:latin typeface="Calibri" panose="020F0502020204030204" pitchFamily="34" charset="0"/>
                <a:cs typeface="Calibri" panose="020F0502020204030204" pitchFamily="34" charset="0"/>
              </a:rPr>
              <a:t>CD8+ TIL</a:t>
            </a:r>
            <a:endParaRPr lang="fr-FR" sz="1200" b="1" dirty="0">
              <a:latin typeface="Calibri" panose="020F0502020204030204" pitchFamily="34" charset="0"/>
              <a:cs typeface="Calibri" panose="020F0502020204030204" pitchFamily="34" charset="0"/>
            </a:endParaRPr>
          </a:p>
        </p:txBody>
      </p:sp>
      <p:sp>
        <p:nvSpPr>
          <p:cNvPr id="11" name="ZoneTexte 10"/>
          <p:cNvSpPr txBox="1"/>
          <p:nvPr/>
        </p:nvSpPr>
        <p:spPr>
          <a:xfrm>
            <a:off x="6550847" y="1883358"/>
            <a:ext cx="344133" cy="276999"/>
          </a:xfrm>
          <a:prstGeom prst="rect">
            <a:avLst/>
          </a:prstGeom>
          <a:solidFill>
            <a:srgbClr val="FFFF00"/>
          </a:solidFill>
        </p:spPr>
        <p:txBody>
          <a:bodyPr wrap="none" rtlCol="0">
            <a:spAutoFit/>
          </a:bodyPr>
          <a:lstStyle/>
          <a:p>
            <a:r>
              <a:rPr lang="fr-FR" sz="1200" b="1" dirty="0" smtClean="0">
                <a:latin typeface="Calibri" panose="020F0502020204030204" pitchFamily="34" charset="0"/>
                <a:cs typeface="Calibri" panose="020F0502020204030204" pitchFamily="34" charset="0"/>
              </a:rPr>
              <a:t>CT</a:t>
            </a:r>
            <a:endParaRPr lang="fr-FR" sz="1200" b="1" dirty="0">
              <a:latin typeface="Calibri" panose="020F0502020204030204" pitchFamily="34" charset="0"/>
              <a:cs typeface="Calibri" panose="020F0502020204030204" pitchFamily="34" charset="0"/>
            </a:endParaRPr>
          </a:p>
        </p:txBody>
      </p:sp>
      <p:sp>
        <p:nvSpPr>
          <p:cNvPr id="12" name="ZoneTexte 11"/>
          <p:cNvSpPr txBox="1"/>
          <p:nvPr/>
        </p:nvSpPr>
        <p:spPr>
          <a:xfrm>
            <a:off x="6474035" y="3629342"/>
            <a:ext cx="653640" cy="276999"/>
          </a:xfrm>
          <a:prstGeom prst="rect">
            <a:avLst/>
          </a:prstGeom>
          <a:solidFill>
            <a:srgbClr val="FFFF00"/>
          </a:solidFill>
        </p:spPr>
        <p:txBody>
          <a:bodyPr wrap="none" rtlCol="0">
            <a:spAutoFit/>
          </a:bodyPr>
          <a:lstStyle/>
          <a:p>
            <a:r>
              <a:rPr lang="fr-FR" sz="1200" b="1" dirty="0" smtClean="0">
                <a:latin typeface="Calibri" panose="020F0502020204030204" pitchFamily="34" charset="0"/>
                <a:cs typeface="Calibri" panose="020F0502020204030204" pitchFamily="34" charset="0"/>
              </a:rPr>
              <a:t>CT + RT</a:t>
            </a:r>
            <a:endParaRPr lang="fr-FR"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40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599" y="118110"/>
            <a:ext cx="8417895" cy="1005840"/>
          </a:xfrm>
        </p:spPr>
        <p:txBody>
          <a:bodyPr>
            <a:noAutofit/>
          </a:bodyPr>
          <a:lstStyle/>
          <a:p>
            <a:r>
              <a:rPr lang="en-US" sz="2800" dirty="0" smtClean="0"/>
              <a:t>Strategy </a:t>
            </a:r>
            <a:r>
              <a:rPr lang="en-US" sz="2800" dirty="0"/>
              <a:t>of ICIs development in 1</a:t>
            </a:r>
            <a:r>
              <a:rPr lang="en-US" sz="2800" baseline="30000" dirty="0"/>
              <a:t>st</a:t>
            </a:r>
            <a:r>
              <a:rPr lang="en-US" sz="2800" dirty="0"/>
              <a:t> line treatment</a:t>
            </a:r>
            <a:br>
              <a:rPr lang="en-US" sz="2800" dirty="0"/>
            </a:br>
            <a:r>
              <a:rPr lang="en-US" sz="2800" dirty="0"/>
              <a:t>of advanced NSCLC</a:t>
            </a:r>
            <a:r>
              <a:rPr lang="fr-FR" sz="2800" dirty="0" smtClean="0"/>
              <a:t>: </a:t>
            </a:r>
            <a:r>
              <a:rPr lang="fr-FR" sz="2800" dirty="0" smtClean="0">
                <a:solidFill>
                  <a:schemeClr val="accent2"/>
                </a:solidFill>
              </a:rPr>
              <a:t>in </a:t>
            </a:r>
            <a:r>
              <a:rPr lang="fr-FR" sz="2800" dirty="0" err="1" smtClean="0">
                <a:solidFill>
                  <a:schemeClr val="accent2"/>
                </a:solidFill>
              </a:rPr>
              <a:t>combination</a:t>
            </a:r>
            <a:r>
              <a:rPr lang="fr-FR" sz="2800" dirty="0" smtClean="0">
                <a:solidFill>
                  <a:schemeClr val="accent2"/>
                </a:solidFill>
              </a:rPr>
              <a:t> </a:t>
            </a:r>
            <a:r>
              <a:rPr lang="fr-FR" sz="2800" dirty="0" err="1" smtClean="0">
                <a:solidFill>
                  <a:schemeClr val="accent2"/>
                </a:solidFill>
              </a:rPr>
              <a:t>with</a:t>
            </a:r>
            <a:r>
              <a:rPr lang="fr-FR" sz="2800" dirty="0" smtClean="0">
                <a:solidFill>
                  <a:schemeClr val="accent2"/>
                </a:solidFill>
              </a:rPr>
              <a:t> </a:t>
            </a:r>
            <a:r>
              <a:rPr lang="fr-FR" sz="2800" dirty="0" err="1" smtClean="0">
                <a:solidFill>
                  <a:schemeClr val="accent2"/>
                </a:solidFill>
              </a:rPr>
              <a:t>chemotherapy</a:t>
            </a:r>
            <a:endParaRPr lang="fr-FR" sz="2800" dirty="0">
              <a:solidFill>
                <a:schemeClr val="accent2"/>
              </a:solidFill>
            </a:endParaRPr>
          </a:p>
        </p:txBody>
      </p:sp>
      <p:sp>
        <p:nvSpPr>
          <p:cNvPr id="4" name="Rectangle 3"/>
          <p:cNvSpPr/>
          <p:nvPr/>
        </p:nvSpPr>
        <p:spPr>
          <a:xfrm>
            <a:off x="51711" y="1626643"/>
            <a:ext cx="2090019" cy="3465386"/>
          </a:xfrm>
          <a:prstGeom prst="rect">
            <a:avLst/>
          </a:prstGeom>
          <a:solidFill>
            <a:schemeClr val="accent4">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effectLst>
                  <a:outerShdw blurRad="38100" dist="38100" dir="2700000" algn="tl">
                    <a:srgbClr val="000000">
                      <a:alpha val="43137"/>
                    </a:srgbClr>
                  </a:outerShdw>
                </a:effectLst>
                <a:latin typeface="Calibri" panose="020F0502020204030204" pitchFamily="34" charset="0"/>
              </a:rPr>
              <a:t>Immunotherapy</a:t>
            </a:r>
          </a:p>
          <a:p>
            <a:pPr algn="ctr"/>
            <a:r>
              <a:rPr lang="en-US" sz="1600" i="1" dirty="0">
                <a:effectLst>
                  <a:outerShdw blurRad="38100" dist="38100" dir="2700000" algn="tl">
                    <a:srgbClr val="000000">
                      <a:alpha val="43137"/>
                    </a:srgbClr>
                  </a:outerShdw>
                </a:effectLst>
                <a:latin typeface="Calibri" panose="020F0502020204030204" pitchFamily="34" charset="0"/>
              </a:rPr>
              <a:t>In combination with</a:t>
            </a:r>
          </a:p>
          <a:p>
            <a:pPr algn="ctr"/>
            <a:r>
              <a:rPr lang="en-US" sz="1600" dirty="0">
                <a:effectLst>
                  <a:outerShdw blurRad="38100" dist="38100" dir="2700000" algn="tl">
                    <a:srgbClr val="000000">
                      <a:alpha val="43137"/>
                    </a:srgbClr>
                  </a:outerShdw>
                </a:effectLst>
                <a:latin typeface="Calibri" panose="020F0502020204030204" pitchFamily="34" charset="0"/>
              </a:rPr>
              <a:t>chemotherapy</a:t>
            </a:r>
          </a:p>
        </p:txBody>
      </p:sp>
      <p:sp>
        <p:nvSpPr>
          <p:cNvPr id="8" name="Rectangle 7"/>
          <p:cNvSpPr/>
          <p:nvPr/>
        </p:nvSpPr>
        <p:spPr>
          <a:xfrm>
            <a:off x="2411762" y="1626642"/>
            <a:ext cx="1665186" cy="3465387"/>
          </a:xfrm>
          <a:prstGeom prst="rect">
            <a:avLst/>
          </a:prstGeom>
          <a:solidFill>
            <a:schemeClr val="accent4">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effectLst>
                  <a:outerShdw blurRad="38100" dist="38100" dir="2700000" algn="tl">
                    <a:srgbClr val="000000">
                      <a:alpha val="43137"/>
                    </a:srgbClr>
                  </a:outerShdw>
                </a:effectLst>
                <a:latin typeface="Calibri" panose="020F0502020204030204" pitchFamily="34" charset="0"/>
              </a:rPr>
              <a:t>No patients selection</a:t>
            </a:r>
          </a:p>
        </p:txBody>
      </p:sp>
      <p:sp>
        <p:nvSpPr>
          <p:cNvPr id="11" name="Rectangle 10"/>
          <p:cNvSpPr/>
          <p:nvPr/>
        </p:nvSpPr>
        <p:spPr>
          <a:xfrm>
            <a:off x="4346980" y="3426846"/>
            <a:ext cx="1556487" cy="855094"/>
          </a:xfrm>
          <a:prstGeom prst="rect">
            <a:avLst/>
          </a:prstGeom>
          <a:solidFill>
            <a:schemeClr val="accent4">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smtClean="0">
                <a:effectLst>
                  <a:outerShdw blurRad="38100" dist="38100" dir="2700000" algn="tl">
                    <a:srgbClr val="000000">
                      <a:alpha val="43137"/>
                    </a:srgbClr>
                  </a:outerShdw>
                </a:effectLst>
                <a:latin typeface="Calibri" panose="020F0502020204030204" pitchFamily="34" charset="0"/>
              </a:rPr>
              <a:t>Squamous</a:t>
            </a:r>
            <a:endParaRPr lang="fr-FR" sz="1600" dirty="0">
              <a:effectLst>
                <a:outerShdw blurRad="38100" dist="38100" dir="2700000" algn="tl">
                  <a:srgbClr val="000000">
                    <a:alpha val="43137"/>
                  </a:srgbClr>
                </a:outerShdw>
              </a:effectLst>
              <a:latin typeface="Calibri" panose="020F0502020204030204" pitchFamily="34" charset="0"/>
            </a:endParaRPr>
          </a:p>
        </p:txBody>
      </p:sp>
      <p:sp>
        <p:nvSpPr>
          <p:cNvPr id="12" name="Rectangle 11"/>
          <p:cNvSpPr/>
          <p:nvPr/>
        </p:nvSpPr>
        <p:spPr>
          <a:xfrm>
            <a:off x="4346980" y="1626643"/>
            <a:ext cx="1575175" cy="1755196"/>
          </a:xfrm>
          <a:prstGeom prst="rect">
            <a:avLst/>
          </a:prstGeom>
          <a:solidFill>
            <a:schemeClr val="accent4">
              <a:lumMod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effectLst>
                  <a:outerShdw blurRad="38100" dist="38100" dir="2700000" algn="tl">
                    <a:srgbClr val="000000">
                      <a:alpha val="43137"/>
                    </a:srgbClr>
                  </a:outerShdw>
                </a:effectLst>
                <a:latin typeface="Calibri" panose="020F0502020204030204" pitchFamily="34" charset="0"/>
              </a:rPr>
              <a:t>Non-</a:t>
            </a:r>
            <a:r>
              <a:rPr lang="fr-FR" sz="1600" dirty="0" err="1" smtClean="0">
                <a:effectLst>
                  <a:outerShdw blurRad="38100" dist="38100" dir="2700000" algn="tl">
                    <a:srgbClr val="000000">
                      <a:alpha val="43137"/>
                    </a:srgbClr>
                  </a:outerShdw>
                </a:effectLst>
                <a:latin typeface="Calibri" panose="020F0502020204030204" pitchFamily="34" charset="0"/>
              </a:rPr>
              <a:t>squamous</a:t>
            </a:r>
            <a:endParaRPr lang="fr-FR" sz="1600" dirty="0">
              <a:effectLst>
                <a:outerShdw blurRad="38100" dist="38100" dir="2700000" algn="tl">
                  <a:srgbClr val="000000">
                    <a:alpha val="43137"/>
                  </a:srgbClr>
                </a:outerShdw>
              </a:effectLst>
              <a:latin typeface="Calibri" panose="020F0502020204030204" pitchFamily="34" charset="0"/>
            </a:endParaRPr>
          </a:p>
        </p:txBody>
      </p:sp>
      <p:sp>
        <p:nvSpPr>
          <p:cNvPr id="15" name="Rectangle 14"/>
          <p:cNvSpPr/>
          <p:nvPr/>
        </p:nvSpPr>
        <p:spPr>
          <a:xfrm>
            <a:off x="4346980" y="1379117"/>
            <a:ext cx="4680515" cy="202522"/>
          </a:xfrm>
          <a:prstGeom prst="rect">
            <a:avLst/>
          </a:prstGeom>
          <a:solidFill>
            <a:schemeClr val="accent5">
              <a:lumMod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dirty="0">
                <a:effectLst>
                  <a:outerShdw blurRad="38100" dist="38100" dir="2700000" algn="tl">
                    <a:srgbClr val="000000">
                      <a:alpha val="43137"/>
                    </a:srgbClr>
                  </a:outerShdw>
                </a:effectLst>
                <a:latin typeface="Calibri" panose="020F0502020204030204" pitchFamily="34" charset="0"/>
              </a:rPr>
              <a:t>Anti-PD(L)-1       </a:t>
            </a:r>
            <a:r>
              <a:rPr lang="fr-FR" sz="1400" dirty="0">
                <a:solidFill>
                  <a:srgbClr val="FFFF00"/>
                </a:solidFill>
                <a:effectLst>
                  <a:outerShdw blurRad="38100" dist="38100" dir="2700000" algn="tl">
                    <a:srgbClr val="000000">
                      <a:alpha val="43137"/>
                    </a:srgbClr>
                  </a:outerShdw>
                </a:effectLst>
                <a:latin typeface="Calibri" panose="020F0502020204030204" pitchFamily="34" charset="0"/>
              </a:rPr>
              <a:t>+</a:t>
            </a:r>
            <a:r>
              <a:rPr lang="fr-FR" sz="1400" dirty="0">
                <a:effectLst>
                  <a:outerShdw blurRad="38100" dist="38100" dir="2700000" algn="tl">
                    <a:srgbClr val="000000">
                      <a:alpha val="43137"/>
                    </a:srgbClr>
                  </a:outerShdw>
                </a:effectLst>
                <a:latin typeface="Calibri" panose="020F0502020204030204" pitchFamily="34" charset="0"/>
              </a:rPr>
              <a:t>        </a:t>
            </a:r>
            <a:r>
              <a:rPr lang="fr-FR" sz="1400" dirty="0" err="1" smtClean="0">
                <a:effectLst>
                  <a:outerShdw blurRad="38100" dist="38100" dir="2700000" algn="tl">
                    <a:srgbClr val="000000">
                      <a:alpha val="43137"/>
                    </a:srgbClr>
                  </a:outerShdw>
                </a:effectLst>
                <a:latin typeface="Calibri" panose="020F0502020204030204" pitchFamily="34" charset="0"/>
              </a:rPr>
              <a:t>chemotherapy</a:t>
            </a:r>
            <a:endParaRPr lang="fr-FR" sz="1400" dirty="0">
              <a:effectLst>
                <a:outerShdw blurRad="38100" dist="38100" dir="2700000" algn="tl">
                  <a:srgbClr val="000000">
                    <a:alpha val="43137"/>
                  </a:srgbClr>
                </a:outerShdw>
              </a:effectLst>
              <a:latin typeface="Calibri" panose="020F0502020204030204" pitchFamily="34" charset="0"/>
            </a:endParaRPr>
          </a:p>
        </p:txBody>
      </p:sp>
      <p:sp>
        <p:nvSpPr>
          <p:cNvPr id="19" name="Flèche droite 18"/>
          <p:cNvSpPr/>
          <p:nvPr/>
        </p:nvSpPr>
        <p:spPr>
          <a:xfrm>
            <a:off x="2141729" y="3134309"/>
            <a:ext cx="270031" cy="450053"/>
          </a:xfrm>
          <a:prstGeom prst="rightArrow">
            <a:avLst/>
          </a:prstGeom>
          <a:solidFill>
            <a:schemeClr val="accent4">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droite 19"/>
          <p:cNvSpPr/>
          <p:nvPr/>
        </p:nvSpPr>
        <p:spPr>
          <a:xfrm>
            <a:off x="4076949" y="2358389"/>
            <a:ext cx="270031" cy="450053"/>
          </a:xfrm>
          <a:prstGeom prst="rightArrow">
            <a:avLst/>
          </a:prstGeom>
          <a:solidFill>
            <a:schemeClr val="accent4">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droite 20"/>
          <p:cNvSpPr/>
          <p:nvPr/>
        </p:nvSpPr>
        <p:spPr>
          <a:xfrm>
            <a:off x="4058260" y="3741878"/>
            <a:ext cx="270031" cy="450053"/>
          </a:xfrm>
          <a:prstGeom prst="rightArrow">
            <a:avLst/>
          </a:prstGeom>
          <a:solidFill>
            <a:schemeClr val="accent4">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5989654" y="1626643"/>
            <a:ext cx="1482180" cy="405044"/>
          </a:xfrm>
          <a:prstGeom prst="rect">
            <a:avLst/>
          </a:prstGeom>
          <a:solidFill>
            <a:schemeClr val="accent4">
              <a:lumMod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effectLst>
                  <a:outerShdw blurRad="38100" dist="38100" dir="2700000" algn="tl">
                    <a:srgbClr val="000000">
                      <a:alpha val="43137"/>
                    </a:srgbClr>
                  </a:outerShdw>
                </a:effectLst>
                <a:latin typeface="Calibri" panose="020F0502020204030204" pitchFamily="34" charset="0"/>
              </a:rPr>
              <a:t>Keynote</a:t>
            </a:r>
            <a:r>
              <a:rPr lang="fr-FR" sz="1100" dirty="0">
                <a:effectLst>
                  <a:outerShdw blurRad="38100" dist="38100" dir="2700000" algn="tl">
                    <a:srgbClr val="000000">
                      <a:alpha val="43137"/>
                    </a:srgbClr>
                  </a:outerShdw>
                </a:effectLst>
                <a:latin typeface="Calibri" panose="020F0502020204030204" pitchFamily="34" charset="0"/>
              </a:rPr>
              <a:t> 189</a:t>
            </a:r>
          </a:p>
          <a:p>
            <a:pPr algn="ctr"/>
            <a:r>
              <a:rPr lang="fr-FR" sz="1100" dirty="0">
                <a:effectLst>
                  <a:outerShdw blurRad="38100" dist="38100" dir="2700000" algn="tl">
                    <a:srgbClr val="000000">
                      <a:alpha val="43137"/>
                    </a:srgbClr>
                  </a:outerShdw>
                </a:effectLst>
                <a:latin typeface="Calibri" panose="020F0502020204030204" pitchFamily="34" charset="0"/>
              </a:rPr>
              <a:t>Pembrolizumab</a:t>
            </a:r>
          </a:p>
        </p:txBody>
      </p:sp>
      <p:sp>
        <p:nvSpPr>
          <p:cNvPr id="27" name="Rectangle 26"/>
          <p:cNvSpPr/>
          <p:nvPr/>
        </p:nvSpPr>
        <p:spPr>
          <a:xfrm>
            <a:off x="7508574" y="1626643"/>
            <a:ext cx="1518921" cy="405044"/>
          </a:xfrm>
          <a:prstGeom prst="rect">
            <a:avLst/>
          </a:prstGeom>
          <a:solidFill>
            <a:schemeClr val="accent4">
              <a:lumMod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effectLst>
                  <a:outerShdw blurRad="38100" dist="38100" dir="2700000" algn="tl">
                    <a:srgbClr val="000000">
                      <a:alpha val="43137"/>
                    </a:srgbClr>
                  </a:outerShdw>
                </a:effectLst>
                <a:latin typeface="Calibri" panose="020F0502020204030204" pitchFamily="34" charset="0"/>
              </a:rPr>
              <a:t>CisP</a:t>
            </a:r>
            <a:r>
              <a:rPr lang="fr-FR" sz="1100" dirty="0">
                <a:effectLst>
                  <a:outerShdw blurRad="38100" dist="38100" dir="2700000" algn="tl">
                    <a:srgbClr val="000000">
                      <a:alpha val="43137"/>
                    </a:srgbClr>
                  </a:outerShdw>
                </a:effectLst>
                <a:latin typeface="Calibri" panose="020F0502020204030204" pitchFamily="34" charset="0"/>
              </a:rPr>
              <a:t>/</a:t>
            </a:r>
            <a:r>
              <a:rPr lang="fr-FR" sz="1100" dirty="0" err="1">
                <a:effectLst>
                  <a:outerShdw blurRad="38100" dist="38100" dir="2700000" algn="tl">
                    <a:srgbClr val="000000">
                      <a:alpha val="43137"/>
                    </a:srgbClr>
                  </a:outerShdw>
                </a:effectLst>
                <a:latin typeface="Calibri" panose="020F0502020204030204" pitchFamily="34" charset="0"/>
              </a:rPr>
              <a:t>CbP</a:t>
            </a:r>
            <a:endParaRPr lang="fr-FR" sz="1100" dirty="0">
              <a:effectLst>
                <a:outerShdw blurRad="38100" dist="38100" dir="2700000" algn="tl">
                  <a:srgbClr val="000000">
                    <a:alpha val="43137"/>
                  </a:srgbClr>
                </a:outerShdw>
              </a:effectLst>
              <a:latin typeface="Calibri" panose="020F0502020204030204" pitchFamily="34" charset="0"/>
            </a:endParaRPr>
          </a:p>
          <a:p>
            <a:pPr algn="ctr"/>
            <a:r>
              <a:rPr lang="fr-FR" sz="1100" dirty="0">
                <a:effectLst>
                  <a:outerShdw blurRad="38100" dist="38100" dir="2700000" algn="tl">
                    <a:srgbClr val="000000">
                      <a:alpha val="43137"/>
                    </a:srgbClr>
                  </a:outerShdw>
                </a:effectLst>
                <a:latin typeface="Calibri" panose="020F0502020204030204" pitchFamily="34" charset="0"/>
              </a:rPr>
              <a:t>+ pemetrexed</a:t>
            </a:r>
          </a:p>
        </p:txBody>
      </p:sp>
      <p:sp>
        <p:nvSpPr>
          <p:cNvPr id="31" name="Rectangle 30"/>
          <p:cNvSpPr/>
          <p:nvPr/>
        </p:nvSpPr>
        <p:spPr>
          <a:xfrm>
            <a:off x="5989654" y="2076696"/>
            <a:ext cx="1482180" cy="405044"/>
          </a:xfrm>
          <a:prstGeom prst="rect">
            <a:avLst/>
          </a:prstGeom>
          <a:solidFill>
            <a:schemeClr val="accent4">
              <a:lumMod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effectLst>
                  <a:outerShdw blurRad="38100" dist="38100" dir="2700000" algn="tl">
                    <a:srgbClr val="000000">
                      <a:alpha val="43137"/>
                    </a:srgbClr>
                  </a:outerShdw>
                </a:effectLst>
                <a:latin typeface="Calibri" panose="020F0502020204030204" pitchFamily="34" charset="0"/>
              </a:rPr>
              <a:t>IMPower</a:t>
            </a:r>
            <a:r>
              <a:rPr lang="fr-FR" sz="1100" dirty="0">
                <a:effectLst>
                  <a:outerShdw blurRad="38100" dist="38100" dir="2700000" algn="tl">
                    <a:srgbClr val="000000">
                      <a:alpha val="43137"/>
                    </a:srgbClr>
                  </a:outerShdw>
                </a:effectLst>
                <a:latin typeface="Calibri" panose="020F0502020204030204" pitchFamily="34" charset="0"/>
              </a:rPr>
              <a:t> 150</a:t>
            </a:r>
          </a:p>
          <a:p>
            <a:pPr algn="ctr"/>
            <a:r>
              <a:rPr lang="fr-FR" sz="1100" dirty="0">
                <a:effectLst>
                  <a:outerShdw blurRad="38100" dist="38100" dir="2700000" algn="tl">
                    <a:srgbClr val="000000">
                      <a:alpha val="43137"/>
                    </a:srgbClr>
                  </a:outerShdw>
                </a:effectLst>
                <a:latin typeface="Calibri" panose="020F0502020204030204" pitchFamily="34" charset="0"/>
              </a:rPr>
              <a:t>Atezolizumab</a:t>
            </a:r>
          </a:p>
        </p:txBody>
      </p:sp>
      <p:sp>
        <p:nvSpPr>
          <p:cNvPr id="33" name="Rectangle 32"/>
          <p:cNvSpPr/>
          <p:nvPr/>
        </p:nvSpPr>
        <p:spPr>
          <a:xfrm>
            <a:off x="7508573" y="2076695"/>
            <a:ext cx="1518921" cy="405044"/>
          </a:xfrm>
          <a:prstGeom prst="rect">
            <a:avLst/>
          </a:prstGeom>
          <a:solidFill>
            <a:schemeClr val="accent4">
              <a:lumMod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effectLst>
                  <a:outerShdw blurRad="38100" dist="38100" dir="2700000" algn="tl">
                    <a:srgbClr val="000000">
                      <a:alpha val="43137"/>
                    </a:srgbClr>
                  </a:outerShdw>
                </a:effectLst>
                <a:latin typeface="Calibri" panose="020F0502020204030204" pitchFamily="34" charset="0"/>
              </a:rPr>
              <a:t>CbP</a:t>
            </a:r>
            <a:r>
              <a:rPr lang="fr-FR" sz="1100" dirty="0">
                <a:effectLst>
                  <a:outerShdw blurRad="38100" dist="38100" dir="2700000" algn="tl">
                    <a:srgbClr val="000000">
                      <a:alpha val="43137"/>
                    </a:srgbClr>
                  </a:outerShdw>
                </a:effectLst>
                <a:latin typeface="Calibri" panose="020F0502020204030204" pitchFamily="34" charset="0"/>
              </a:rPr>
              <a:t>-paclitaxel</a:t>
            </a:r>
          </a:p>
          <a:p>
            <a:pPr algn="ctr"/>
            <a:r>
              <a:rPr lang="fr-FR" sz="1100" dirty="0">
                <a:effectLst>
                  <a:outerShdw blurRad="38100" dist="38100" dir="2700000" algn="tl">
                    <a:srgbClr val="000000">
                      <a:alpha val="43137"/>
                    </a:srgbClr>
                  </a:outerShdw>
                </a:effectLst>
                <a:latin typeface="Calibri" panose="020F0502020204030204" pitchFamily="34" charset="0"/>
              </a:rPr>
              <a:t>± bevacizumab</a:t>
            </a:r>
          </a:p>
        </p:txBody>
      </p:sp>
      <p:sp>
        <p:nvSpPr>
          <p:cNvPr id="34" name="Rectangle 33"/>
          <p:cNvSpPr/>
          <p:nvPr/>
        </p:nvSpPr>
        <p:spPr>
          <a:xfrm>
            <a:off x="5989653" y="2526745"/>
            <a:ext cx="1482181" cy="405044"/>
          </a:xfrm>
          <a:prstGeom prst="rect">
            <a:avLst/>
          </a:prstGeom>
          <a:solidFill>
            <a:schemeClr val="accent4">
              <a:lumMod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effectLst>
                  <a:outerShdw blurRad="38100" dist="38100" dir="2700000" algn="tl">
                    <a:srgbClr val="000000">
                      <a:alpha val="43137"/>
                    </a:srgbClr>
                  </a:outerShdw>
                </a:effectLst>
                <a:latin typeface="Calibri" panose="020F0502020204030204" pitchFamily="34" charset="0"/>
              </a:rPr>
              <a:t>IMPower</a:t>
            </a:r>
            <a:r>
              <a:rPr lang="fr-FR" sz="1100" dirty="0">
                <a:effectLst>
                  <a:outerShdw blurRad="38100" dist="38100" dir="2700000" algn="tl">
                    <a:srgbClr val="000000">
                      <a:alpha val="43137"/>
                    </a:srgbClr>
                  </a:outerShdw>
                </a:effectLst>
                <a:latin typeface="Calibri" panose="020F0502020204030204" pitchFamily="34" charset="0"/>
              </a:rPr>
              <a:t> 130</a:t>
            </a:r>
          </a:p>
          <a:p>
            <a:pPr algn="ctr"/>
            <a:r>
              <a:rPr lang="fr-FR" sz="1100" dirty="0">
                <a:effectLst>
                  <a:outerShdw blurRad="38100" dist="38100" dir="2700000" algn="tl">
                    <a:srgbClr val="000000">
                      <a:alpha val="43137"/>
                    </a:srgbClr>
                  </a:outerShdw>
                </a:effectLst>
                <a:latin typeface="Calibri" panose="020F0502020204030204" pitchFamily="34" charset="0"/>
              </a:rPr>
              <a:t>Atezolizumab</a:t>
            </a:r>
          </a:p>
        </p:txBody>
      </p:sp>
      <p:sp>
        <p:nvSpPr>
          <p:cNvPr id="35" name="Rectangle 34"/>
          <p:cNvSpPr/>
          <p:nvPr/>
        </p:nvSpPr>
        <p:spPr>
          <a:xfrm>
            <a:off x="7508572" y="2526745"/>
            <a:ext cx="1518921" cy="405044"/>
          </a:xfrm>
          <a:prstGeom prst="rect">
            <a:avLst/>
          </a:prstGeom>
          <a:solidFill>
            <a:schemeClr val="accent4">
              <a:lumMod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effectLst>
                  <a:outerShdw blurRad="38100" dist="38100" dir="2700000" algn="tl">
                    <a:srgbClr val="000000">
                      <a:alpha val="43137"/>
                    </a:srgbClr>
                  </a:outerShdw>
                </a:effectLst>
                <a:latin typeface="Calibri" panose="020F0502020204030204" pitchFamily="34" charset="0"/>
              </a:rPr>
              <a:t>CbP</a:t>
            </a:r>
            <a:endParaRPr lang="fr-FR" sz="1100" dirty="0">
              <a:effectLst>
                <a:outerShdw blurRad="38100" dist="38100" dir="2700000" algn="tl">
                  <a:srgbClr val="000000">
                    <a:alpha val="43137"/>
                  </a:srgbClr>
                </a:outerShdw>
              </a:effectLst>
              <a:latin typeface="Calibri" panose="020F0502020204030204" pitchFamily="34" charset="0"/>
            </a:endParaRPr>
          </a:p>
          <a:p>
            <a:pPr algn="ctr"/>
            <a:r>
              <a:rPr lang="fr-FR" sz="1100" dirty="0">
                <a:effectLst>
                  <a:outerShdw blurRad="38100" dist="38100" dir="2700000" algn="tl">
                    <a:srgbClr val="000000">
                      <a:alpha val="43137"/>
                    </a:srgbClr>
                  </a:outerShdw>
                </a:effectLst>
                <a:latin typeface="Calibri" panose="020F0502020204030204" pitchFamily="34" charset="0"/>
              </a:rPr>
              <a:t>+ </a:t>
            </a:r>
            <a:r>
              <a:rPr lang="fr-FR" sz="1100" dirty="0" err="1">
                <a:effectLst>
                  <a:outerShdw blurRad="38100" dist="38100" dir="2700000" algn="tl">
                    <a:srgbClr val="000000">
                      <a:alpha val="43137"/>
                    </a:srgbClr>
                  </a:outerShdw>
                </a:effectLst>
                <a:latin typeface="Calibri" panose="020F0502020204030204" pitchFamily="34" charset="0"/>
              </a:rPr>
              <a:t>nab</a:t>
            </a:r>
            <a:r>
              <a:rPr lang="fr-FR" sz="1100" dirty="0">
                <a:effectLst>
                  <a:outerShdw blurRad="38100" dist="38100" dir="2700000" algn="tl">
                    <a:srgbClr val="000000">
                      <a:alpha val="43137"/>
                    </a:srgbClr>
                  </a:outerShdw>
                </a:effectLst>
                <a:latin typeface="Calibri" panose="020F0502020204030204" pitchFamily="34" charset="0"/>
              </a:rPr>
              <a:t>-paclitaxel</a:t>
            </a:r>
          </a:p>
        </p:txBody>
      </p:sp>
      <p:sp>
        <p:nvSpPr>
          <p:cNvPr id="36" name="Rectangle 35"/>
          <p:cNvSpPr/>
          <p:nvPr/>
        </p:nvSpPr>
        <p:spPr>
          <a:xfrm>
            <a:off x="5989652" y="2976795"/>
            <a:ext cx="1482182" cy="405044"/>
          </a:xfrm>
          <a:prstGeom prst="rect">
            <a:avLst/>
          </a:prstGeom>
          <a:solidFill>
            <a:schemeClr val="accent4">
              <a:lumMod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effectLst>
                  <a:outerShdw blurRad="38100" dist="38100" dir="2700000" algn="tl">
                    <a:srgbClr val="000000">
                      <a:alpha val="43137"/>
                    </a:srgbClr>
                  </a:outerShdw>
                </a:effectLst>
                <a:latin typeface="Calibri" panose="020F0502020204030204" pitchFamily="34" charset="0"/>
              </a:rPr>
              <a:t>IMPower</a:t>
            </a:r>
            <a:r>
              <a:rPr lang="fr-FR" sz="1100" dirty="0">
                <a:effectLst>
                  <a:outerShdw blurRad="38100" dist="38100" dir="2700000" algn="tl">
                    <a:srgbClr val="000000">
                      <a:alpha val="43137"/>
                    </a:srgbClr>
                  </a:outerShdw>
                </a:effectLst>
                <a:latin typeface="Calibri" panose="020F0502020204030204" pitchFamily="34" charset="0"/>
              </a:rPr>
              <a:t> 132</a:t>
            </a:r>
          </a:p>
          <a:p>
            <a:pPr algn="ctr"/>
            <a:r>
              <a:rPr lang="fr-FR" sz="1100" dirty="0">
                <a:effectLst>
                  <a:outerShdw blurRad="38100" dist="38100" dir="2700000" algn="tl">
                    <a:srgbClr val="000000">
                      <a:alpha val="43137"/>
                    </a:srgbClr>
                  </a:outerShdw>
                </a:effectLst>
                <a:latin typeface="Calibri" panose="020F0502020204030204" pitchFamily="34" charset="0"/>
              </a:rPr>
              <a:t>Atezolizumab</a:t>
            </a:r>
          </a:p>
        </p:txBody>
      </p:sp>
      <p:sp>
        <p:nvSpPr>
          <p:cNvPr id="37" name="Rectangle 36"/>
          <p:cNvSpPr/>
          <p:nvPr/>
        </p:nvSpPr>
        <p:spPr>
          <a:xfrm>
            <a:off x="7498714" y="2976795"/>
            <a:ext cx="1518921" cy="405044"/>
          </a:xfrm>
          <a:prstGeom prst="rect">
            <a:avLst/>
          </a:prstGeom>
          <a:solidFill>
            <a:schemeClr val="accent4">
              <a:lumMod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effectLst>
                  <a:outerShdw blurRad="38100" dist="38100" dir="2700000" algn="tl">
                    <a:srgbClr val="000000">
                      <a:alpha val="43137"/>
                    </a:srgbClr>
                  </a:outerShdw>
                </a:effectLst>
                <a:latin typeface="Calibri" panose="020F0502020204030204" pitchFamily="34" charset="0"/>
              </a:rPr>
              <a:t>CisP</a:t>
            </a:r>
            <a:r>
              <a:rPr lang="fr-FR" sz="1100" dirty="0">
                <a:effectLst>
                  <a:outerShdw blurRad="38100" dist="38100" dir="2700000" algn="tl">
                    <a:srgbClr val="000000">
                      <a:alpha val="43137"/>
                    </a:srgbClr>
                  </a:outerShdw>
                </a:effectLst>
                <a:latin typeface="Calibri" panose="020F0502020204030204" pitchFamily="34" charset="0"/>
              </a:rPr>
              <a:t>/</a:t>
            </a:r>
            <a:r>
              <a:rPr lang="fr-FR" sz="1100" dirty="0" err="1">
                <a:effectLst>
                  <a:outerShdw blurRad="38100" dist="38100" dir="2700000" algn="tl">
                    <a:srgbClr val="000000">
                      <a:alpha val="43137"/>
                    </a:srgbClr>
                  </a:outerShdw>
                </a:effectLst>
                <a:latin typeface="Calibri" panose="020F0502020204030204" pitchFamily="34" charset="0"/>
              </a:rPr>
              <a:t>CbP</a:t>
            </a:r>
            <a:endParaRPr lang="fr-FR" sz="1100" dirty="0">
              <a:effectLst>
                <a:outerShdw blurRad="38100" dist="38100" dir="2700000" algn="tl">
                  <a:srgbClr val="000000">
                    <a:alpha val="43137"/>
                  </a:srgbClr>
                </a:outerShdw>
              </a:effectLst>
              <a:latin typeface="Calibri" panose="020F0502020204030204" pitchFamily="34" charset="0"/>
            </a:endParaRPr>
          </a:p>
          <a:p>
            <a:pPr algn="ctr"/>
            <a:r>
              <a:rPr lang="fr-FR" sz="1100" dirty="0">
                <a:effectLst>
                  <a:outerShdw blurRad="38100" dist="38100" dir="2700000" algn="tl">
                    <a:srgbClr val="000000">
                      <a:alpha val="43137"/>
                    </a:srgbClr>
                  </a:outerShdw>
                </a:effectLst>
                <a:latin typeface="Calibri" panose="020F0502020204030204" pitchFamily="34" charset="0"/>
              </a:rPr>
              <a:t>+ pemetrexed</a:t>
            </a:r>
          </a:p>
        </p:txBody>
      </p:sp>
      <p:sp>
        <p:nvSpPr>
          <p:cNvPr id="38" name="Rectangle 37"/>
          <p:cNvSpPr/>
          <p:nvPr/>
        </p:nvSpPr>
        <p:spPr>
          <a:xfrm>
            <a:off x="5977016" y="3426845"/>
            <a:ext cx="1494818" cy="405044"/>
          </a:xfrm>
          <a:prstGeom prst="rect">
            <a:avLst/>
          </a:prstGeom>
          <a:solidFill>
            <a:schemeClr val="accent4">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effectLst>
                  <a:outerShdw blurRad="38100" dist="38100" dir="2700000" algn="tl">
                    <a:srgbClr val="000000">
                      <a:alpha val="43137"/>
                    </a:srgbClr>
                  </a:outerShdw>
                </a:effectLst>
                <a:latin typeface="Calibri" panose="020F0502020204030204" pitchFamily="34" charset="0"/>
              </a:rPr>
              <a:t>Keynote</a:t>
            </a:r>
            <a:r>
              <a:rPr lang="fr-FR" sz="1100" dirty="0">
                <a:effectLst>
                  <a:outerShdw blurRad="38100" dist="38100" dir="2700000" algn="tl">
                    <a:srgbClr val="000000">
                      <a:alpha val="43137"/>
                    </a:srgbClr>
                  </a:outerShdw>
                </a:effectLst>
                <a:latin typeface="Calibri" panose="020F0502020204030204" pitchFamily="34" charset="0"/>
              </a:rPr>
              <a:t> 407</a:t>
            </a:r>
          </a:p>
          <a:p>
            <a:pPr algn="ctr"/>
            <a:r>
              <a:rPr lang="fr-FR" sz="1100" dirty="0">
                <a:effectLst>
                  <a:outerShdw blurRad="38100" dist="38100" dir="2700000" algn="tl">
                    <a:srgbClr val="000000">
                      <a:alpha val="43137"/>
                    </a:srgbClr>
                  </a:outerShdw>
                </a:effectLst>
                <a:latin typeface="Calibri" panose="020F0502020204030204" pitchFamily="34" charset="0"/>
              </a:rPr>
              <a:t>Pembrolizumab</a:t>
            </a:r>
          </a:p>
        </p:txBody>
      </p:sp>
      <p:sp>
        <p:nvSpPr>
          <p:cNvPr id="39" name="Rectangle 38"/>
          <p:cNvSpPr/>
          <p:nvPr/>
        </p:nvSpPr>
        <p:spPr>
          <a:xfrm>
            <a:off x="7508574" y="3426845"/>
            <a:ext cx="1518921" cy="405044"/>
          </a:xfrm>
          <a:prstGeom prst="rect">
            <a:avLst/>
          </a:prstGeom>
          <a:solidFill>
            <a:schemeClr val="accent4">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effectLst>
                  <a:outerShdw blurRad="38100" dist="38100" dir="2700000" algn="tl">
                    <a:srgbClr val="000000">
                      <a:alpha val="43137"/>
                    </a:srgbClr>
                  </a:outerShdw>
                </a:effectLst>
                <a:latin typeface="Calibri" panose="020F0502020204030204" pitchFamily="34" charset="0"/>
              </a:rPr>
              <a:t>CisP</a:t>
            </a:r>
            <a:r>
              <a:rPr lang="fr-FR" sz="1100" dirty="0">
                <a:effectLst>
                  <a:outerShdw blurRad="38100" dist="38100" dir="2700000" algn="tl">
                    <a:srgbClr val="000000">
                      <a:alpha val="43137"/>
                    </a:srgbClr>
                  </a:outerShdw>
                </a:effectLst>
                <a:latin typeface="Calibri" panose="020F0502020204030204" pitchFamily="34" charset="0"/>
              </a:rPr>
              <a:t>/</a:t>
            </a:r>
            <a:r>
              <a:rPr lang="fr-FR" sz="1100" dirty="0" err="1">
                <a:effectLst>
                  <a:outerShdw blurRad="38100" dist="38100" dir="2700000" algn="tl">
                    <a:srgbClr val="000000">
                      <a:alpha val="43137"/>
                    </a:srgbClr>
                  </a:outerShdw>
                </a:effectLst>
                <a:latin typeface="Calibri" panose="020F0502020204030204" pitchFamily="34" charset="0"/>
              </a:rPr>
              <a:t>CbP</a:t>
            </a:r>
            <a:r>
              <a:rPr lang="fr-FR" sz="1100" dirty="0">
                <a:effectLst>
                  <a:outerShdw blurRad="38100" dist="38100" dir="2700000" algn="tl">
                    <a:srgbClr val="000000">
                      <a:alpha val="43137"/>
                    </a:srgbClr>
                  </a:outerShdw>
                </a:effectLst>
                <a:latin typeface="Calibri" panose="020F0502020204030204" pitchFamily="34" charset="0"/>
              </a:rPr>
              <a:t> + paclitaxel</a:t>
            </a:r>
          </a:p>
          <a:p>
            <a:pPr algn="ctr"/>
            <a:r>
              <a:rPr lang="fr-FR" sz="1100" dirty="0">
                <a:effectLst>
                  <a:outerShdw blurRad="38100" dist="38100" dir="2700000" algn="tl">
                    <a:srgbClr val="000000">
                      <a:alpha val="43137"/>
                    </a:srgbClr>
                  </a:outerShdw>
                </a:effectLst>
                <a:latin typeface="Calibri" panose="020F0502020204030204" pitchFamily="34" charset="0"/>
              </a:rPr>
              <a:t>ou </a:t>
            </a:r>
            <a:r>
              <a:rPr lang="fr-FR" sz="1100" dirty="0" err="1">
                <a:effectLst>
                  <a:outerShdw blurRad="38100" dist="38100" dir="2700000" algn="tl">
                    <a:srgbClr val="000000">
                      <a:alpha val="43137"/>
                    </a:srgbClr>
                  </a:outerShdw>
                </a:effectLst>
                <a:latin typeface="Calibri" panose="020F0502020204030204" pitchFamily="34" charset="0"/>
              </a:rPr>
              <a:t>nab</a:t>
            </a:r>
            <a:r>
              <a:rPr lang="fr-FR" sz="1100" dirty="0">
                <a:effectLst>
                  <a:outerShdw blurRad="38100" dist="38100" dir="2700000" algn="tl">
                    <a:srgbClr val="000000">
                      <a:alpha val="43137"/>
                    </a:srgbClr>
                  </a:outerShdw>
                </a:effectLst>
                <a:latin typeface="Calibri" panose="020F0502020204030204" pitchFamily="34" charset="0"/>
              </a:rPr>
              <a:t>-paclitaxel</a:t>
            </a:r>
          </a:p>
        </p:txBody>
      </p:sp>
      <p:sp>
        <p:nvSpPr>
          <p:cNvPr id="40" name="Rectangle 39"/>
          <p:cNvSpPr/>
          <p:nvPr/>
        </p:nvSpPr>
        <p:spPr>
          <a:xfrm>
            <a:off x="7508574" y="3876895"/>
            <a:ext cx="1518921" cy="405044"/>
          </a:xfrm>
          <a:prstGeom prst="rect">
            <a:avLst/>
          </a:prstGeom>
          <a:solidFill>
            <a:schemeClr val="accent4">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effectLst>
                  <a:outerShdw blurRad="38100" dist="38100" dir="2700000" algn="tl">
                    <a:srgbClr val="000000">
                      <a:alpha val="43137"/>
                    </a:srgbClr>
                  </a:outerShdw>
                </a:effectLst>
                <a:latin typeface="Calibri" panose="020F0502020204030204" pitchFamily="34" charset="0"/>
              </a:rPr>
              <a:t>CisP</a:t>
            </a:r>
            <a:r>
              <a:rPr lang="fr-FR" sz="1100" dirty="0">
                <a:effectLst>
                  <a:outerShdw blurRad="38100" dist="38100" dir="2700000" algn="tl">
                    <a:srgbClr val="000000">
                      <a:alpha val="43137"/>
                    </a:srgbClr>
                  </a:outerShdw>
                </a:effectLst>
                <a:latin typeface="Calibri" panose="020F0502020204030204" pitchFamily="34" charset="0"/>
              </a:rPr>
              <a:t>/</a:t>
            </a:r>
            <a:r>
              <a:rPr lang="fr-FR" sz="1100" dirty="0" err="1">
                <a:effectLst>
                  <a:outerShdw blurRad="38100" dist="38100" dir="2700000" algn="tl">
                    <a:srgbClr val="000000">
                      <a:alpha val="43137"/>
                    </a:srgbClr>
                  </a:outerShdw>
                </a:effectLst>
                <a:latin typeface="Calibri" panose="020F0502020204030204" pitchFamily="34" charset="0"/>
              </a:rPr>
              <a:t>CbP</a:t>
            </a:r>
            <a:r>
              <a:rPr lang="fr-FR" sz="1100" dirty="0">
                <a:effectLst>
                  <a:outerShdw blurRad="38100" dist="38100" dir="2700000" algn="tl">
                    <a:srgbClr val="000000">
                      <a:alpha val="43137"/>
                    </a:srgbClr>
                  </a:outerShdw>
                </a:effectLst>
                <a:latin typeface="Calibri" panose="020F0502020204030204" pitchFamily="34" charset="0"/>
              </a:rPr>
              <a:t> + paclitaxel</a:t>
            </a:r>
          </a:p>
          <a:p>
            <a:pPr algn="ctr"/>
            <a:r>
              <a:rPr lang="fr-FR" sz="1100" dirty="0">
                <a:effectLst>
                  <a:outerShdw blurRad="38100" dist="38100" dir="2700000" algn="tl">
                    <a:srgbClr val="000000">
                      <a:alpha val="43137"/>
                    </a:srgbClr>
                  </a:outerShdw>
                </a:effectLst>
                <a:latin typeface="Calibri" panose="020F0502020204030204" pitchFamily="34" charset="0"/>
              </a:rPr>
              <a:t>ou </a:t>
            </a:r>
            <a:r>
              <a:rPr lang="fr-FR" sz="1100" dirty="0" err="1">
                <a:effectLst>
                  <a:outerShdw blurRad="38100" dist="38100" dir="2700000" algn="tl">
                    <a:srgbClr val="000000">
                      <a:alpha val="43137"/>
                    </a:srgbClr>
                  </a:outerShdw>
                </a:effectLst>
                <a:latin typeface="Calibri" panose="020F0502020204030204" pitchFamily="34" charset="0"/>
              </a:rPr>
              <a:t>nab</a:t>
            </a:r>
            <a:r>
              <a:rPr lang="fr-FR" sz="1100" dirty="0">
                <a:effectLst>
                  <a:outerShdw blurRad="38100" dist="38100" dir="2700000" algn="tl">
                    <a:srgbClr val="000000">
                      <a:alpha val="43137"/>
                    </a:srgbClr>
                  </a:outerShdw>
                </a:effectLst>
                <a:latin typeface="Calibri" panose="020F0502020204030204" pitchFamily="34" charset="0"/>
              </a:rPr>
              <a:t>-paclitaxel</a:t>
            </a:r>
          </a:p>
        </p:txBody>
      </p:sp>
      <p:sp>
        <p:nvSpPr>
          <p:cNvPr id="41" name="Rectangle 40"/>
          <p:cNvSpPr/>
          <p:nvPr/>
        </p:nvSpPr>
        <p:spPr>
          <a:xfrm>
            <a:off x="5989651" y="3876895"/>
            <a:ext cx="1482183" cy="405044"/>
          </a:xfrm>
          <a:prstGeom prst="rect">
            <a:avLst/>
          </a:prstGeom>
          <a:solidFill>
            <a:schemeClr val="accent4">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effectLst>
                  <a:outerShdw blurRad="38100" dist="38100" dir="2700000" algn="tl">
                    <a:srgbClr val="000000">
                      <a:alpha val="43137"/>
                    </a:srgbClr>
                  </a:outerShdw>
                </a:effectLst>
                <a:latin typeface="Calibri" panose="020F0502020204030204" pitchFamily="34" charset="0"/>
              </a:rPr>
              <a:t>IMPower</a:t>
            </a:r>
            <a:r>
              <a:rPr lang="fr-FR" sz="1100" dirty="0">
                <a:effectLst>
                  <a:outerShdw blurRad="38100" dist="38100" dir="2700000" algn="tl">
                    <a:srgbClr val="000000">
                      <a:alpha val="43137"/>
                    </a:srgbClr>
                  </a:outerShdw>
                </a:effectLst>
                <a:latin typeface="Calibri" panose="020F0502020204030204" pitchFamily="34" charset="0"/>
              </a:rPr>
              <a:t> 131</a:t>
            </a:r>
          </a:p>
          <a:p>
            <a:pPr algn="ctr"/>
            <a:r>
              <a:rPr lang="fr-FR" sz="1100" dirty="0">
                <a:effectLst>
                  <a:outerShdw blurRad="38100" dist="38100" dir="2700000" algn="tl">
                    <a:srgbClr val="000000">
                      <a:alpha val="43137"/>
                    </a:srgbClr>
                  </a:outerShdw>
                </a:effectLst>
                <a:latin typeface="Calibri" panose="020F0502020204030204" pitchFamily="34" charset="0"/>
              </a:rPr>
              <a:t>Atezolizumab</a:t>
            </a:r>
          </a:p>
        </p:txBody>
      </p:sp>
      <p:sp>
        <p:nvSpPr>
          <p:cNvPr id="42" name="Rectangle 41"/>
          <p:cNvSpPr/>
          <p:nvPr/>
        </p:nvSpPr>
        <p:spPr>
          <a:xfrm>
            <a:off x="4346980" y="4326945"/>
            <a:ext cx="1556485" cy="765082"/>
          </a:xfrm>
          <a:prstGeom prst="rect">
            <a:avLst/>
          </a:prstGeom>
          <a:solidFill>
            <a:srgbClr val="7030A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effectLst>
                  <a:outerShdw blurRad="38100" dist="38100" dir="2700000" algn="tl">
                    <a:srgbClr val="000000">
                      <a:alpha val="43137"/>
                    </a:srgbClr>
                  </a:outerShdw>
                </a:effectLst>
                <a:latin typeface="Calibri" panose="020F0502020204030204" pitchFamily="34" charset="0"/>
              </a:rPr>
              <a:t>All histologies</a:t>
            </a:r>
            <a:endParaRPr lang="fr-FR" sz="1600" dirty="0">
              <a:effectLst>
                <a:outerShdw blurRad="38100" dist="38100" dir="2700000" algn="tl">
                  <a:srgbClr val="000000">
                    <a:alpha val="43137"/>
                  </a:srgbClr>
                </a:outerShdw>
              </a:effectLst>
              <a:latin typeface="Calibri" panose="020F0502020204030204" pitchFamily="34" charset="0"/>
            </a:endParaRPr>
          </a:p>
        </p:txBody>
      </p:sp>
      <p:sp>
        <p:nvSpPr>
          <p:cNvPr id="43" name="Flèche droite 42"/>
          <p:cNvSpPr/>
          <p:nvPr/>
        </p:nvSpPr>
        <p:spPr>
          <a:xfrm>
            <a:off x="4058259" y="4506965"/>
            <a:ext cx="270031" cy="450053"/>
          </a:xfrm>
          <a:prstGeom prst="rightArrow">
            <a:avLst/>
          </a:prstGeom>
          <a:solidFill>
            <a:schemeClr val="accent4">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p:cNvSpPr/>
          <p:nvPr/>
        </p:nvSpPr>
        <p:spPr>
          <a:xfrm>
            <a:off x="5977016" y="4326945"/>
            <a:ext cx="1494818" cy="360038"/>
          </a:xfrm>
          <a:prstGeom prst="rect">
            <a:avLst/>
          </a:prstGeom>
          <a:solidFill>
            <a:srgbClr val="7030A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effectLst>
                  <a:outerShdw blurRad="38100" dist="38100" dir="2700000" algn="tl">
                    <a:srgbClr val="000000">
                      <a:alpha val="43137"/>
                    </a:srgbClr>
                  </a:outerShdw>
                </a:effectLst>
                <a:latin typeface="Calibri" panose="020F0502020204030204" pitchFamily="34" charset="0"/>
              </a:rPr>
              <a:t>Checkmate</a:t>
            </a:r>
            <a:r>
              <a:rPr lang="fr-FR" sz="1100" dirty="0">
                <a:effectLst>
                  <a:outerShdw blurRad="38100" dist="38100" dir="2700000" algn="tl">
                    <a:srgbClr val="000000">
                      <a:alpha val="43137"/>
                    </a:srgbClr>
                  </a:outerShdw>
                </a:effectLst>
                <a:latin typeface="Calibri" panose="020F0502020204030204" pitchFamily="34" charset="0"/>
              </a:rPr>
              <a:t> 227  </a:t>
            </a:r>
            <a:r>
              <a:rPr lang="fr-FR" sz="1100" dirty="0" smtClean="0">
                <a:effectLst>
                  <a:outerShdw blurRad="38100" dist="38100" dir="2700000" algn="tl">
                    <a:srgbClr val="000000">
                      <a:alpha val="43137"/>
                    </a:srgbClr>
                  </a:outerShdw>
                </a:effectLst>
                <a:latin typeface="Calibri" panose="020F0502020204030204" pitchFamily="34" charset="0"/>
              </a:rPr>
              <a:t>Part 2</a:t>
            </a:r>
            <a:endParaRPr lang="fr-FR" sz="1100" dirty="0">
              <a:effectLst>
                <a:outerShdw blurRad="38100" dist="38100" dir="2700000" algn="tl">
                  <a:srgbClr val="000000">
                    <a:alpha val="43137"/>
                  </a:srgbClr>
                </a:outerShdw>
              </a:effectLst>
              <a:latin typeface="Calibri" panose="020F0502020204030204" pitchFamily="34" charset="0"/>
            </a:endParaRPr>
          </a:p>
          <a:p>
            <a:pPr algn="ctr"/>
            <a:r>
              <a:rPr lang="fr-FR" sz="1100" dirty="0">
                <a:effectLst>
                  <a:outerShdw blurRad="38100" dist="38100" dir="2700000" algn="tl">
                    <a:srgbClr val="000000">
                      <a:alpha val="43137"/>
                    </a:srgbClr>
                  </a:outerShdw>
                </a:effectLst>
                <a:latin typeface="Calibri" panose="020F0502020204030204" pitchFamily="34" charset="0"/>
              </a:rPr>
              <a:t>Nivolumab</a:t>
            </a:r>
          </a:p>
        </p:txBody>
      </p:sp>
      <p:sp>
        <p:nvSpPr>
          <p:cNvPr id="45" name="Rectangle 44"/>
          <p:cNvSpPr/>
          <p:nvPr/>
        </p:nvSpPr>
        <p:spPr>
          <a:xfrm>
            <a:off x="7508574" y="4326944"/>
            <a:ext cx="1509061" cy="360039"/>
          </a:xfrm>
          <a:prstGeom prst="rect">
            <a:avLst/>
          </a:prstGeom>
          <a:solidFill>
            <a:srgbClr val="7030A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effectLst>
                  <a:outerShdw blurRad="38100" dist="38100" dir="2700000" algn="tl">
                    <a:srgbClr val="000000">
                      <a:alpha val="43137"/>
                    </a:srgbClr>
                  </a:outerShdw>
                </a:effectLst>
                <a:latin typeface="Calibri" panose="020F0502020204030204" pitchFamily="34" charset="0"/>
              </a:rPr>
              <a:t>Chimiothérapie</a:t>
            </a:r>
          </a:p>
        </p:txBody>
      </p:sp>
      <p:sp>
        <p:nvSpPr>
          <p:cNvPr id="46" name="Rectangle 45"/>
          <p:cNvSpPr/>
          <p:nvPr/>
        </p:nvSpPr>
        <p:spPr>
          <a:xfrm>
            <a:off x="7508571" y="4709487"/>
            <a:ext cx="1518921" cy="382542"/>
          </a:xfrm>
          <a:prstGeom prst="rect">
            <a:avLst/>
          </a:prstGeom>
          <a:solidFill>
            <a:srgbClr val="7030A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effectLst>
                  <a:outerShdw blurRad="38100" dist="38100" dir="2700000" algn="tl">
                    <a:srgbClr val="000000">
                      <a:alpha val="43137"/>
                    </a:srgbClr>
                  </a:outerShdw>
                </a:effectLst>
                <a:latin typeface="Calibri" panose="020F0502020204030204" pitchFamily="34" charset="0"/>
              </a:rPr>
              <a:t>Chimiothérapie</a:t>
            </a:r>
          </a:p>
        </p:txBody>
      </p:sp>
      <p:sp>
        <p:nvSpPr>
          <p:cNvPr id="47" name="Rectangle 46"/>
          <p:cNvSpPr/>
          <p:nvPr/>
        </p:nvSpPr>
        <p:spPr>
          <a:xfrm>
            <a:off x="5967154" y="4709486"/>
            <a:ext cx="1504679" cy="382544"/>
          </a:xfrm>
          <a:prstGeom prst="rect">
            <a:avLst/>
          </a:prstGeom>
          <a:solidFill>
            <a:srgbClr val="7030A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effectLst>
                  <a:outerShdw blurRad="38100" dist="38100" dir="2700000" algn="tl">
                    <a:srgbClr val="000000">
                      <a:alpha val="43137"/>
                    </a:srgbClr>
                  </a:outerShdw>
                </a:effectLst>
                <a:latin typeface="Calibri" panose="020F0502020204030204" pitchFamily="34" charset="0"/>
              </a:rPr>
              <a:t>Poseidon</a:t>
            </a:r>
            <a:endParaRPr lang="fr-FR" sz="1100" dirty="0">
              <a:effectLst>
                <a:outerShdw blurRad="38100" dist="38100" dir="2700000" algn="tl">
                  <a:srgbClr val="000000">
                    <a:alpha val="43137"/>
                  </a:srgbClr>
                </a:outerShdw>
              </a:effectLst>
              <a:latin typeface="Calibri" panose="020F0502020204030204" pitchFamily="34" charset="0"/>
            </a:endParaRPr>
          </a:p>
          <a:p>
            <a:pPr algn="ctr"/>
            <a:r>
              <a:rPr lang="fr-FR" sz="1100" dirty="0">
                <a:effectLst>
                  <a:outerShdw blurRad="38100" dist="38100" dir="2700000" algn="tl">
                    <a:srgbClr val="000000">
                      <a:alpha val="43137"/>
                    </a:srgbClr>
                  </a:outerShdw>
                </a:effectLst>
                <a:latin typeface="Calibri" panose="020F0502020204030204" pitchFamily="34" charset="0"/>
              </a:rPr>
              <a:t>Durvalumab ± </a:t>
            </a:r>
            <a:r>
              <a:rPr lang="fr-FR" sz="1100" dirty="0" err="1">
                <a:effectLst>
                  <a:outerShdw blurRad="38100" dist="38100" dir="2700000" algn="tl">
                    <a:srgbClr val="000000">
                      <a:alpha val="43137"/>
                    </a:srgbClr>
                  </a:outerShdw>
                </a:effectLst>
                <a:latin typeface="Calibri" panose="020F0502020204030204" pitchFamily="34" charset="0"/>
              </a:rPr>
              <a:t>treme</a:t>
            </a:r>
            <a:r>
              <a:rPr lang="fr-FR" sz="11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345173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nSpc>
                <a:spcPct val="110000"/>
              </a:lnSpc>
            </a:pPr>
            <a:r>
              <a:rPr lang="fr-FR" sz="2800" dirty="0"/>
              <a:t>Prise en charge des CBNPC stade </a:t>
            </a:r>
            <a:r>
              <a:rPr lang="fr-FR" sz="2800" dirty="0" smtClean="0"/>
              <a:t>IV</a:t>
            </a:r>
            <a:br>
              <a:rPr lang="fr-FR" sz="2800" dirty="0" smtClean="0"/>
            </a:br>
            <a:r>
              <a:rPr lang="fr-FR" sz="2800" dirty="0" smtClean="0"/>
              <a:t>sans </a:t>
            </a:r>
            <a:r>
              <a:rPr lang="fr-FR" sz="2800" dirty="0"/>
              <a:t>addiction oncogénique </a:t>
            </a:r>
            <a:r>
              <a:rPr lang="fr-FR" sz="2800" dirty="0" smtClean="0"/>
              <a:t>: où </a:t>
            </a:r>
            <a:r>
              <a:rPr lang="fr-FR" sz="2800" dirty="0"/>
              <a:t>en est-on en 2019?</a:t>
            </a:r>
          </a:p>
        </p:txBody>
      </p:sp>
      <p:sp>
        <p:nvSpPr>
          <p:cNvPr id="3" name="Espace réservé du contenu 2"/>
          <p:cNvSpPr>
            <a:spLocks noGrp="1"/>
          </p:cNvSpPr>
          <p:nvPr>
            <p:ph sz="quarter" idx="13"/>
          </p:nvPr>
        </p:nvSpPr>
        <p:spPr>
          <a:xfrm>
            <a:off x="341529" y="1536634"/>
            <a:ext cx="8640961" cy="3092515"/>
          </a:xfrm>
        </p:spPr>
        <p:txBody>
          <a:bodyPr>
            <a:noAutofit/>
          </a:bodyPr>
          <a:lstStyle/>
          <a:p>
            <a:pPr marL="0" indent="0">
              <a:spcBef>
                <a:spcPts val="1200"/>
              </a:spcBef>
              <a:buNone/>
            </a:pPr>
            <a:endParaRPr lang="fr-FR" sz="2000" dirty="0" smtClean="0"/>
          </a:p>
          <a:p>
            <a:pPr marL="822960" lvl="1" indent="-457200">
              <a:spcBef>
                <a:spcPts val="1200"/>
              </a:spcBef>
              <a:buSzPct val="100000"/>
              <a:buFont typeface="+mj-lt"/>
              <a:buAutoNum type="arabicPeriod"/>
            </a:pPr>
            <a:r>
              <a:rPr lang="fr-FR" sz="2200" dirty="0" smtClean="0"/>
              <a:t>Le passé : les progrès incrémentaux liés à la chimiothérapie</a:t>
            </a:r>
          </a:p>
          <a:p>
            <a:pPr marL="822960" lvl="1" indent="-457200">
              <a:spcBef>
                <a:spcPts val="1200"/>
              </a:spcBef>
              <a:buSzPct val="100000"/>
              <a:buFont typeface="+mj-lt"/>
              <a:buAutoNum type="arabicPeriod"/>
            </a:pPr>
            <a:r>
              <a:rPr lang="fr-FR" sz="2200" dirty="0" smtClean="0"/>
              <a:t>Les stratégies de développement de l’immunothérapie en 1</a:t>
            </a:r>
            <a:r>
              <a:rPr lang="fr-FR" sz="2200" baseline="30000" dirty="0" smtClean="0"/>
              <a:t>ère</a:t>
            </a:r>
            <a:r>
              <a:rPr lang="fr-FR" sz="2200" dirty="0" smtClean="0"/>
              <a:t> ligne</a:t>
            </a:r>
          </a:p>
          <a:p>
            <a:pPr marL="822960" lvl="1" indent="-457200">
              <a:spcBef>
                <a:spcPts val="1200"/>
              </a:spcBef>
              <a:buSzPct val="100000"/>
              <a:buFont typeface="+mj-lt"/>
              <a:buAutoNum type="arabicPeriod"/>
            </a:pPr>
            <a:r>
              <a:rPr lang="fr-FR" sz="2200" dirty="0" smtClean="0"/>
              <a:t>Un nouvel algorithme</a:t>
            </a:r>
          </a:p>
          <a:p>
            <a:pPr marL="822960" lvl="1" indent="-457200">
              <a:spcBef>
                <a:spcPts val="1200"/>
              </a:spcBef>
              <a:buSzPct val="100000"/>
              <a:buFont typeface="+mj-lt"/>
              <a:buAutoNum type="arabicPeriod"/>
            </a:pPr>
            <a:r>
              <a:rPr lang="fr-FR" sz="2200" dirty="0" smtClean="0"/>
              <a:t>Le nouveau désert de la seconde ligne</a:t>
            </a:r>
          </a:p>
          <a:p>
            <a:pPr marL="685800" lvl="2" indent="0">
              <a:spcBef>
                <a:spcPts val="1200"/>
              </a:spcBef>
              <a:buNone/>
            </a:pPr>
            <a:endParaRPr lang="fr-FR" sz="2000" dirty="0"/>
          </a:p>
        </p:txBody>
      </p:sp>
    </p:spTree>
    <p:extLst>
      <p:ext uri="{BB962C8B-B14F-4D97-AF65-F5344CB8AC3E}">
        <p14:creationId xmlns:p14="http://schemas.microsoft.com/office/powerpoint/2010/main" val="2267377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 14">
            <a:extLst>
              <a:ext uri="{FF2B5EF4-FFF2-40B4-BE49-F238E27FC236}">
                <a16:creationId xmlns:a16="http://schemas.microsoft.com/office/drawing/2014/main" xmlns="" id="{BBE568A8-7428-40F9-821F-3D2EC23E39EF}"/>
              </a:ext>
            </a:extLst>
          </p:cNvPr>
          <p:cNvGrpSpPr/>
          <p:nvPr/>
        </p:nvGrpSpPr>
        <p:grpSpPr>
          <a:xfrm>
            <a:off x="5652120" y="1626645"/>
            <a:ext cx="3600399" cy="2835315"/>
            <a:chOff x="6102170" y="1879373"/>
            <a:chExt cx="3105345" cy="2447572"/>
          </a:xfrm>
        </p:grpSpPr>
        <p:grpSp>
          <p:nvGrpSpPr>
            <p:cNvPr id="16" name="Groupe 15">
              <a:extLst>
                <a:ext uri="{FF2B5EF4-FFF2-40B4-BE49-F238E27FC236}">
                  <a16:creationId xmlns:a16="http://schemas.microsoft.com/office/drawing/2014/main" xmlns="" id="{B8F51A26-D45F-4AEB-AF5D-B23B711F3814}"/>
                </a:ext>
              </a:extLst>
            </p:cNvPr>
            <p:cNvGrpSpPr/>
            <p:nvPr/>
          </p:nvGrpSpPr>
          <p:grpSpPr>
            <a:xfrm>
              <a:off x="6192180" y="2001437"/>
              <a:ext cx="3015335" cy="2325508"/>
              <a:chOff x="3260993" y="2897405"/>
              <a:chExt cx="2976654" cy="2300134"/>
            </a:xfrm>
          </p:grpSpPr>
          <p:pic>
            <p:nvPicPr>
              <p:cNvPr id="19" name="Picture 2">
                <a:extLst>
                  <a:ext uri="{FF2B5EF4-FFF2-40B4-BE49-F238E27FC236}">
                    <a16:creationId xmlns:a16="http://schemas.microsoft.com/office/drawing/2014/main" xmlns="" id="{2C58F3C8-6F90-440B-A68F-937AA4D5E5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0994" y="2897405"/>
                <a:ext cx="2976653" cy="2172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a:extLst>
                  <a:ext uri="{FF2B5EF4-FFF2-40B4-BE49-F238E27FC236}">
                    <a16:creationId xmlns:a16="http://schemas.microsoft.com/office/drawing/2014/main" xmlns="" id="{908BEF3D-7040-4662-AD04-211B2BDBB39D}"/>
                  </a:ext>
                </a:extLst>
              </p:cNvPr>
              <p:cNvSpPr/>
              <p:nvPr/>
            </p:nvSpPr>
            <p:spPr>
              <a:xfrm>
                <a:off x="3260993" y="4943230"/>
                <a:ext cx="1312231" cy="254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Rectangle 16">
              <a:extLst>
                <a:ext uri="{FF2B5EF4-FFF2-40B4-BE49-F238E27FC236}">
                  <a16:creationId xmlns:a16="http://schemas.microsoft.com/office/drawing/2014/main" xmlns="" id="{5A51BABF-B6A9-43AB-85C9-7406D6309979}"/>
                </a:ext>
              </a:extLst>
            </p:cNvPr>
            <p:cNvSpPr/>
            <p:nvPr/>
          </p:nvSpPr>
          <p:spPr>
            <a:xfrm>
              <a:off x="6102170" y="1941680"/>
              <a:ext cx="450050" cy="257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xmlns="" id="{B3EE94E7-4142-4680-BAC3-E31C058C2979}"/>
                </a:ext>
              </a:extLst>
            </p:cNvPr>
            <p:cNvSpPr/>
            <p:nvPr/>
          </p:nvSpPr>
          <p:spPr>
            <a:xfrm>
              <a:off x="8537975" y="1879373"/>
              <a:ext cx="669540" cy="257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p:cNvSpPr>
            <a:spLocks noGrp="1"/>
          </p:cNvSpPr>
          <p:nvPr>
            <p:ph type="title"/>
          </p:nvPr>
        </p:nvSpPr>
        <p:spPr/>
        <p:txBody>
          <a:bodyPr>
            <a:normAutofit fontScale="90000"/>
          </a:bodyPr>
          <a:lstStyle/>
          <a:p>
            <a:r>
              <a:rPr lang="en-US" sz="2800" dirty="0"/>
              <a:t>Strategy of ICIs development in 1</a:t>
            </a:r>
            <a:r>
              <a:rPr lang="en-US" sz="2800" baseline="30000" dirty="0"/>
              <a:t>st</a:t>
            </a:r>
            <a:r>
              <a:rPr lang="en-US" sz="2800" dirty="0"/>
              <a:t> line treatment</a:t>
            </a:r>
            <a:br>
              <a:rPr lang="en-US" sz="2800" dirty="0"/>
            </a:br>
            <a:r>
              <a:rPr lang="en-US" sz="2800" dirty="0"/>
              <a:t>of advanced NSCLC</a:t>
            </a:r>
            <a:r>
              <a:rPr lang="fr-FR" sz="2800" dirty="0"/>
              <a:t>: </a:t>
            </a:r>
            <a:r>
              <a:rPr lang="fr-FR" sz="2800" dirty="0">
                <a:solidFill>
                  <a:schemeClr val="accent2"/>
                </a:solidFill>
              </a:rPr>
              <a:t>in </a:t>
            </a:r>
            <a:r>
              <a:rPr lang="fr-FR" sz="2800" dirty="0" err="1">
                <a:solidFill>
                  <a:schemeClr val="accent2"/>
                </a:solidFill>
              </a:rPr>
              <a:t>combination</a:t>
            </a:r>
            <a:r>
              <a:rPr lang="fr-FR" sz="2800" dirty="0">
                <a:solidFill>
                  <a:schemeClr val="accent2"/>
                </a:solidFill>
              </a:rPr>
              <a:t> </a:t>
            </a:r>
            <a:r>
              <a:rPr lang="fr-FR" sz="2800" dirty="0" err="1">
                <a:solidFill>
                  <a:schemeClr val="accent2"/>
                </a:solidFill>
              </a:rPr>
              <a:t>with</a:t>
            </a:r>
            <a:r>
              <a:rPr lang="fr-FR" sz="2800" dirty="0">
                <a:solidFill>
                  <a:schemeClr val="accent2"/>
                </a:solidFill>
              </a:rPr>
              <a:t> </a:t>
            </a:r>
            <a:r>
              <a:rPr lang="fr-FR" sz="2800" dirty="0" err="1">
                <a:solidFill>
                  <a:schemeClr val="accent2"/>
                </a:solidFill>
              </a:rPr>
              <a:t>chemotherapy</a:t>
            </a:r>
            <a:endParaRPr lang="fr-FR" dirty="0"/>
          </a:p>
        </p:txBody>
      </p:sp>
      <p:sp>
        <p:nvSpPr>
          <p:cNvPr id="3" name="Rectangle 2"/>
          <p:cNvSpPr/>
          <p:nvPr/>
        </p:nvSpPr>
        <p:spPr>
          <a:xfrm>
            <a:off x="90191" y="2166704"/>
            <a:ext cx="1016424" cy="1755196"/>
          </a:xfrm>
          <a:prstGeom prst="rect">
            <a:avLst/>
          </a:prstGeom>
          <a:solidFill>
            <a:schemeClr val="accent4"/>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effectLst>
                  <a:outerShdw blurRad="38100" dist="38100" dir="2700000" algn="tl">
                    <a:srgbClr val="000000">
                      <a:alpha val="43137"/>
                    </a:srgbClr>
                  </a:outerShdw>
                </a:effectLst>
                <a:latin typeface="Calibri" panose="020F0502020204030204" pitchFamily="34" charset="0"/>
              </a:rPr>
              <a:t>Non-</a:t>
            </a:r>
            <a:r>
              <a:rPr lang="fr-FR" sz="1200" dirty="0" err="1" smtClean="0">
                <a:effectLst>
                  <a:outerShdw blurRad="38100" dist="38100" dir="2700000" algn="tl">
                    <a:srgbClr val="000000">
                      <a:alpha val="43137"/>
                    </a:srgbClr>
                  </a:outerShdw>
                </a:effectLst>
                <a:latin typeface="Calibri" panose="020F0502020204030204" pitchFamily="34" charset="0"/>
              </a:rPr>
              <a:t>squamous</a:t>
            </a:r>
            <a:endParaRPr lang="fr-FR" sz="1200" dirty="0">
              <a:effectLst>
                <a:outerShdw blurRad="38100" dist="38100" dir="2700000" algn="tl">
                  <a:srgbClr val="000000">
                    <a:alpha val="43137"/>
                  </a:srgbClr>
                </a:outerShdw>
              </a:effectLst>
              <a:latin typeface="Calibri" panose="020F0502020204030204" pitchFamily="34" charset="0"/>
            </a:endParaRPr>
          </a:p>
        </p:txBody>
      </p:sp>
      <p:sp>
        <p:nvSpPr>
          <p:cNvPr id="4" name="Rectangle 3"/>
          <p:cNvSpPr/>
          <p:nvPr/>
        </p:nvSpPr>
        <p:spPr>
          <a:xfrm>
            <a:off x="1151623" y="2166704"/>
            <a:ext cx="1170128" cy="405044"/>
          </a:xfrm>
          <a:prstGeom prst="rect">
            <a:avLst/>
          </a:prstGeom>
          <a:solidFill>
            <a:schemeClr val="accent4">
              <a:lumMod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effectLst>
                  <a:outerShdw blurRad="38100" dist="38100" dir="2700000" algn="tl">
                    <a:srgbClr val="000000">
                      <a:alpha val="43137"/>
                    </a:srgbClr>
                  </a:outerShdw>
                </a:effectLst>
                <a:latin typeface="Calibri" panose="020F0502020204030204" pitchFamily="34" charset="0"/>
              </a:rPr>
              <a:t>Keynote</a:t>
            </a:r>
            <a:r>
              <a:rPr lang="fr-FR" sz="1100" dirty="0">
                <a:effectLst>
                  <a:outerShdw blurRad="38100" dist="38100" dir="2700000" algn="tl">
                    <a:srgbClr val="000000">
                      <a:alpha val="43137"/>
                    </a:srgbClr>
                  </a:outerShdw>
                </a:effectLst>
                <a:latin typeface="Calibri" panose="020F0502020204030204" pitchFamily="34" charset="0"/>
              </a:rPr>
              <a:t> 189</a:t>
            </a:r>
          </a:p>
          <a:p>
            <a:pPr algn="ctr"/>
            <a:r>
              <a:rPr lang="fr-FR" sz="1100" dirty="0">
                <a:effectLst>
                  <a:outerShdw blurRad="38100" dist="38100" dir="2700000" algn="tl">
                    <a:srgbClr val="000000">
                      <a:alpha val="43137"/>
                    </a:srgbClr>
                  </a:outerShdw>
                </a:effectLst>
                <a:latin typeface="Calibri" panose="020F0502020204030204" pitchFamily="34" charset="0"/>
              </a:rPr>
              <a:t>Pembrolizumab</a:t>
            </a:r>
          </a:p>
        </p:txBody>
      </p:sp>
      <p:sp>
        <p:nvSpPr>
          <p:cNvPr id="5" name="Rectangle 4"/>
          <p:cNvSpPr/>
          <p:nvPr/>
        </p:nvSpPr>
        <p:spPr>
          <a:xfrm>
            <a:off x="2375639" y="2166704"/>
            <a:ext cx="1125122" cy="405044"/>
          </a:xfrm>
          <a:prstGeom prst="rect">
            <a:avLst/>
          </a:prstGeom>
          <a:solidFill>
            <a:schemeClr val="accent4">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effectLst>
                  <a:outerShdw blurRad="38100" dist="38100" dir="2700000" algn="tl">
                    <a:srgbClr val="000000">
                      <a:alpha val="43137"/>
                    </a:srgbClr>
                  </a:outerShdw>
                </a:effectLst>
                <a:latin typeface="Calibri" panose="020F0502020204030204" pitchFamily="34" charset="0"/>
              </a:rPr>
              <a:t>CisP</a:t>
            </a:r>
            <a:r>
              <a:rPr lang="fr-FR" sz="1100" dirty="0">
                <a:effectLst>
                  <a:outerShdw blurRad="38100" dist="38100" dir="2700000" algn="tl">
                    <a:srgbClr val="000000">
                      <a:alpha val="43137"/>
                    </a:srgbClr>
                  </a:outerShdw>
                </a:effectLst>
                <a:latin typeface="Calibri" panose="020F0502020204030204" pitchFamily="34" charset="0"/>
              </a:rPr>
              <a:t>/</a:t>
            </a:r>
            <a:r>
              <a:rPr lang="fr-FR" sz="1100" dirty="0" err="1">
                <a:effectLst>
                  <a:outerShdw blurRad="38100" dist="38100" dir="2700000" algn="tl">
                    <a:srgbClr val="000000">
                      <a:alpha val="43137"/>
                    </a:srgbClr>
                  </a:outerShdw>
                </a:effectLst>
                <a:latin typeface="Calibri" panose="020F0502020204030204" pitchFamily="34" charset="0"/>
              </a:rPr>
              <a:t>CbP</a:t>
            </a:r>
            <a:endParaRPr lang="fr-FR" sz="1100" dirty="0">
              <a:effectLst>
                <a:outerShdw blurRad="38100" dist="38100" dir="2700000" algn="tl">
                  <a:srgbClr val="000000">
                    <a:alpha val="43137"/>
                  </a:srgbClr>
                </a:outerShdw>
              </a:effectLst>
              <a:latin typeface="Calibri" panose="020F0502020204030204" pitchFamily="34" charset="0"/>
            </a:endParaRPr>
          </a:p>
          <a:p>
            <a:pPr algn="ctr"/>
            <a:r>
              <a:rPr lang="fr-FR" sz="1100" dirty="0">
                <a:effectLst>
                  <a:outerShdw blurRad="38100" dist="38100" dir="2700000" algn="tl">
                    <a:srgbClr val="000000">
                      <a:alpha val="43137"/>
                    </a:srgbClr>
                  </a:outerShdw>
                </a:effectLst>
                <a:latin typeface="Calibri" panose="020F0502020204030204" pitchFamily="34" charset="0"/>
              </a:rPr>
              <a:t>+ pemetrexed</a:t>
            </a:r>
          </a:p>
        </p:txBody>
      </p:sp>
      <p:sp>
        <p:nvSpPr>
          <p:cNvPr id="6" name="Rectangle 5"/>
          <p:cNvSpPr/>
          <p:nvPr/>
        </p:nvSpPr>
        <p:spPr>
          <a:xfrm>
            <a:off x="1151623" y="2616757"/>
            <a:ext cx="1170128" cy="405044"/>
          </a:xfrm>
          <a:prstGeom prst="rect">
            <a:avLst/>
          </a:prstGeom>
          <a:solidFill>
            <a:schemeClr val="accent4">
              <a:lumMod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effectLst>
                  <a:outerShdw blurRad="38100" dist="38100" dir="2700000" algn="tl">
                    <a:srgbClr val="000000">
                      <a:alpha val="43137"/>
                    </a:srgbClr>
                  </a:outerShdw>
                </a:effectLst>
                <a:latin typeface="Calibri" panose="020F0502020204030204" pitchFamily="34" charset="0"/>
              </a:rPr>
              <a:t>IMPower</a:t>
            </a:r>
            <a:r>
              <a:rPr lang="fr-FR" sz="1100" dirty="0">
                <a:effectLst>
                  <a:outerShdw blurRad="38100" dist="38100" dir="2700000" algn="tl">
                    <a:srgbClr val="000000">
                      <a:alpha val="43137"/>
                    </a:srgbClr>
                  </a:outerShdw>
                </a:effectLst>
                <a:latin typeface="Calibri" panose="020F0502020204030204" pitchFamily="34" charset="0"/>
              </a:rPr>
              <a:t> 150</a:t>
            </a:r>
          </a:p>
          <a:p>
            <a:pPr algn="ctr"/>
            <a:r>
              <a:rPr lang="fr-FR" sz="1100" dirty="0">
                <a:effectLst>
                  <a:outerShdw blurRad="38100" dist="38100" dir="2700000" algn="tl">
                    <a:srgbClr val="000000">
                      <a:alpha val="43137"/>
                    </a:srgbClr>
                  </a:outerShdw>
                </a:effectLst>
                <a:latin typeface="Calibri" panose="020F0502020204030204" pitchFamily="34" charset="0"/>
              </a:rPr>
              <a:t>Atezolizumab</a:t>
            </a:r>
          </a:p>
        </p:txBody>
      </p:sp>
      <p:sp>
        <p:nvSpPr>
          <p:cNvPr id="7" name="Rectangle 6"/>
          <p:cNvSpPr/>
          <p:nvPr/>
        </p:nvSpPr>
        <p:spPr>
          <a:xfrm>
            <a:off x="2375638" y="2616756"/>
            <a:ext cx="1125122" cy="405044"/>
          </a:xfrm>
          <a:prstGeom prst="rect">
            <a:avLst/>
          </a:prstGeom>
          <a:solidFill>
            <a:schemeClr val="accent4">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effectLst>
                  <a:outerShdw blurRad="38100" dist="38100" dir="2700000" algn="tl">
                    <a:srgbClr val="000000">
                      <a:alpha val="43137"/>
                    </a:srgbClr>
                  </a:outerShdw>
                </a:effectLst>
                <a:latin typeface="Calibri" panose="020F0502020204030204" pitchFamily="34" charset="0"/>
              </a:rPr>
              <a:t>CbP</a:t>
            </a:r>
            <a:r>
              <a:rPr lang="fr-FR" sz="1100" dirty="0">
                <a:effectLst>
                  <a:outerShdw blurRad="38100" dist="38100" dir="2700000" algn="tl">
                    <a:srgbClr val="000000">
                      <a:alpha val="43137"/>
                    </a:srgbClr>
                  </a:outerShdw>
                </a:effectLst>
                <a:latin typeface="Calibri" panose="020F0502020204030204" pitchFamily="34" charset="0"/>
              </a:rPr>
              <a:t>-paclitaxel</a:t>
            </a:r>
          </a:p>
          <a:p>
            <a:pPr algn="ctr"/>
            <a:r>
              <a:rPr lang="fr-FR" sz="1100" dirty="0">
                <a:effectLst>
                  <a:outerShdw blurRad="38100" dist="38100" dir="2700000" algn="tl">
                    <a:srgbClr val="000000">
                      <a:alpha val="43137"/>
                    </a:srgbClr>
                  </a:outerShdw>
                </a:effectLst>
                <a:latin typeface="Calibri" panose="020F0502020204030204" pitchFamily="34" charset="0"/>
              </a:rPr>
              <a:t>± bevacizumab</a:t>
            </a:r>
          </a:p>
        </p:txBody>
      </p:sp>
      <p:sp>
        <p:nvSpPr>
          <p:cNvPr id="8" name="Rectangle 7"/>
          <p:cNvSpPr/>
          <p:nvPr/>
        </p:nvSpPr>
        <p:spPr>
          <a:xfrm>
            <a:off x="1151622" y="3066806"/>
            <a:ext cx="1170129" cy="405044"/>
          </a:xfrm>
          <a:prstGeom prst="rect">
            <a:avLst/>
          </a:prstGeom>
          <a:solidFill>
            <a:schemeClr val="accent4">
              <a:lumMod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effectLst>
                  <a:outerShdw blurRad="38100" dist="38100" dir="2700000" algn="tl">
                    <a:srgbClr val="000000">
                      <a:alpha val="43137"/>
                    </a:srgbClr>
                  </a:outerShdw>
                </a:effectLst>
                <a:latin typeface="Calibri" panose="020F0502020204030204" pitchFamily="34" charset="0"/>
              </a:rPr>
              <a:t>IMPower</a:t>
            </a:r>
            <a:r>
              <a:rPr lang="fr-FR" sz="1100" dirty="0">
                <a:effectLst>
                  <a:outerShdw blurRad="38100" dist="38100" dir="2700000" algn="tl">
                    <a:srgbClr val="000000">
                      <a:alpha val="43137"/>
                    </a:srgbClr>
                  </a:outerShdw>
                </a:effectLst>
                <a:latin typeface="Calibri" panose="020F0502020204030204" pitchFamily="34" charset="0"/>
              </a:rPr>
              <a:t> 130</a:t>
            </a:r>
          </a:p>
          <a:p>
            <a:pPr algn="ctr"/>
            <a:r>
              <a:rPr lang="fr-FR" sz="1100" dirty="0">
                <a:effectLst>
                  <a:outerShdw blurRad="38100" dist="38100" dir="2700000" algn="tl">
                    <a:srgbClr val="000000">
                      <a:alpha val="43137"/>
                    </a:srgbClr>
                  </a:outerShdw>
                </a:effectLst>
                <a:latin typeface="Calibri" panose="020F0502020204030204" pitchFamily="34" charset="0"/>
              </a:rPr>
              <a:t>Atezolizumab</a:t>
            </a:r>
          </a:p>
        </p:txBody>
      </p:sp>
      <p:sp>
        <p:nvSpPr>
          <p:cNvPr id="9" name="Rectangle 8"/>
          <p:cNvSpPr/>
          <p:nvPr/>
        </p:nvSpPr>
        <p:spPr>
          <a:xfrm>
            <a:off x="2375637" y="3066806"/>
            <a:ext cx="1125122" cy="405044"/>
          </a:xfrm>
          <a:prstGeom prst="rect">
            <a:avLst/>
          </a:prstGeom>
          <a:solidFill>
            <a:schemeClr val="accent4">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effectLst>
                  <a:outerShdw blurRad="38100" dist="38100" dir="2700000" algn="tl">
                    <a:srgbClr val="000000">
                      <a:alpha val="43137"/>
                    </a:srgbClr>
                  </a:outerShdw>
                </a:effectLst>
                <a:latin typeface="Calibri" panose="020F0502020204030204" pitchFamily="34" charset="0"/>
              </a:rPr>
              <a:t>CbP</a:t>
            </a:r>
            <a:endParaRPr lang="fr-FR" sz="1100" dirty="0">
              <a:effectLst>
                <a:outerShdw blurRad="38100" dist="38100" dir="2700000" algn="tl">
                  <a:srgbClr val="000000">
                    <a:alpha val="43137"/>
                  </a:srgbClr>
                </a:outerShdw>
              </a:effectLst>
              <a:latin typeface="Calibri" panose="020F0502020204030204" pitchFamily="34" charset="0"/>
            </a:endParaRPr>
          </a:p>
          <a:p>
            <a:pPr algn="ctr"/>
            <a:r>
              <a:rPr lang="fr-FR" sz="1100" dirty="0">
                <a:effectLst>
                  <a:outerShdw blurRad="38100" dist="38100" dir="2700000" algn="tl">
                    <a:srgbClr val="000000">
                      <a:alpha val="43137"/>
                    </a:srgbClr>
                  </a:outerShdw>
                </a:effectLst>
                <a:latin typeface="Calibri" panose="020F0502020204030204" pitchFamily="34" charset="0"/>
              </a:rPr>
              <a:t>+ </a:t>
            </a:r>
            <a:r>
              <a:rPr lang="fr-FR" sz="1100" dirty="0" err="1">
                <a:effectLst>
                  <a:outerShdw blurRad="38100" dist="38100" dir="2700000" algn="tl">
                    <a:srgbClr val="000000">
                      <a:alpha val="43137"/>
                    </a:srgbClr>
                  </a:outerShdw>
                </a:effectLst>
                <a:latin typeface="Calibri" panose="020F0502020204030204" pitchFamily="34" charset="0"/>
              </a:rPr>
              <a:t>nab</a:t>
            </a:r>
            <a:r>
              <a:rPr lang="fr-FR" sz="1100" dirty="0">
                <a:effectLst>
                  <a:outerShdw blurRad="38100" dist="38100" dir="2700000" algn="tl">
                    <a:srgbClr val="000000">
                      <a:alpha val="43137"/>
                    </a:srgbClr>
                  </a:outerShdw>
                </a:effectLst>
                <a:latin typeface="Calibri" panose="020F0502020204030204" pitchFamily="34" charset="0"/>
              </a:rPr>
              <a:t>-paclitaxel</a:t>
            </a:r>
          </a:p>
        </p:txBody>
      </p:sp>
      <p:sp>
        <p:nvSpPr>
          <p:cNvPr id="10" name="Rectangle 9"/>
          <p:cNvSpPr/>
          <p:nvPr/>
        </p:nvSpPr>
        <p:spPr>
          <a:xfrm>
            <a:off x="1151621" y="3516856"/>
            <a:ext cx="1170130" cy="405044"/>
          </a:xfrm>
          <a:prstGeom prst="rect">
            <a:avLst/>
          </a:prstGeom>
          <a:solidFill>
            <a:schemeClr val="accent4">
              <a:lumMod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effectLst>
                  <a:outerShdw blurRad="38100" dist="38100" dir="2700000" algn="tl">
                    <a:srgbClr val="000000">
                      <a:alpha val="43137"/>
                    </a:srgbClr>
                  </a:outerShdw>
                </a:effectLst>
                <a:latin typeface="Calibri" panose="020F0502020204030204" pitchFamily="34" charset="0"/>
              </a:rPr>
              <a:t>IMPower</a:t>
            </a:r>
            <a:r>
              <a:rPr lang="fr-FR" sz="1100" dirty="0">
                <a:effectLst>
                  <a:outerShdw blurRad="38100" dist="38100" dir="2700000" algn="tl">
                    <a:srgbClr val="000000">
                      <a:alpha val="43137"/>
                    </a:srgbClr>
                  </a:outerShdw>
                </a:effectLst>
                <a:latin typeface="Calibri" panose="020F0502020204030204" pitchFamily="34" charset="0"/>
              </a:rPr>
              <a:t> 132</a:t>
            </a:r>
          </a:p>
          <a:p>
            <a:pPr algn="ctr"/>
            <a:r>
              <a:rPr lang="fr-FR" sz="1100" dirty="0">
                <a:effectLst>
                  <a:outerShdw blurRad="38100" dist="38100" dir="2700000" algn="tl">
                    <a:srgbClr val="000000">
                      <a:alpha val="43137"/>
                    </a:srgbClr>
                  </a:outerShdw>
                </a:effectLst>
                <a:latin typeface="Calibri" panose="020F0502020204030204" pitchFamily="34" charset="0"/>
              </a:rPr>
              <a:t>Atezolizumab</a:t>
            </a:r>
          </a:p>
        </p:txBody>
      </p:sp>
      <p:sp>
        <p:nvSpPr>
          <p:cNvPr id="11" name="Rectangle 10"/>
          <p:cNvSpPr/>
          <p:nvPr/>
        </p:nvSpPr>
        <p:spPr>
          <a:xfrm>
            <a:off x="2366755" y="3516856"/>
            <a:ext cx="1134006" cy="405044"/>
          </a:xfrm>
          <a:prstGeom prst="rect">
            <a:avLst/>
          </a:prstGeom>
          <a:solidFill>
            <a:schemeClr val="accent4">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effectLst>
                  <a:outerShdw blurRad="38100" dist="38100" dir="2700000" algn="tl">
                    <a:srgbClr val="000000">
                      <a:alpha val="43137"/>
                    </a:srgbClr>
                  </a:outerShdw>
                </a:effectLst>
                <a:latin typeface="Calibri" panose="020F0502020204030204" pitchFamily="34" charset="0"/>
              </a:rPr>
              <a:t>CisP</a:t>
            </a:r>
            <a:r>
              <a:rPr lang="fr-FR" sz="1100" dirty="0">
                <a:effectLst>
                  <a:outerShdw blurRad="38100" dist="38100" dir="2700000" algn="tl">
                    <a:srgbClr val="000000">
                      <a:alpha val="43137"/>
                    </a:srgbClr>
                  </a:outerShdw>
                </a:effectLst>
                <a:latin typeface="Calibri" panose="020F0502020204030204" pitchFamily="34" charset="0"/>
              </a:rPr>
              <a:t>/</a:t>
            </a:r>
            <a:r>
              <a:rPr lang="fr-FR" sz="1100" dirty="0" err="1">
                <a:effectLst>
                  <a:outerShdw blurRad="38100" dist="38100" dir="2700000" algn="tl">
                    <a:srgbClr val="000000">
                      <a:alpha val="43137"/>
                    </a:srgbClr>
                  </a:outerShdw>
                </a:effectLst>
                <a:latin typeface="Calibri" panose="020F0502020204030204" pitchFamily="34" charset="0"/>
              </a:rPr>
              <a:t>CbP</a:t>
            </a:r>
            <a:endParaRPr lang="fr-FR" sz="1100" dirty="0">
              <a:effectLst>
                <a:outerShdw blurRad="38100" dist="38100" dir="2700000" algn="tl">
                  <a:srgbClr val="000000">
                    <a:alpha val="43137"/>
                  </a:srgbClr>
                </a:outerShdw>
              </a:effectLst>
              <a:latin typeface="Calibri" panose="020F0502020204030204" pitchFamily="34" charset="0"/>
            </a:endParaRPr>
          </a:p>
          <a:p>
            <a:pPr algn="ctr"/>
            <a:r>
              <a:rPr lang="fr-FR" sz="1100" dirty="0">
                <a:effectLst>
                  <a:outerShdw blurRad="38100" dist="38100" dir="2700000" algn="tl">
                    <a:srgbClr val="000000">
                      <a:alpha val="43137"/>
                    </a:srgbClr>
                  </a:outerShdw>
                </a:effectLst>
                <a:latin typeface="Calibri" panose="020F0502020204030204" pitchFamily="34" charset="0"/>
              </a:rPr>
              <a:t>+ pemetrexed</a:t>
            </a:r>
          </a:p>
        </p:txBody>
      </p:sp>
      <p:sp>
        <p:nvSpPr>
          <p:cNvPr id="12" name="Rectangle 11"/>
          <p:cNvSpPr/>
          <p:nvPr/>
        </p:nvSpPr>
        <p:spPr>
          <a:xfrm>
            <a:off x="90190" y="1919178"/>
            <a:ext cx="3410569" cy="202522"/>
          </a:xfrm>
          <a:prstGeom prst="rect">
            <a:avLst/>
          </a:prstGeom>
          <a:solidFill>
            <a:schemeClr val="accent5">
              <a:lumMod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effectLst>
                  <a:outerShdw blurRad="38100" dist="38100" dir="2700000" algn="tl">
                    <a:srgbClr val="000000">
                      <a:alpha val="43137"/>
                    </a:srgbClr>
                  </a:outerShdw>
                </a:effectLst>
                <a:latin typeface="Calibri" panose="020F0502020204030204" pitchFamily="34" charset="0"/>
              </a:rPr>
              <a:t>Anti-PD(L)-1 + </a:t>
            </a:r>
            <a:r>
              <a:rPr lang="fr-FR" sz="1200" dirty="0" err="1" smtClean="0">
                <a:effectLst>
                  <a:outerShdw blurRad="38100" dist="38100" dir="2700000" algn="tl">
                    <a:srgbClr val="000000">
                      <a:alpha val="43137"/>
                    </a:srgbClr>
                  </a:outerShdw>
                </a:effectLst>
                <a:latin typeface="Calibri" panose="020F0502020204030204" pitchFamily="34" charset="0"/>
              </a:rPr>
              <a:t>chemotherapy</a:t>
            </a:r>
            <a:endParaRPr lang="fr-FR" sz="1200" dirty="0">
              <a:effectLst>
                <a:outerShdw blurRad="38100" dist="38100" dir="2700000" algn="tl">
                  <a:srgbClr val="000000">
                    <a:alpha val="43137"/>
                  </a:srgbClr>
                </a:outerShdw>
              </a:effectLst>
              <a:latin typeface="Calibri" panose="020F0502020204030204" pitchFamily="34" charset="0"/>
            </a:endParaRPr>
          </a:p>
        </p:txBody>
      </p:sp>
      <p:sp>
        <p:nvSpPr>
          <p:cNvPr id="13" name="Rectangle à coins arrondis 12"/>
          <p:cNvSpPr/>
          <p:nvPr/>
        </p:nvSpPr>
        <p:spPr>
          <a:xfrm>
            <a:off x="7947375" y="3786885"/>
            <a:ext cx="531076" cy="225025"/>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4846" y="4822000"/>
            <a:ext cx="8483297" cy="32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36000" rIns="72000" bIns="72000" numCol="1" anchor="b" anchorCtr="0" compatLnSpc="1">
            <a:prstTxWarp prst="textNoShape">
              <a:avLst/>
            </a:prstTxWarp>
            <a:normAutofit/>
          </a:bodyPr>
          <a:lstStyle>
            <a:defPPr>
              <a:defRPr lang="fr-FR"/>
            </a:defPPr>
            <a:lvl1pPr indent="0" eaLnBrk="0" fontAlgn="base" hangingPunct="0">
              <a:lnSpc>
                <a:spcPct val="95000"/>
              </a:lnSpc>
              <a:spcBef>
                <a:spcPts val="300"/>
              </a:spcBef>
              <a:spcAft>
                <a:spcPts val="0"/>
              </a:spcAft>
              <a:buClr>
                <a:schemeClr val="accent1"/>
              </a:buClr>
              <a:buSzPct val="80000"/>
              <a:buFontTx/>
              <a:buNone/>
              <a:defRPr sz="800" i="1">
                <a:solidFill>
                  <a:schemeClr val="bg2"/>
                </a:solidFill>
                <a:latin typeface="Century Gothic" panose="020B0502020202020204" pitchFamily="34" charset="0"/>
              </a:defRPr>
            </a:lvl1pPr>
            <a:lvl2pPr marL="685800" indent="-228600" eaLnBrk="0" fontAlgn="base" hangingPunct="0">
              <a:lnSpc>
                <a:spcPct val="95000"/>
              </a:lnSpc>
              <a:spcBef>
                <a:spcPts val="600"/>
              </a:spcBef>
              <a:spcAft>
                <a:spcPts val="600"/>
              </a:spcAft>
              <a:buClr>
                <a:schemeClr val="accent1"/>
              </a:buClr>
              <a:buSzPct val="80000"/>
              <a:buFont typeface="Wingdings" pitchFamily="2" charset="2"/>
              <a:buChar char="¢"/>
              <a:defRPr sz="2000">
                <a:solidFill>
                  <a:schemeClr val="bg2"/>
                </a:solidFill>
                <a:latin typeface="Century Gothic" panose="020B0502020202020204" pitchFamily="34" charset="0"/>
              </a:defRPr>
            </a:lvl2pPr>
            <a:lvl3pPr marL="1143000" indent="-228600" eaLnBrk="0" fontAlgn="base" hangingPunct="0">
              <a:lnSpc>
                <a:spcPct val="95000"/>
              </a:lnSpc>
              <a:spcBef>
                <a:spcPts val="600"/>
              </a:spcBef>
              <a:spcAft>
                <a:spcPts val="600"/>
              </a:spcAft>
              <a:buClr>
                <a:schemeClr val="accent1"/>
              </a:buClr>
              <a:buSzPct val="80000"/>
              <a:buFont typeface="Wingdings" pitchFamily="2" charset="2"/>
              <a:buChar char="l"/>
              <a:defRPr>
                <a:solidFill>
                  <a:schemeClr val="bg2"/>
                </a:solidFill>
                <a:latin typeface="Century Gothic" panose="020B0502020202020204" pitchFamily="34" charset="0"/>
              </a:defRPr>
            </a:lvl3pPr>
            <a:lvl4pPr marL="1600200" indent="-228600" eaLnBrk="0" fontAlgn="base" hangingPunct="0">
              <a:lnSpc>
                <a:spcPct val="95000"/>
              </a:lnSpc>
              <a:spcBef>
                <a:spcPts val="600"/>
              </a:spcBef>
              <a:spcAft>
                <a:spcPts val="600"/>
              </a:spcAft>
              <a:buClr>
                <a:schemeClr val="accent1"/>
              </a:buClr>
              <a:buSzPct val="80000"/>
              <a:buFont typeface="Wingdings" pitchFamily="2" charset="2"/>
              <a:buChar char="¢"/>
              <a:defRPr sz="1600">
                <a:solidFill>
                  <a:schemeClr val="bg2"/>
                </a:solidFill>
                <a:latin typeface="Century Gothic" panose="020B0502020202020204" pitchFamily="34" charset="0"/>
              </a:defRPr>
            </a:lvl4pPr>
            <a:lvl5pPr marL="2057400" indent="-228600" eaLnBrk="0" fontAlgn="base" hangingPunct="0">
              <a:lnSpc>
                <a:spcPct val="95000"/>
              </a:lnSpc>
              <a:spcBef>
                <a:spcPts val="600"/>
              </a:spcBef>
              <a:spcAft>
                <a:spcPts val="600"/>
              </a:spcAft>
              <a:buClr>
                <a:schemeClr val="accent1"/>
              </a:buClr>
              <a:buSzPct val="80000"/>
              <a:buFont typeface="Wingdings" pitchFamily="2" charset="2"/>
              <a:buChar char="l"/>
              <a:defRPr sz="1600">
                <a:solidFill>
                  <a:schemeClr val="bg2"/>
                </a:solidFill>
                <a:latin typeface="Century Gothic" panose="020B0502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sz="900" i="0" dirty="0">
                <a:solidFill>
                  <a:schemeClr val="accent1"/>
                </a:solidFill>
                <a:latin typeface="Arial Narrow" panose="020B0606020202030204" pitchFamily="34" charset="0"/>
              </a:rPr>
              <a:t>Gandhi KN189, NEJM 2018; Socinski, NEJM 2018; </a:t>
            </a:r>
            <a:r>
              <a:rPr lang="fr-FR" sz="900" i="0" dirty="0" err="1">
                <a:solidFill>
                  <a:schemeClr val="accent1"/>
                </a:solidFill>
                <a:latin typeface="Arial Narrow" panose="020B0606020202030204" pitchFamily="34" charset="0"/>
              </a:rPr>
              <a:t>Papadimitrakopoulou</a:t>
            </a:r>
            <a:r>
              <a:rPr lang="fr-FR" sz="900" i="0" dirty="0">
                <a:solidFill>
                  <a:schemeClr val="accent1"/>
                </a:solidFill>
                <a:latin typeface="Arial Narrow" panose="020B0606020202030204" pitchFamily="34" charset="0"/>
              </a:rPr>
              <a:t>, WCLC 2018; Cappuzzo, ESMO </a:t>
            </a:r>
            <a:r>
              <a:rPr lang="fr-FR" sz="900" i="0" dirty="0" smtClean="0">
                <a:solidFill>
                  <a:schemeClr val="accent1"/>
                </a:solidFill>
                <a:latin typeface="Arial Narrow" panose="020B0606020202030204" pitchFamily="34" charset="0"/>
              </a:rPr>
              <a:t>2018; </a:t>
            </a:r>
            <a:r>
              <a:rPr lang="fr-FR" sz="900" i="0" dirty="0" err="1" smtClean="0">
                <a:solidFill>
                  <a:schemeClr val="accent1"/>
                </a:solidFill>
                <a:latin typeface="Arial Narrow" panose="020B0606020202030204" pitchFamily="34" charset="0"/>
              </a:rPr>
              <a:t>Gadgeel</a:t>
            </a:r>
            <a:r>
              <a:rPr lang="fr-FR" sz="900" i="0" dirty="0" smtClean="0">
                <a:solidFill>
                  <a:schemeClr val="accent1"/>
                </a:solidFill>
                <a:latin typeface="Arial Narrow" panose="020B0606020202030204" pitchFamily="34" charset="0"/>
              </a:rPr>
              <a:t>, ASCO 2019 </a:t>
            </a:r>
            <a:endParaRPr lang="fr-FR" sz="900" i="0" dirty="0">
              <a:solidFill>
                <a:schemeClr val="accent1"/>
              </a:solidFill>
              <a:latin typeface="Arial Narrow" panose="020B0606020202030204" pitchFamily="34" charset="0"/>
            </a:endParaRPr>
          </a:p>
        </p:txBody>
      </p:sp>
      <p:pic>
        <p:nvPicPr>
          <p:cNvPr id="23" name="Image 22"/>
          <p:cNvPicPr>
            <a:picLocks noChangeAspect="1"/>
          </p:cNvPicPr>
          <p:nvPr/>
        </p:nvPicPr>
        <p:blipFill>
          <a:blip r:embed="rId3"/>
          <a:stretch>
            <a:fillRect/>
          </a:stretch>
        </p:blipFill>
        <p:spPr>
          <a:xfrm>
            <a:off x="3527510" y="1728768"/>
            <a:ext cx="2418885" cy="2220513"/>
          </a:xfrm>
          <a:prstGeom prst="rect">
            <a:avLst/>
          </a:prstGeom>
        </p:spPr>
      </p:pic>
    </p:spTree>
    <p:extLst>
      <p:ext uri="{BB962C8B-B14F-4D97-AF65-F5344CB8AC3E}">
        <p14:creationId xmlns:p14="http://schemas.microsoft.com/office/powerpoint/2010/main" val="31892165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nSpc>
                <a:spcPct val="110000"/>
              </a:lnSpc>
            </a:pPr>
            <a:r>
              <a:rPr lang="fr-FR" sz="2400" dirty="0" err="1" smtClean="0">
                <a:solidFill>
                  <a:srgbClr val="464646"/>
                </a:solidFill>
              </a:rPr>
              <a:t>Chemotherapy</a:t>
            </a:r>
            <a:r>
              <a:rPr lang="fr-FR" sz="2400" dirty="0" smtClean="0">
                <a:solidFill>
                  <a:srgbClr val="464646"/>
                </a:solidFill>
              </a:rPr>
              <a:t> ± </a:t>
            </a:r>
            <a:r>
              <a:rPr lang="fr-FR" sz="2400" dirty="0">
                <a:solidFill>
                  <a:srgbClr val="464646"/>
                </a:solidFill>
              </a:rPr>
              <a:t>a</a:t>
            </a:r>
            <a:r>
              <a:rPr lang="fr-FR" sz="2400" dirty="0" smtClean="0">
                <a:solidFill>
                  <a:srgbClr val="464646"/>
                </a:solidFill>
              </a:rPr>
              <a:t>nti-PD-1</a:t>
            </a:r>
            <a:r>
              <a:rPr lang="fr-FR" sz="2400" dirty="0">
                <a:solidFill>
                  <a:srgbClr val="464646"/>
                </a:solidFill>
              </a:rPr>
              <a:t/>
            </a:r>
            <a:br>
              <a:rPr lang="fr-FR" sz="2400" dirty="0">
                <a:solidFill>
                  <a:srgbClr val="464646"/>
                </a:solidFill>
              </a:rPr>
            </a:br>
            <a:r>
              <a:rPr lang="fr-FR" sz="2400" dirty="0" err="1">
                <a:solidFill>
                  <a:srgbClr val="464646"/>
                </a:solidFill>
              </a:rPr>
              <a:t>Keynote</a:t>
            </a:r>
            <a:r>
              <a:rPr lang="fr-FR" sz="2400" dirty="0">
                <a:solidFill>
                  <a:srgbClr val="464646"/>
                </a:solidFill>
              </a:rPr>
              <a:t> 189 </a:t>
            </a:r>
            <a:r>
              <a:rPr lang="fr-FR" sz="2400" dirty="0" smtClean="0">
                <a:solidFill>
                  <a:srgbClr val="464646"/>
                </a:solidFill>
              </a:rPr>
              <a:t>(non-</a:t>
            </a:r>
            <a:r>
              <a:rPr lang="fr-FR" sz="2400" dirty="0" err="1" smtClean="0">
                <a:solidFill>
                  <a:srgbClr val="464646"/>
                </a:solidFill>
              </a:rPr>
              <a:t>squamous</a:t>
            </a:r>
            <a:r>
              <a:rPr lang="fr-FR" sz="2400" dirty="0" smtClean="0">
                <a:solidFill>
                  <a:srgbClr val="464646"/>
                </a:solidFill>
              </a:rPr>
              <a:t> NSCLC)</a:t>
            </a:r>
            <a:endParaRPr lang="fr-FR" dirty="0"/>
          </a:p>
        </p:txBody>
      </p:sp>
      <p:pic>
        <p:nvPicPr>
          <p:cNvPr id="4" name="Picture 1" descr="Slide6">
            <a:extLst>
              <a:ext uri="{FF2B5EF4-FFF2-40B4-BE49-F238E27FC236}">
                <a16:creationId xmlns:a16="http://schemas.microsoft.com/office/drawing/2014/main" xmlns="" id="{4015680A-F707-F64A-B748-8055633A3640}"/>
              </a:ext>
            </a:extLst>
          </p:cNvPr>
          <p:cNvPicPr>
            <a:picLocks noGrp="1" noChangeAspect="1"/>
          </p:cNvPicPr>
          <p:nvPr isPhoto="1"/>
        </p:nvPicPr>
        <p:blipFill rotWithShape="1">
          <a:blip r:embed="rId2">
            <a:lum/>
            <a:extLst>
              <a:ext uri="{28A0092B-C50C-407E-A947-70E740481C1C}">
                <a14:useLocalDpi xmlns:a14="http://schemas.microsoft.com/office/drawing/2010/main" val="0"/>
              </a:ext>
            </a:extLst>
          </a:blip>
          <a:srcRect t="13569"/>
          <a:stretch/>
        </p:blipFill>
        <p:spPr>
          <a:xfrm>
            <a:off x="0" y="2071764"/>
            <a:ext cx="4500500" cy="2188030"/>
          </a:xfrm>
          <a:prstGeom prst="rect">
            <a:avLst/>
          </a:prstGeom>
          <a:noFill/>
          <a:ln>
            <a:noFill/>
          </a:ln>
        </p:spPr>
      </p:pic>
      <p:sp>
        <p:nvSpPr>
          <p:cNvPr id="7" name="ZoneTexte 6"/>
          <p:cNvSpPr txBox="1"/>
          <p:nvPr/>
        </p:nvSpPr>
        <p:spPr>
          <a:xfrm>
            <a:off x="4137" y="4820339"/>
            <a:ext cx="3082697" cy="32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36000" rIns="72000" bIns="72000" numCol="1" anchor="b" anchorCtr="0" compatLnSpc="1">
            <a:prstTxWarp prst="textNoShape">
              <a:avLst/>
            </a:prstTxWarp>
            <a:normAutofit/>
          </a:bodyPr>
          <a:lstStyle>
            <a:defPPr>
              <a:defRPr lang="fr-FR"/>
            </a:defPPr>
            <a:lvl1pPr indent="0" eaLnBrk="0" fontAlgn="base" hangingPunct="0">
              <a:lnSpc>
                <a:spcPct val="95000"/>
              </a:lnSpc>
              <a:spcBef>
                <a:spcPts val="300"/>
              </a:spcBef>
              <a:spcAft>
                <a:spcPts val="0"/>
              </a:spcAft>
              <a:buClr>
                <a:schemeClr val="accent1"/>
              </a:buClr>
              <a:buSzPct val="80000"/>
              <a:buFontTx/>
              <a:buNone/>
              <a:defRPr sz="800" i="1">
                <a:solidFill>
                  <a:schemeClr val="bg2"/>
                </a:solidFill>
                <a:latin typeface="Century Gothic" panose="020B0502020202020204" pitchFamily="34" charset="0"/>
              </a:defRPr>
            </a:lvl1pPr>
            <a:lvl2pPr marL="685800" indent="-228600" eaLnBrk="0" fontAlgn="base" hangingPunct="0">
              <a:lnSpc>
                <a:spcPct val="95000"/>
              </a:lnSpc>
              <a:spcBef>
                <a:spcPts val="600"/>
              </a:spcBef>
              <a:spcAft>
                <a:spcPts val="600"/>
              </a:spcAft>
              <a:buClr>
                <a:schemeClr val="accent1"/>
              </a:buClr>
              <a:buSzPct val="80000"/>
              <a:buFont typeface="Wingdings" pitchFamily="2" charset="2"/>
              <a:buChar char="¢"/>
              <a:defRPr sz="2000">
                <a:solidFill>
                  <a:schemeClr val="bg2"/>
                </a:solidFill>
                <a:latin typeface="Century Gothic" panose="020B0502020202020204" pitchFamily="34" charset="0"/>
              </a:defRPr>
            </a:lvl2pPr>
            <a:lvl3pPr marL="1143000" indent="-228600" eaLnBrk="0" fontAlgn="base" hangingPunct="0">
              <a:lnSpc>
                <a:spcPct val="95000"/>
              </a:lnSpc>
              <a:spcBef>
                <a:spcPts val="600"/>
              </a:spcBef>
              <a:spcAft>
                <a:spcPts val="600"/>
              </a:spcAft>
              <a:buClr>
                <a:schemeClr val="accent1"/>
              </a:buClr>
              <a:buSzPct val="80000"/>
              <a:buFont typeface="Wingdings" pitchFamily="2" charset="2"/>
              <a:buChar char="l"/>
              <a:defRPr>
                <a:solidFill>
                  <a:schemeClr val="bg2"/>
                </a:solidFill>
                <a:latin typeface="Century Gothic" panose="020B0502020202020204" pitchFamily="34" charset="0"/>
              </a:defRPr>
            </a:lvl3pPr>
            <a:lvl4pPr marL="1600200" indent="-228600" eaLnBrk="0" fontAlgn="base" hangingPunct="0">
              <a:lnSpc>
                <a:spcPct val="95000"/>
              </a:lnSpc>
              <a:spcBef>
                <a:spcPts val="600"/>
              </a:spcBef>
              <a:spcAft>
                <a:spcPts val="600"/>
              </a:spcAft>
              <a:buClr>
                <a:schemeClr val="accent1"/>
              </a:buClr>
              <a:buSzPct val="80000"/>
              <a:buFont typeface="Wingdings" pitchFamily="2" charset="2"/>
              <a:buChar char="¢"/>
              <a:defRPr sz="1600">
                <a:solidFill>
                  <a:schemeClr val="bg2"/>
                </a:solidFill>
                <a:latin typeface="Century Gothic" panose="020B0502020202020204" pitchFamily="34" charset="0"/>
              </a:defRPr>
            </a:lvl4pPr>
            <a:lvl5pPr marL="2057400" indent="-228600" eaLnBrk="0" fontAlgn="base" hangingPunct="0">
              <a:lnSpc>
                <a:spcPct val="95000"/>
              </a:lnSpc>
              <a:spcBef>
                <a:spcPts val="600"/>
              </a:spcBef>
              <a:spcAft>
                <a:spcPts val="600"/>
              </a:spcAft>
              <a:buClr>
                <a:schemeClr val="accent1"/>
              </a:buClr>
              <a:buSzPct val="80000"/>
              <a:buFont typeface="Wingdings" pitchFamily="2" charset="2"/>
              <a:buChar char="l"/>
              <a:defRPr sz="1600">
                <a:solidFill>
                  <a:schemeClr val="bg2"/>
                </a:solidFill>
                <a:latin typeface="Century Gothic" panose="020B0502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sz="900" i="0" dirty="0">
                <a:solidFill>
                  <a:schemeClr val="accent1"/>
                </a:solidFill>
                <a:latin typeface="Arial Narrow" panose="020B0606020202030204" pitchFamily="34" charset="0"/>
              </a:rPr>
              <a:t>Gandhi KN189, AACR 2018 and NEJM </a:t>
            </a:r>
            <a:r>
              <a:rPr lang="fr-FR" sz="900" i="0" dirty="0" smtClean="0">
                <a:solidFill>
                  <a:schemeClr val="accent1"/>
                </a:solidFill>
                <a:latin typeface="Arial Narrow" panose="020B0606020202030204" pitchFamily="34" charset="0"/>
              </a:rPr>
              <a:t>2018; Gadgeel, ASCO 2019</a:t>
            </a:r>
            <a:endParaRPr lang="fr-FR" sz="900" i="0" dirty="0">
              <a:solidFill>
                <a:schemeClr val="accent1"/>
              </a:solidFill>
              <a:latin typeface="Arial Narrow" panose="020B060602020203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2020" y="1314257"/>
            <a:ext cx="3266855" cy="1861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2030" y="3177298"/>
            <a:ext cx="4233562" cy="200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14546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697" y="1316409"/>
            <a:ext cx="3583799" cy="178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re 2"/>
          <p:cNvSpPr>
            <a:spLocks noGrp="1"/>
          </p:cNvSpPr>
          <p:nvPr>
            <p:ph type="title"/>
          </p:nvPr>
        </p:nvSpPr>
        <p:spPr>
          <a:xfrm>
            <a:off x="585310" y="80745"/>
            <a:ext cx="8153400" cy="1005840"/>
          </a:xfrm>
        </p:spPr>
        <p:txBody>
          <a:bodyPr>
            <a:noAutofit/>
          </a:bodyPr>
          <a:lstStyle/>
          <a:p>
            <a:pPr>
              <a:lnSpc>
                <a:spcPct val="110000"/>
              </a:lnSpc>
            </a:pPr>
            <a:r>
              <a:rPr lang="fr-FR" sz="2400" dirty="0" err="1" smtClean="0">
                <a:solidFill>
                  <a:srgbClr val="464646"/>
                </a:solidFill>
              </a:rPr>
              <a:t>Chemotherapy</a:t>
            </a:r>
            <a:r>
              <a:rPr lang="fr-FR" sz="2400" dirty="0" smtClean="0">
                <a:solidFill>
                  <a:srgbClr val="464646"/>
                </a:solidFill>
              </a:rPr>
              <a:t> </a:t>
            </a:r>
            <a:r>
              <a:rPr lang="fr-FR" sz="2400" dirty="0" smtClean="0"/>
              <a:t>+ </a:t>
            </a:r>
            <a:r>
              <a:rPr lang="fr-FR" sz="2400" dirty="0"/>
              <a:t>Bevacizumab ± Anti-PD-L1</a:t>
            </a:r>
            <a:br>
              <a:rPr lang="fr-FR" sz="2400" dirty="0"/>
            </a:br>
            <a:r>
              <a:rPr lang="fr-FR" sz="2400" dirty="0" err="1"/>
              <a:t>IMPower</a:t>
            </a:r>
            <a:r>
              <a:rPr lang="fr-FR" sz="2400" dirty="0"/>
              <a:t> 150 </a:t>
            </a:r>
            <a:r>
              <a:rPr lang="fr-FR" sz="2400" dirty="0" smtClean="0"/>
              <a:t>(non-</a:t>
            </a:r>
            <a:r>
              <a:rPr lang="fr-FR" sz="2400" dirty="0" err="1" smtClean="0"/>
              <a:t>squamous</a:t>
            </a:r>
            <a:r>
              <a:rPr lang="fr-FR" sz="2400" dirty="0" smtClean="0"/>
              <a:t> NSCLC)</a:t>
            </a:r>
            <a:endParaRPr lang="fr-FR" sz="2400" dirty="0"/>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2010" y="1372159"/>
            <a:ext cx="3240360" cy="1583931"/>
          </a:xfrm>
          <a:prstGeom prst="rect">
            <a:avLst/>
          </a:prstGeom>
          <a:noFill/>
          <a:ln w="9525">
            <a:solidFill>
              <a:srgbClr val="0F9A9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01" y="3125310"/>
            <a:ext cx="3689175" cy="1789883"/>
          </a:xfrm>
          <a:prstGeom prst="rect">
            <a:avLst/>
          </a:prstGeom>
          <a:noFill/>
          <a:ln w="9525">
            <a:solidFill>
              <a:srgbClr val="0F9A97"/>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66955" y="3099837"/>
            <a:ext cx="4692157" cy="1807294"/>
          </a:xfrm>
          <a:prstGeom prst="rect">
            <a:avLst/>
          </a:prstGeom>
          <a:noFill/>
          <a:ln w="9525">
            <a:solidFill>
              <a:srgbClr val="0F9A9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oneTexte 9"/>
          <p:cNvSpPr txBox="1"/>
          <p:nvPr/>
        </p:nvSpPr>
        <p:spPr>
          <a:xfrm>
            <a:off x="-1582" y="4895376"/>
            <a:ext cx="2627215" cy="25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36000" rIns="72000" bIns="72000" numCol="1" anchor="b" anchorCtr="0" compatLnSpc="1">
            <a:prstTxWarp prst="textNoShape">
              <a:avLst/>
            </a:prstTxWarp>
            <a:normAutofit/>
          </a:bodyPr>
          <a:lstStyle>
            <a:lvl1pPr indent="0" eaLnBrk="0" fontAlgn="base" hangingPunct="0">
              <a:lnSpc>
                <a:spcPct val="95000"/>
              </a:lnSpc>
              <a:spcBef>
                <a:spcPts val="300"/>
              </a:spcBef>
              <a:spcAft>
                <a:spcPts val="0"/>
              </a:spcAft>
              <a:buClr>
                <a:schemeClr val="accent1"/>
              </a:buClr>
              <a:buSzPct val="80000"/>
              <a:buFontTx/>
              <a:buNone/>
              <a:defRPr sz="1050" i="1">
                <a:solidFill>
                  <a:schemeClr val="bg2"/>
                </a:solidFill>
                <a:latin typeface="Century Gothic" panose="020B0502020202020204" pitchFamily="34" charset="0"/>
              </a:defRPr>
            </a:lvl1pPr>
            <a:lvl2pPr marL="685800" indent="-228600" eaLnBrk="0" fontAlgn="base" hangingPunct="0">
              <a:lnSpc>
                <a:spcPct val="95000"/>
              </a:lnSpc>
              <a:spcBef>
                <a:spcPts val="600"/>
              </a:spcBef>
              <a:spcAft>
                <a:spcPts val="600"/>
              </a:spcAft>
              <a:buClr>
                <a:schemeClr val="accent1"/>
              </a:buClr>
              <a:buSzPct val="80000"/>
              <a:buFont typeface="Wingdings" pitchFamily="2" charset="2"/>
              <a:buChar char="¢"/>
              <a:defRPr sz="2000">
                <a:solidFill>
                  <a:schemeClr val="bg2"/>
                </a:solidFill>
                <a:latin typeface="Century Gothic" panose="020B0502020202020204" pitchFamily="34" charset="0"/>
              </a:defRPr>
            </a:lvl2pPr>
            <a:lvl3pPr marL="1143000" indent="-228600" eaLnBrk="0" fontAlgn="base" hangingPunct="0">
              <a:lnSpc>
                <a:spcPct val="95000"/>
              </a:lnSpc>
              <a:spcBef>
                <a:spcPts val="600"/>
              </a:spcBef>
              <a:spcAft>
                <a:spcPts val="600"/>
              </a:spcAft>
              <a:buClr>
                <a:schemeClr val="accent1"/>
              </a:buClr>
              <a:buSzPct val="80000"/>
              <a:buFont typeface="Wingdings" pitchFamily="2" charset="2"/>
              <a:buChar char="l"/>
              <a:defRPr>
                <a:solidFill>
                  <a:schemeClr val="bg2"/>
                </a:solidFill>
                <a:latin typeface="Century Gothic" panose="020B0502020202020204" pitchFamily="34" charset="0"/>
              </a:defRPr>
            </a:lvl3pPr>
            <a:lvl4pPr marL="1600200" indent="-228600" eaLnBrk="0" fontAlgn="base" hangingPunct="0">
              <a:lnSpc>
                <a:spcPct val="95000"/>
              </a:lnSpc>
              <a:spcBef>
                <a:spcPts val="600"/>
              </a:spcBef>
              <a:spcAft>
                <a:spcPts val="600"/>
              </a:spcAft>
              <a:buClr>
                <a:schemeClr val="accent1"/>
              </a:buClr>
              <a:buSzPct val="80000"/>
              <a:buFont typeface="Wingdings" pitchFamily="2" charset="2"/>
              <a:buChar char="¢"/>
              <a:defRPr sz="1600">
                <a:solidFill>
                  <a:schemeClr val="bg2"/>
                </a:solidFill>
                <a:latin typeface="Century Gothic" panose="020B0502020202020204" pitchFamily="34" charset="0"/>
              </a:defRPr>
            </a:lvl4pPr>
            <a:lvl5pPr marL="2057400" indent="-228600" eaLnBrk="0" fontAlgn="base" hangingPunct="0">
              <a:lnSpc>
                <a:spcPct val="95000"/>
              </a:lnSpc>
              <a:spcBef>
                <a:spcPts val="600"/>
              </a:spcBef>
              <a:spcAft>
                <a:spcPts val="600"/>
              </a:spcAft>
              <a:buClr>
                <a:schemeClr val="accent1"/>
              </a:buClr>
              <a:buSzPct val="80000"/>
              <a:buFont typeface="Wingdings" pitchFamily="2" charset="2"/>
              <a:buChar char="l"/>
              <a:defRPr sz="1600">
                <a:solidFill>
                  <a:schemeClr val="bg2"/>
                </a:solidFill>
                <a:latin typeface="Century Gothic" panose="020B0502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sz="800" i="0" dirty="0">
                <a:solidFill>
                  <a:schemeClr val="accent1"/>
                </a:solidFill>
                <a:latin typeface="Arial Narrow" panose="020B0606020202030204" pitchFamily="34" charset="0"/>
              </a:rPr>
              <a:t>Socinski, ASCO 2018 and NEJM 2018</a:t>
            </a:r>
          </a:p>
        </p:txBody>
      </p:sp>
      <p:sp>
        <p:nvSpPr>
          <p:cNvPr id="4" name="Rectangle à coins arrondis 3"/>
          <p:cNvSpPr/>
          <p:nvPr/>
        </p:nvSpPr>
        <p:spPr>
          <a:xfrm>
            <a:off x="1312025" y="1806665"/>
            <a:ext cx="1594790" cy="8100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820403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sz="2800" dirty="0"/>
              <a:t>Strategy of ICIs development in 1</a:t>
            </a:r>
            <a:r>
              <a:rPr lang="en-US" sz="2800" baseline="30000" dirty="0"/>
              <a:t>st</a:t>
            </a:r>
            <a:r>
              <a:rPr lang="en-US" sz="2800" dirty="0"/>
              <a:t> line treatment</a:t>
            </a:r>
            <a:br>
              <a:rPr lang="en-US" sz="2800" dirty="0"/>
            </a:br>
            <a:r>
              <a:rPr lang="en-US" sz="2800" dirty="0"/>
              <a:t>of advanced NSCLC</a:t>
            </a:r>
            <a:r>
              <a:rPr lang="fr-FR" sz="2800" dirty="0"/>
              <a:t>: </a:t>
            </a:r>
            <a:r>
              <a:rPr lang="fr-FR" sz="2800" dirty="0">
                <a:solidFill>
                  <a:schemeClr val="accent2"/>
                </a:solidFill>
              </a:rPr>
              <a:t>in </a:t>
            </a:r>
            <a:r>
              <a:rPr lang="fr-FR" sz="2800" dirty="0" err="1">
                <a:solidFill>
                  <a:schemeClr val="accent2"/>
                </a:solidFill>
              </a:rPr>
              <a:t>combination</a:t>
            </a:r>
            <a:r>
              <a:rPr lang="fr-FR" sz="2800" dirty="0">
                <a:solidFill>
                  <a:schemeClr val="accent2"/>
                </a:solidFill>
              </a:rPr>
              <a:t> </a:t>
            </a:r>
            <a:r>
              <a:rPr lang="fr-FR" sz="2800" dirty="0" err="1">
                <a:solidFill>
                  <a:schemeClr val="accent2"/>
                </a:solidFill>
              </a:rPr>
              <a:t>with</a:t>
            </a:r>
            <a:r>
              <a:rPr lang="fr-FR" sz="2800" dirty="0">
                <a:solidFill>
                  <a:schemeClr val="accent2"/>
                </a:solidFill>
              </a:rPr>
              <a:t> </a:t>
            </a:r>
            <a:r>
              <a:rPr lang="fr-FR" sz="2800" dirty="0" err="1">
                <a:solidFill>
                  <a:schemeClr val="accent2"/>
                </a:solidFill>
              </a:rPr>
              <a:t>chemotherapy</a:t>
            </a:r>
            <a:endParaRPr lang="fr-FR" dirty="0"/>
          </a:p>
        </p:txBody>
      </p:sp>
      <p:sp>
        <p:nvSpPr>
          <p:cNvPr id="4" name="Rectangle 3"/>
          <p:cNvSpPr/>
          <p:nvPr/>
        </p:nvSpPr>
        <p:spPr>
          <a:xfrm>
            <a:off x="71502" y="1941681"/>
            <a:ext cx="1575175" cy="2295254"/>
          </a:xfrm>
          <a:prstGeom prst="rect">
            <a:avLst/>
          </a:prstGeom>
          <a:solidFill>
            <a:schemeClr val="accent4">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smtClean="0">
                <a:effectLst>
                  <a:outerShdw blurRad="38100" dist="38100" dir="2700000" algn="tl">
                    <a:srgbClr val="000000">
                      <a:alpha val="43137"/>
                    </a:srgbClr>
                  </a:outerShdw>
                </a:effectLst>
                <a:latin typeface="Calibri" panose="020F0502020204030204" pitchFamily="34" charset="0"/>
              </a:rPr>
              <a:t>Squamous</a:t>
            </a:r>
            <a:endParaRPr lang="fr-FR" sz="1600" dirty="0">
              <a:effectLst>
                <a:outerShdw blurRad="38100" dist="38100" dir="2700000" algn="tl">
                  <a:srgbClr val="000000">
                    <a:alpha val="43137"/>
                  </a:srgbClr>
                </a:outerShdw>
              </a:effectLst>
              <a:latin typeface="Calibri" panose="020F0502020204030204" pitchFamily="34" charset="0"/>
            </a:endParaRPr>
          </a:p>
        </p:txBody>
      </p:sp>
      <p:sp>
        <p:nvSpPr>
          <p:cNvPr id="5" name="Rectangle 4"/>
          <p:cNvSpPr/>
          <p:nvPr/>
        </p:nvSpPr>
        <p:spPr>
          <a:xfrm>
            <a:off x="1679954" y="2661760"/>
            <a:ext cx="1494818" cy="765084"/>
          </a:xfrm>
          <a:prstGeom prst="rect">
            <a:avLst/>
          </a:prstGeom>
          <a:solidFill>
            <a:schemeClr val="accent4">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a:effectLst>
                  <a:outerShdw blurRad="38100" dist="38100" dir="2700000" algn="tl">
                    <a:srgbClr val="000000">
                      <a:alpha val="43137"/>
                    </a:srgbClr>
                  </a:outerShdw>
                </a:effectLst>
                <a:latin typeface="Calibri" panose="020F0502020204030204" pitchFamily="34" charset="0"/>
              </a:rPr>
              <a:t>Keynote</a:t>
            </a:r>
            <a:r>
              <a:rPr lang="fr-FR" sz="1200" dirty="0">
                <a:effectLst>
                  <a:outerShdw blurRad="38100" dist="38100" dir="2700000" algn="tl">
                    <a:srgbClr val="000000">
                      <a:alpha val="43137"/>
                    </a:srgbClr>
                  </a:outerShdw>
                </a:effectLst>
                <a:latin typeface="Calibri" panose="020F0502020204030204" pitchFamily="34" charset="0"/>
              </a:rPr>
              <a:t> 407</a:t>
            </a:r>
          </a:p>
          <a:p>
            <a:pPr algn="ctr"/>
            <a:r>
              <a:rPr lang="fr-FR" sz="1200" dirty="0">
                <a:effectLst>
                  <a:outerShdw blurRad="38100" dist="38100" dir="2700000" algn="tl">
                    <a:srgbClr val="000000">
                      <a:alpha val="43137"/>
                    </a:srgbClr>
                  </a:outerShdw>
                </a:effectLst>
                <a:latin typeface="Calibri" panose="020F0502020204030204" pitchFamily="34" charset="0"/>
              </a:rPr>
              <a:t>Pembrolizumab</a:t>
            </a:r>
          </a:p>
        </p:txBody>
      </p:sp>
      <p:sp>
        <p:nvSpPr>
          <p:cNvPr id="6" name="Rectangle 5"/>
          <p:cNvSpPr/>
          <p:nvPr/>
        </p:nvSpPr>
        <p:spPr>
          <a:xfrm>
            <a:off x="3251784" y="2661760"/>
            <a:ext cx="1518921" cy="765085"/>
          </a:xfrm>
          <a:prstGeom prst="rect">
            <a:avLst/>
          </a:prstGeom>
          <a:solidFill>
            <a:schemeClr val="accent4">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a:effectLst>
                  <a:outerShdw blurRad="38100" dist="38100" dir="2700000" algn="tl">
                    <a:srgbClr val="000000">
                      <a:alpha val="43137"/>
                    </a:srgbClr>
                  </a:outerShdw>
                </a:effectLst>
                <a:latin typeface="Calibri" panose="020F0502020204030204" pitchFamily="34" charset="0"/>
              </a:rPr>
              <a:t>CisP</a:t>
            </a:r>
            <a:r>
              <a:rPr lang="fr-FR" sz="1200" dirty="0">
                <a:effectLst>
                  <a:outerShdw blurRad="38100" dist="38100" dir="2700000" algn="tl">
                    <a:srgbClr val="000000">
                      <a:alpha val="43137"/>
                    </a:srgbClr>
                  </a:outerShdw>
                </a:effectLst>
                <a:latin typeface="Calibri" panose="020F0502020204030204" pitchFamily="34" charset="0"/>
              </a:rPr>
              <a:t>/</a:t>
            </a:r>
            <a:r>
              <a:rPr lang="fr-FR" sz="1200" dirty="0" err="1">
                <a:effectLst>
                  <a:outerShdw blurRad="38100" dist="38100" dir="2700000" algn="tl">
                    <a:srgbClr val="000000">
                      <a:alpha val="43137"/>
                    </a:srgbClr>
                  </a:outerShdw>
                </a:effectLst>
                <a:latin typeface="Calibri" panose="020F0502020204030204" pitchFamily="34" charset="0"/>
              </a:rPr>
              <a:t>CbP</a:t>
            </a:r>
            <a:r>
              <a:rPr lang="fr-FR" sz="1200" dirty="0">
                <a:effectLst>
                  <a:outerShdw blurRad="38100" dist="38100" dir="2700000" algn="tl">
                    <a:srgbClr val="000000">
                      <a:alpha val="43137"/>
                    </a:srgbClr>
                  </a:outerShdw>
                </a:effectLst>
                <a:latin typeface="Calibri" panose="020F0502020204030204" pitchFamily="34" charset="0"/>
              </a:rPr>
              <a:t> + paclitaxel</a:t>
            </a:r>
          </a:p>
          <a:p>
            <a:pPr algn="ctr"/>
            <a:r>
              <a:rPr lang="fr-FR" sz="1200" dirty="0">
                <a:effectLst>
                  <a:outerShdw blurRad="38100" dist="38100" dir="2700000" algn="tl">
                    <a:srgbClr val="000000">
                      <a:alpha val="43137"/>
                    </a:srgbClr>
                  </a:outerShdw>
                </a:effectLst>
                <a:latin typeface="Calibri" panose="020F0502020204030204" pitchFamily="34" charset="0"/>
              </a:rPr>
              <a:t>ou </a:t>
            </a:r>
            <a:r>
              <a:rPr lang="fr-FR" sz="1200" dirty="0" err="1">
                <a:effectLst>
                  <a:outerShdw blurRad="38100" dist="38100" dir="2700000" algn="tl">
                    <a:srgbClr val="000000">
                      <a:alpha val="43137"/>
                    </a:srgbClr>
                  </a:outerShdw>
                </a:effectLst>
                <a:latin typeface="Calibri" panose="020F0502020204030204" pitchFamily="34" charset="0"/>
              </a:rPr>
              <a:t>nab</a:t>
            </a:r>
            <a:r>
              <a:rPr lang="fr-FR" sz="1200" dirty="0">
                <a:effectLst>
                  <a:outerShdw blurRad="38100" dist="38100" dir="2700000" algn="tl">
                    <a:srgbClr val="000000">
                      <a:alpha val="43137"/>
                    </a:srgbClr>
                  </a:outerShdw>
                </a:effectLst>
                <a:latin typeface="Calibri" panose="020F0502020204030204" pitchFamily="34" charset="0"/>
              </a:rPr>
              <a:t>-paclitaxel</a:t>
            </a:r>
          </a:p>
        </p:txBody>
      </p:sp>
      <p:sp>
        <p:nvSpPr>
          <p:cNvPr id="7" name="Rectangle 6"/>
          <p:cNvSpPr/>
          <p:nvPr/>
        </p:nvSpPr>
        <p:spPr>
          <a:xfrm>
            <a:off x="3251784" y="3516855"/>
            <a:ext cx="1518921" cy="715539"/>
          </a:xfrm>
          <a:prstGeom prst="rect">
            <a:avLst/>
          </a:prstGeom>
          <a:solidFill>
            <a:schemeClr val="accent4">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a:effectLst>
                  <a:outerShdw blurRad="38100" dist="38100" dir="2700000" algn="tl">
                    <a:srgbClr val="000000">
                      <a:alpha val="43137"/>
                    </a:srgbClr>
                  </a:outerShdw>
                </a:effectLst>
                <a:latin typeface="Calibri" panose="020F0502020204030204" pitchFamily="34" charset="0"/>
              </a:rPr>
              <a:t>CisP</a:t>
            </a:r>
            <a:r>
              <a:rPr lang="fr-FR" sz="1200" dirty="0">
                <a:effectLst>
                  <a:outerShdw blurRad="38100" dist="38100" dir="2700000" algn="tl">
                    <a:srgbClr val="000000">
                      <a:alpha val="43137"/>
                    </a:srgbClr>
                  </a:outerShdw>
                </a:effectLst>
                <a:latin typeface="Calibri" panose="020F0502020204030204" pitchFamily="34" charset="0"/>
              </a:rPr>
              <a:t>/</a:t>
            </a:r>
            <a:r>
              <a:rPr lang="fr-FR" sz="1200" dirty="0" err="1">
                <a:effectLst>
                  <a:outerShdw blurRad="38100" dist="38100" dir="2700000" algn="tl">
                    <a:srgbClr val="000000">
                      <a:alpha val="43137"/>
                    </a:srgbClr>
                  </a:outerShdw>
                </a:effectLst>
                <a:latin typeface="Calibri" panose="020F0502020204030204" pitchFamily="34" charset="0"/>
              </a:rPr>
              <a:t>CbP</a:t>
            </a:r>
            <a:r>
              <a:rPr lang="fr-FR" sz="1200" dirty="0">
                <a:effectLst>
                  <a:outerShdw blurRad="38100" dist="38100" dir="2700000" algn="tl">
                    <a:srgbClr val="000000">
                      <a:alpha val="43137"/>
                    </a:srgbClr>
                  </a:outerShdw>
                </a:effectLst>
                <a:latin typeface="Calibri" panose="020F0502020204030204" pitchFamily="34" charset="0"/>
              </a:rPr>
              <a:t> + paclitaxel</a:t>
            </a:r>
          </a:p>
          <a:p>
            <a:pPr algn="ctr"/>
            <a:r>
              <a:rPr lang="fr-FR" sz="1200" dirty="0">
                <a:effectLst>
                  <a:outerShdw blurRad="38100" dist="38100" dir="2700000" algn="tl">
                    <a:srgbClr val="000000">
                      <a:alpha val="43137"/>
                    </a:srgbClr>
                  </a:outerShdw>
                </a:effectLst>
                <a:latin typeface="Calibri" panose="020F0502020204030204" pitchFamily="34" charset="0"/>
              </a:rPr>
              <a:t>ou </a:t>
            </a:r>
            <a:r>
              <a:rPr lang="fr-FR" sz="1200" dirty="0" err="1">
                <a:effectLst>
                  <a:outerShdw blurRad="38100" dist="38100" dir="2700000" algn="tl">
                    <a:srgbClr val="000000">
                      <a:alpha val="43137"/>
                    </a:srgbClr>
                  </a:outerShdw>
                </a:effectLst>
                <a:latin typeface="Calibri" panose="020F0502020204030204" pitchFamily="34" charset="0"/>
              </a:rPr>
              <a:t>nab</a:t>
            </a:r>
            <a:r>
              <a:rPr lang="fr-FR" sz="1200" dirty="0">
                <a:effectLst>
                  <a:outerShdw blurRad="38100" dist="38100" dir="2700000" algn="tl">
                    <a:srgbClr val="000000">
                      <a:alpha val="43137"/>
                    </a:srgbClr>
                  </a:outerShdw>
                </a:effectLst>
                <a:latin typeface="Calibri" panose="020F0502020204030204" pitchFamily="34" charset="0"/>
              </a:rPr>
              <a:t>-paclitaxel</a:t>
            </a:r>
          </a:p>
        </p:txBody>
      </p:sp>
      <p:sp>
        <p:nvSpPr>
          <p:cNvPr id="8" name="Rectangle 7"/>
          <p:cNvSpPr/>
          <p:nvPr/>
        </p:nvSpPr>
        <p:spPr>
          <a:xfrm>
            <a:off x="1675023" y="3516855"/>
            <a:ext cx="1504680" cy="715539"/>
          </a:xfrm>
          <a:prstGeom prst="rect">
            <a:avLst/>
          </a:prstGeom>
          <a:solidFill>
            <a:schemeClr val="accent4">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a:effectLst>
                  <a:outerShdw blurRad="38100" dist="38100" dir="2700000" algn="tl">
                    <a:srgbClr val="000000">
                      <a:alpha val="43137"/>
                    </a:srgbClr>
                  </a:outerShdw>
                </a:effectLst>
                <a:latin typeface="Calibri" panose="020F0502020204030204" pitchFamily="34" charset="0"/>
              </a:rPr>
              <a:t>IMPower</a:t>
            </a:r>
            <a:r>
              <a:rPr lang="fr-FR" sz="1200" dirty="0">
                <a:effectLst>
                  <a:outerShdw blurRad="38100" dist="38100" dir="2700000" algn="tl">
                    <a:srgbClr val="000000">
                      <a:alpha val="43137"/>
                    </a:srgbClr>
                  </a:outerShdw>
                </a:effectLst>
                <a:latin typeface="Calibri" panose="020F0502020204030204" pitchFamily="34" charset="0"/>
              </a:rPr>
              <a:t> 131</a:t>
            </a:r>
          </a:p>
          <a:p>
            <a:pPr algn="ctr"/>
            <a:r>
              <a:rPr lang="fr-FR" sz="1200" dirty="0">
                <a:effectLst>
                  <a:outerShdw blurRad="38100" dist="38100" dir="2700000" algn="tl">
                    <a:srgbClr val="000000">
                      <a:alpha val="43137"/>
                    </a:srgbClr>
                  </a:outerShdw>
                </a:effectLst>
                <a:latin typeface="Calibri" panose="020F0502020204030204" pitchFamily="34" charset="0"/>
              </a:rPr>
              <a:t>Atezolizumab</a:t>
            </a:r>
          </a:p>
        </p:txBody>
      </p:sp>
      <p:graphicFrame>
        <p:nvGraphicFramePr>
          <p:cNvPr id="9" name="Espace réservé du contenu 3"/>
          <p:cNvGraphicFramePr>
            <a:graphicFrameLocks noGrp="1"/>
          </p:cNvGraphicFramePr>
          <p:nvPr>
            <p:ph idx="1"/>
            <p:extLst>
              <p:ext uri="{D42A27DB-BD31-4B8C-83A1-F6EECF244321}">
                <p14:modId xmlns:p14="http://schemas.microsoft.com/office/powerpoint/2010/main" val="3559300797"/>
              </p:ext>
            </p:extLst>
          </p:nvPr>
        </p:nvGraphicFramePr>
        <p:xfrm>
          <a:off x="4911344" y="1941681"/>
          <a:ext cx="3936131" cy="2295255"/>
        </p:xfrm>
        <a:graphic>
          <a:graphicData uri="http://schemas.openxmlformats.org/drawingml/2006/table">
            <a:tbl>
              <a:tblPr firstRow="1" bandRow="1">
                <a:tableStyleId>{5C22544A-7EE6-4342-B048-85BDC9FD1C3A}</a:tableStyleId>
              </a:tblPr>
              <a:tblGrid>
                <a:gridCol w="1100816">
                  <a:extLst>
                    <a:ext uri="{9D8B030D-6E8A-4147-A177-3AD203B41FA5}">
                      <a16:colId xmlns:a16="http://schemas.microsoft.com/office/drawing/2014/main" xmlns="" val="20001"/>
                    </a:ext>
                  </a:extLst>
                </a:gridCol>
                <a:gridCol w="1350150">
                  <a:extLst>
                    <a:ext uri="{9D8B030D-6E8A-4147-A177-3AD203B41FA5}">
                      <a16:colId xmlns:a16="http://schemas.microsoft.com/office/drawing/2014/main" xmlns="" val="20002"/>
                    </a:ext>
                  </a:extLst>
                </a:gridCol>
                <a:gridCol w="1485165">
                  <a:extLst>
                    <a:ext uri="{9D8B030D-6E8A-4147-A177-3AD203B41FA5}">
                      <a16:colId xmlns:a16="http://schemas.microsoft.com/office/drawing/2014/main" xmlns="" val="20003"/>
                    </a:ext>
                  </a:extLst>
                </a:gridCol>
              </a:tblGrid>
              <a:tr h="720080">
                <a:tc>
                  <a:txBody>
                    <a:bodyPr/>
                    <a:lstStyle/>
                    <a:p>
                      <a:pPr algn="ctr"/>
                      <a:r>
                        <a:rPr lang="fr-FR" sz="1400" dirty="0">
                          <a:effectLst>
                            <a:outerShdw blurRad="38100" dist="38100" dir="2700000" algn="tl">
                              <a:srgbClr val="000000">
                                <a:alpha val="43137"/>
                              </a:srgbClr>
                            </a:outerShdw>
                          </a:effectLst>
                          <a:latin typeface="Calibri" panose="020F0502020204030204" pitchFamily="34" charset="0"/>
                        </a:rPr>
                        <a:t>Patients</a:t>
                      </a:r>
                    </a:p>
                  </a:txBody>
                  <a:tcPr anchor="ctr">
                    <a:solidFill>
                      <a:schemeClr val="accent4">
                        <a:lumMod val="75000"/>
                      </a:schemeClr>
                    </a:solidFill>
                  </a:tcPr>
                </a:tc>
                <a:tc>
                  <a:txBody>
                    <a:bodyPr/>
                    <a:lstStyle/>
                    <a:p>
                      <a:pPr algn="ctr"/>
                      <a:r>
                        <a:rPr lang="fr-FR" sz="1400" dirty="0">
                          <a:effectLst>
                            <a:outerShdw blurRad="38100" dist="38100" dir="2700000" algn="tl">
                              <a:srgbClr val="000000">
                                <a:alpha val="43137"/>
                              </a:srgbClr>
                            </a:outerShdw>
                          </a:effectLst>
                          <a:latin typeface="Calibri" panose="020F0502020204030204" pitchFamily="34" charset="0"/>
                        </a:rPr>
                        <a:t>PFS</a:t>
                      </a:r>
                    </a:p>
                    <a:p>
                      <a:pPr algn="ctr"/>
                      <a:r>
                        <a:rPr lang="fr-FR" sz="1400" dirty="0">
                          <a:effectLst>
                            <a:outerShdw blurRad="38100" dist="38100" dir="2700000" algn="tl">
                              <a:srgbClr val="000000">
                                <a:alpha val="43137"/>
                              </a:srgbClr>
                            </a:outerShdw>
                          </a:effectLst>
                          <a:latin typeface="Calibri" panose="020F0502020204030204" pitchFamily="34" charset="0"/>
                        </a:rPr>
                        <a:t>(</a:t>
                      </a:r>
                      <a:r>
                        <a:rPr lang="fr-FR" sz="1400" dirty="0" err="1">
                          <a:effectLst>
                            <a:outerShdw blurRad="38100" dist="38100" dir="2700000" algn="tl">
                              <a:srgbClr val="000000">
                                <a:alpha val="43137"/>
                              </a:srgbClr>
                            </a:outerShdw>
                          </a:effectLst>
                          <a:latin typeface="Calibri" panose="020F0502020204030204" pitchFamily="34" charset="0"/>
                        </a:rPr>
                        <a:t>months</a:t>
                      </a:r>
                      <a:r>
                        <a:rPr lang="fr-FR" sz="1400" dirty="0">
                          <a:effectLst>
                            <a:outerShdw blurRad="38100" dist="38100" dir="2700000" algn="tl">
                              <a:srgbClr val="000000">
                                <a:alpha val="43137"/>
                              </a:srgbClr>
                            </a:outerShdw>
                          </a:effectLst>
                          <a:latin typeface="Calibri" panose="020F0502020204030204" pitchFamily="34" charset="0"/>
                        </a:rPr>
                        <a:t>)</a:t>
                      </a:r>
                    </a:p>
                  </a:txBody>
                  <a:tcPr anchor="ctr">
                    <a:solidFill>
                      <a:schemeClr val="accent4">
                        <a:lumMod val="75000"/>
                      </a:schemeClr>
                    </a:solidFill>
                  </a:tcPr>
                </a:tc>
                <a:tc>
                  <a:txBody>
                    <a:bodyPr/>
                    <a:lstStyle/>
                    <a:p>
                      <a:pPr algn="ctr"/>
                      <a:r>
                        <a:rPr lang="fr-FR" sz="1400" dirty="0">
                          <a:effectLst>
                            <a:outerShdw blurRad="38100" dist="38100" dir="2700000" algn="tl">
                              <a:srgbClr val="000000">
                                <a:alpha val="43137"/>
                              </a:srgbClr>
                            </a:outerShdw>
                          </a:effectLst>
                          <a:latin typeface="Calibri" panose="020F0502020204030204" pitchFamily="34" charset="0"/>
                        </a:rPr>
                        <a:t>OS</a:t>
                      </a:r>
                    </a:p>
                    <a:p>
                      <a:pPr algn="ctr"/>
                      <a:r>
                        <a:rPr lang="fr-FR" sz="1400" dirty="0">
                          <a:effectLst>
                            <a:outerShdw blurRad="38100" dist="38100" dir="2700000" algn="tl">
                              <a:srgbClr val="000000">
                                <a:alpha val="43137"/>
                              </a:srgbClr>
                            </a:outerShdw>
                          </a:effectLst>
                          <a:latin typeface="Calibri" panose="020F0502020204030204" pitchFamily="34" charset="0"/>
                        </a:rPr>
                        <a:t>(</a:t>
                      </a:r>
                      <a:r>
                        <a:rPr lang="fr-FR" sz="1400" dirty="0" err="1">
                          <a:effectLst>
                            <a:outerShdw blurRad="38100" dist="38100" dir="2700000" algn="tl">
                              <a:srgbClr val="000000">
                                <a:alpha val="43137"/>
                              </a:srgbClr>
                            </a:outerShdw>
                          </a:effectLst>
                          <a:latin typeface="Calibri" panose="020F0502020204030204" pitchFamily="34" charset="0"/>
                        </a:rPr>
                        <a:t>months</a:t>
                      </a:r>
                      <a:r>
                        <a:rPr lang="fr-FR" sz="1400" dirty="0">
                          <a:effectLst>
                            <a:outerShdw blurRad="38100" dist="38100" dir="2700000" algn="tl">
                              <a:srgbClr val="000000">
                                <a:alpha val="43137"/>
                              </a:srgbClr>
                            </a:outerShdw>
                          </a:effectLst>
                          <a:latin typeface="Calibri" panose="020F0502020204030204" pitchFamily="34" charset="0"/>
                        </a:rPr>
                        <a:t>)</a:t>
                      </a:r>
                    </a:p>
                  </a:txBody>
                  <a:tcPr anchor="ctr">
                    <a:solidFill>
                      <a:schemeClr val="accent4">
                        <a:lumMod val="75000"/>
                      </a:schemeClr>
                    </a:solidFill>
                  </a:tcPr>
                </a:tc>
                <a:extLst>
                  <a:ext uri="{0D108BD9-81ED-4DB2-BD59-A6C34878D82A}">
                    <a16:rowId xmlns:a16="http://schemas.microsoft.com/office/drawing/2014/main" xmlns="" val="10000"/>
                  </a:ext>
                </a:extLst>
              </a:tr>
              <a:tr h="810090">
                <a:tc>
                  <a:txBody>
                    <a:bodyPr/>
                    <a:lstStyle/>
                    <a:p>
                      <a:pPr algn="ctr"/>
                      <a:r>
                        <a:rPr lang="fr-FR" sz="1400" dirty="0">
                          <a:latin typeface="Calibri" panose="020F0502020204030204" pitchFamily="34" charset="0"/>
                        </a:rPr>
                        <a:t>559</a:t>
                      </a:r>
                    </a:p>
                  </a:txBody>
                  <a:tcPr anchor="ctr">
                    <a:lnB w="57150" cap="flat" cmpd="sng" algn="ctr">
                      <a:solidFill>
                        <a:schemeClr val="bg1"/>
                      </a:solidFill>
                      <a:prstDash val="solid"/>
                      <a:round/>
                      <a:headEnd type="none" w="med" len="med"/>
                      <a:tailEnd type="none" w="med" len="med"/>
                    </a:lnB>
                  </a:tcPr>
                </a:tc>
                <a:tc>
                  <a:txBody>
                    <a:bodyPr/>
                    <a:lstStyle/>
                    <a:p>
                      <a:pPr algn="ctr"/>
                      <a:r>
                        <a:rPr lang="fr-FR" sz="1400" dirty="0">
                          <a:latin typeface="Calibri" panose="020F0502020204030204" pitchFamily="34" charset="0"/>
                        </a:rPr>
                        <a:t>6.4 </a:t>
                      </a:r>
                      <a:r>
                        <a:rPr lang="fr-FR" sz="1400" i="1" dirty="0">
                          <a:latin typeface="Calibri" panose="020F0502020204030204" pitchFamily="34" charset="0"/>
                        </a:rPr>
                        <a:t>vs</a:t>
                      </a:r>
                      <a:r>
                        <a:rPr lang="fr-FR" sz="1400" dirty="0">
                          <a:latin typeface="Calibri" panose="020F0502020204030204" pitchFamily="34" charset="0"/>
                        </a:rPr>
                        <a:t> 4.8</a:t>
                      </a:r>
                    </a:p>
                    <a:p>
                      <a:pPr algn="ctr"/>
                      <a:r>
                        <a:rPr lang="fr-FR" sz="1400" i="1" dirty="0">
                          <a:solidFill>
                            <a:schemeClr val="accent2"/>
                          </a:solidFill>
                          <a:latin typeface="Calibri" panose="020F0502020204030204" pitchFamily="34" charset="0"/>
                        </a:rPr>
                        <a:t>HR 0.56</a:t>
                      </a:r>
                    </a:p>
                  </a:txBody>
                  <a:tcPr anchor="ctr">
                    <a:lnB w="57150" cap="flat" cmpd="sng" algn="ctr">
                      <a:solidFill>
                        <a:schemeClr val="bg1"/>
                      </a:solidFill>
                      <a:prstDash val="solid"/>
                      <a:round/>
                      <a:headEnd type="none" w="med" len="med"/>
                      <a:tailEnd type="none" w="med" len="med"/>
                    </a:lnB>
                  </a:tcPr>
                </a:tc>
                <a:tc>
                  <a:txBody>
                    <a:bodyPr/>
                    <a:lstStyle/>
                    <a:p>
                      <a:pPr algn="ctr"/>
                      <a:r>
                        <a:rPr lang="fr-FR" sz="1400" dirty="0">
                          <a:latin typeface="Calibri" panose="020F0502020204030204" pitchFamily="34" charset="0"/>
                        </a:rPr>
                        <a:t>15.9 </a:t>
                      </a:r>
                      <a:r>
                        <a:rPr lang="fr-FR" sz="1400" i="1" dirty="0">
                          <a:latin typeface="Calibri" panose="020F0502020204030204" pitchFamily="34" charset="0"/>
                        </a:rPr>
                        <a:t>vs</a:t>
                      </a:r>
                      <a:r>
                        <a:rPr lang="fr-FR" sz="1400" dirty="0">
                          <a:latin typeface="Calibri" panose="020F0502020204030204" pitchFamily="34" charset="0"/>
                        </a:rPr>
                        <a:t> 11.3</a:t>
                      </a:r>
                    </a:p>
                    <a:p>
                      <a:pPr algn="ctr"/>
                      <a:r>
                        <a:rPr lang="fr-FR" sz="1400" i="1" dirty="0">
                          <a:solidFill>
                            <a:schemeClr val="accent2"/>
                          </a:solidFill>
                          <a:latin typeface="Calibri" panose="020F0502020204030204" pitchFamily="34" charset="0"/>
                        </a:rPr>
                        <a:t>HR 0.64</a:t>
                      </a:r>
                    </a:p>
                  </a:txBody>
                  <a:tcPr anchor="ctr">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1"/>
                  </a:ext>
                </a:extLst>
              </a:tr>
              <a:tr h="765085">
                <a:tc>
                  <a:txBody>
                    <a:bodyPr/>
                    <a:lstStyle/>
                    <a:p>
                      <a:pPr algn="ctr"/>
                      <a:r>
                        <a:rPr lang="fr-FR" sz="1400" dirty="0">
                          <a:latin typeface="Calibri" panose="020F0502020204030204" pitchFamily="34" charset="0"/>
                        </a:rPr>
                        <a:t>684</a:t>
                      </a:r>
                    </a:p>
                  </a:txBody>
                  <a:tcPr anchor="ctr">
                    <a:lnT w="57150" cap="flat" cmpd="sng" algn="ctr">
                      <a:solidFill>
                        <a:schemeClr val="bg1"/>
                      </a:solidFill>
                      <a:prstDash val="solid"/>
                      <a:round/>
                      <a:headEnd type="none" w="med" len="med"/>
                      <a:tailEnd type="none" w="med" len="med"/>
                    </a:lnT>
                  </a:tcPr>
                </a:tc>
                <a:tc>
                  <a:txBody>
                    <a:bodyPr/>
                    <a:lstStyle/>
                    <a:p>
                      <a:pPr algn="ctr"/>
                      <a:r>
                        <a:rPr lang="fr-FR" sz="1400" dirty="0" smtClean="0">
                          <a:latin typeface="Calibri" panose="020F0502020204030204" pitchFamily="34" charset="0"/>
                        </a:rPr>
                        <a:t>6.5 </a:t>
                      </a:r>
                      <a:r>
                        <a:rPr lang="fr-FR" sz="1400" i="1" dirty="0">
                          <a:latin typeface="Calibri" panose="020F0502020204030204" pitchFamily="34" charset="0"/>
                        </a:rPr>
                        <a:t>vs</a:t>
                      </a:r>
                      <a:r>
                        <a:rPr lang="fr-FR" sz="1400" dirty="0">
                          <a:latin typeface="Calibri" panose="020F0502020204030204" pitchFamily="34" charset="0"/>
                        </a:rPr>
                        <a:t> 5.6</a:t>
                      </a:r>
                    </a:p>
                    <a:p>
                      <a:pPr algn="ctr"/>
                      <a:r>
                        <a:rPr lang="fr-FR" sz="1400" i="1" dirty="0">
                          <a:solidFill>
                            <a:schemeClr val="accent2"/>
                          </a:solidFill>
                          <a:latin typeface="Calibri" panose="020F0502020204030204" pitchFamily="34" charset="0"/>
                        </a:rPr>
                        <a:t>HR </a:t>
                      </a:r>
                      <a:r>
                        <a:rPr lang="fr-FR" sz="1400" i="1" dirty="0" smtClean="0">
                          <a:solidFill>
                            <a:schemeClr val="accent2"/>
                          </a:solidFill>
                          <a:latin typeface="Calibri" panose="020F0502020204030204" pitchFamily="34" charset="0"/>
                        </a:rPr>
                        <a:t>0.75</a:t>
                      </a:r>
                      <a:endParaRPr lang="fr-FR" sz="1400" i="1" dirty="0">
                        <a:solidFill>
                          <a:schemeClr val="accent2"/>
                        </a:solidFill>
                        <a:latin typeface="Calibri" panose="020F0502020204030204" pitchFamily="34" charset="0"/>
                      </a:endParaRPr>
                    </a:p>
                  </a:txBody>
                  <a:tcPr anchor="ctr">
                    <a:lnT w="57150" cap="flat" cmpd="sng" algn="ctr">
                      <a:solidFill>
                        <a:schemeClr val="bg1"/>
                      </a:solidFill>
                      <a:prstDash val="solid"/>
                      <a:round/>
                      <a:headEnd type="none" w="med" len="med"/>
                      <a:tailEnd type="none" w="med" len="med"/>
                    </a:lnT>
                  </a:tcPr>
                </a:tc>
                <a:tc>
                  <a:txBody>
                    <a:bodyPr/>
                    <a:lstStyle/>
                    <a:p>
                      <a:pPr algn="ctr"/>
                      <a:r>
                        <a:rPr lang="fr-FR" sz="1400" dirty="0" smtClean="0">
                          <a:latin typeface="Calibri" panose="020F0502020204030204" pitchFamily="34" charset="0"/>
                        </a:rPr>
                        <a:t>14.2 </a:t>
                      </a:r>
                      <a:r>
                        <a:rPr lang="fr-FR" sz="1400" i="1" dirty="0">
                          <a:latin typeface="Calibri" panose="020F0502020204030204" pitchFamily="34" charset="0"/>
                        </a:rPr>
                        <a:t>vs</a:t>
                      </a:r>
                      <a:r>
                        <a:rPr lang="fr-FR" sz="1400" dirty="0">
                          <a:latin typeface="Calibri" panose="020F0502020204030204" pitchFamily="34" charset="0"/>
                        </a:rPr>
                        <a:t> </a:t>
                      </a:r>
                      <a:r>
                        <a:rPr lang="fr-FR" sz="1400" dirty="0" smtClean="0">
                          <a:latin typeface="Calibri" panose="020F0502020204030204" pitchFamily="34" charset="0"/>
                        </a:rPr>
                        <a:t>13.5</a:t>
                      </a:r>
                      <a:endParaRPr lang="fr-FR" sz="1400" dirty="0">
                        <a:latin typeface="Calibri" panose="020F0502020204030204" pitchFamily="34" charset="0"/>
                      </a:endParaRPr>
                    </a:p>
                    <a:p>
                      <a:pPr algn="ctr"/>
                      <a:r>
                        <a:rPr lang="fr-FR" sz="1400" i="1" dirty="0">
                          <a:latin typeface="Calibri" panose="020F0502020204030204" pitchFamily="34" charset="0"/>
                        </a:rPr>
                        <a:t>HR </a:t>
                      </a:r>
                      <a:r>
                        <a:rPr lang="fr-FR" sz="1400" i="1" dirty="0" smtClean="0">
                          <a:latin typeface="Calibri" panose="020F0502020204030204" pitchFamily="34" charset="0"/>
                        </a:rPr>
                        <a:t>0.88</a:t>
                      </a:r>
                      <a:endParaRPr lang="fr-FR" sz="1400" i="1" dirty="0">
                        <a:latin typeface="Calibri" panose="020F0502020204030204" pitchFamily="34" charset="0"/>
                      </a:endParaRPr>
                    </a:p>
                  </a:txBody>
                  <a:tcPr anchor="ctr">
                    <a:lnT w="57150"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2"/>
                  </a:ext>
                </a:extLst>
              </a:tr>
            </a:tbl>
          </a:graphicData>
        </a:graphic>
      </p:graphicFrame>
      <p:sp>
        <p:nvSpPr>
          <p:cNvPr id="10" name="Rectangle 9"/>
          <p:cNvSpPr/>
          <p:nvPr/>
        </p:nvSpPr>
        <p:spPr>
          <a:xfrm>
            <a:off x="1679954" y="1941681"/>
            <a:ext cx="3090751" cy="686326"/>
          </a:xfrm>
          <a:prstGeom prst="rect">
            <a:avLst/>
          </a:prstGeom>
          <a:solidFill>
            <a:schemeClr val="accent5">
              <a:lumMod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effectLst>
                  <a:outerShdw blurRad="38100" dist="38100" dir="2700000" algn="tl">
                    <a:srgbClr val="000000">
                      <a:alpha val="43137"/>
                    </a:srgbClr>
                  </a:outerShdw>
                </a:effectLst>
                <a:latin typeface="Calibri" panose="020F0502020204030204" pitchFamily="34" charset="0"/>
              </a:rPr>
              <a:t>Anti-PD(L)-1            +         </a:t>
            </a:r>
            <a:r>
              <a:rPr lang="fr-FR" sz="1400" dirty="0" err="1" smtClean="0">
                <a:effectLst>
                  <a:outerShdw blurRad="38100" dist="38100" dir="2700000" algn="tl">
                    <a:srgbClr val="000000">
                      <a:alpha val="43137"/>
                    </a:srgbClr>
                  </a:outerShdw>
                </a:effectLst>
                <a:latin typeface="Calibri" panose="020F0502020204030204" pitchFamily="34" charset="0"/>
              </a:rPr>
              <a:t>chemotherapy</a:t>
            </a:r>
            <a:endParaRPr lang="fr-FR" sz="1400" dirty="0">
              <a:effectLst>
                <a:outerShdw blurRad="38100" dist="38100" dir="2700000" algn="tl">
                  <a:srgbClr val="000000">
                    <a:alpha val="43137"/>
                  </a:srgbClr>
                </a:outerShdw>
              </a:effectLst>
              <a:latin typeface="Calibri" panose="020F0502020204030204" pitchFamily="34" charset="0"/>
            </a:endParaRPr>
          </a:p>
        </p:txBody>
      </p:sp>
      <p:sp>
        <p:nvSpPr>
          <p:cNvPr id="11" name="ZoneTexte 10"/>
          <p:cNvSpPr txBox="1"/>
          <p:nvPr/>
        </p:nvSpPr>
        <p:spPr>
          <a:xfrm>
            <a:off x="4138" y="4912959"/>
            <a:ext cx="3307722" cy="23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36000" rIns="72000" bIns="72000" numCol="1" anchor="b" anchorCtr="0" compatLnSpc="1">
            <a:prstTxWarp prst="textNoShape">
              <a:avLst/>
            </a:prstTxWarp>
            <a:noAutofit/>
          </a:bodyPr>
          <a:lstStyle>
            <a:defPPr>
              <a:defRPr lang="fr-FR"/>
            </a:defPPr>
            <a:lvl1pPr indent="0" eaLnBrk="0" fontAlgn="base" hangingPunct="0">
              <a:lnSpc>
                <a:spcPct val="95000"/>
              </a:lnSpc>
              <a:spcBef>
                <a:spcPts val="300"/>
              </a:spcBef>
              <a:spcAft>
                <a:spcPts val="0"/>
              </a:spcAft>
              <a:buClr>
                <a:schemeClr val="accent1"/>
              </a:buClr>
              <a:buSzPct val="80000"/>
              <a:buFontTx/>
              <a:buNone/>
              <a:defRPr sz="800" i="1">
                <a:solidFill>
                  <a:schemeClr val="bg2"/>
                </a:solidFill>
                <a:latin typeface="Century Gothic" panose="020B0502020202020204" pitchFamily="34" charset="0"/>
              </a:defRPr>
            </a:lvl1pPr>
            <a:lvl2pPr marL="685800" indent="-228600" eaLnBrk="0" fontAlgn="base" hangingPunct="0">
              <a:lnSpc>
                <a:spcPct val="95000"/>
              </a:lnSpc>
              <a:spcBef>
                <a:spcPts val="600"/>
              </a:spcBef>
              <a:spcAft>
                <a:spcPts val="600"/>
              </a:spcAft>
              <a:buClr>
                <a:schemeClr val="accent1"/>
              </a:buClr>
              <a:buSzPct val="80000"/>
              <a:buFont typeface="Wingdings" pitchFamily="2" charset="2"/>
              <a:buChar char="¢"/>
              <a:defRPr sz="2000">
                <a:solidFill>
                  <a:schemeClr val="bg2"/>
                </a:solidFill>
                <a:latin typeface="Century Gothic" panose="020B0502020202020204" pitchFamily="34" charset="0"/>
              </a:defRPr>
            </a:lvl2pPr>
            <a:lvl3pPr marL="1143000" indent="-228600" eaLnBrk="0" fontAlgn="base" hangingPunct="0">
              <a:lnSpc>
                <a:spcPct val="95000"/>
              </a:lnSpc>
              <a:spcBef>
                <a:spcPts val="600"/>
              </a:spcBef>
              <a:spcAft>
                <a:spcPts val="600"/>
              </a:spcAft>
              <a:buClr>
                <a:schemeClr val="accent1"/>
              </a:buClr>
              <a:buSzPct val="80000"/>
              <a:buFont typeface="Wingdings" pitchFamily="2" charset="2"/>
              <a:buChar char="l"/>
              <a:defRPr>
                <a:solidFill>
                  <a:schemeClr val="bg2"/>
                </a:solidFill>
                <a:latin typeface="Century Gothic" panose="020B0502020202020204" pitchFamily="34" charset="0"/>
              </a:defRPr>
            </a:lvl3pPr>
            <a:lvl4pPr marL="1600200" indent="-228600" eaLnBrk="0" fontAlgn="base" hangingPunct="0">
              <a:lnSpc>
                <a:spcPct val="95000"/>
              </a:lnSpc>
              <a:spcBef>
                <a:spcPts val="600"/>
              </a:spcBef>
              <a:spcAft>
                <a:spcPts val="600"/>
              </a:spcAft>
              <a:buClr>
                <a:schemeClr val="accent1"/>
              </a:buClr>
              <a:buSzPct val="80000"/>
              <a:buFont typeface="Wingdings" pitchFamily="2" charset="2"/>
              <a:buChar char="¢"/>
              <a:defRPr sz="1600">
                <a:solidFill>
                  <a:schemeClr val="bg2"/>
                </a:solidFill>
                <a:latin typeface="Century Gothic" panose="020B0502020202020204" pitchFamily="34" charset="0"/>
              </a:defRPr>
            </a:lvl4pPr>
            <a:lvl5pPr marL="2057400" indent="-228600" eaLnBrk="0" fontAlgn="base" hangingPunct="0">
              <a:lnSpc>
                <a:spcPct val="95000"/>
              </a:lnSpc>
              <a:spcBef>
                <a:spcPts val="600"/>
              </a:spcBef>
              <a:spcAft>
                <a:spcPts val="600"/>
              </a:spcAft>
              <a:buClr>
                <a:schemeClr val="accent1"/>
              </a:buClr>
              <a:buSzPct val="80000"/>
              <a:buFont typeface="Wingdings" pitchFamily="2" charset="2"/>
              <a:buChar char="l"/>
              <a:defRPr sz="1600">
                <a:solidFill>
                  <a:schemeClr val="bg2"/>
                </a:solidFill>
                <a:latin typeface="Century Gothic" panose="020B0502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sz="900" i="0" dirty="0">
                <a:solidFill>
                  <a:schemeClr val="accent1"/>
                </a:solidFill>
                <a:latin typeface="Arial Narrow" panose="020B0606020202030204" pitchFamily="34" charset="0"/>
              </a:rPr>
              <a:t>Paz-Ares, NEJM 2018; Jotte, ASCO </a:t>
            </a:r>
            <a:r>
              <a:rPr lang="fr-FR" sz="900" i="0" dirty="0" smtClean="0">
                <a:solidFill>
                  <a:schemeClr val="accent1"/>
                </a:solidFill>
                <a:latin typeface="Arial Narrow" panose="020B0606020202030204" pitchFamily="34" charset="0"/>
              </a:rPr>
              <a:t>2018; </a:t>
            </a:r>
            <a:r>
              <a:rPr lang="fr-FR" sz="900" i="0" dirty="0" err="1" smtClean="0">
                <a:solidFill>
                  <a:schemeClr val="accent1"/>
                </a:solidFill>
                <a:latin typeface="Arial Narrow" panose="020B0606020202030204" pitchFamily="34" charset="0"/>
              </a:rPr>
              <a:t>Cappuzzo</a:t>
            </a:r>
            <a:r>
              <a:rPr lang="fr-FR" sz="900" i="0" dirty="0" smtClean="0">
                <a:solidFill>
                  <a:schemeClr val="accent1"/>
                </a:solidFill>
                <a:latin typeface="Arial Narrow" panose="020B0606020202030204" pitchFamily="34" charset="0"/>
              </a:rPr>
              <a:t>, WCLC 2019</a:t>
            </a:r>
            <a:endParaRPr lang="fr-FR" sz="900" i="0" dirty="0">
              <a:solidFill>
                <a:schemeClr val="accent1"/>
              </a:solidFill>
              <a:latin typeface="Arial Narrow" panose="020B0606020202030204" pitchFamily="34" charset="0"/>
            </a:endParaRPr>
          </a:p>
        </p:txBody>
      </p:sp>
    </p:spTree>
    <p:extLst>
      <p:ext uri="{BB962C8B-B14F-4D97-AF65-F5344CB8AC3E}">
        <p14:creationId xmlns:p14="http://schemas.microsoft.com/office/powerpoint/2010/main" val="19844728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en-US" sz="2800" dirty="0" smtClean="0"/>
              <a:t>Summary of ICIs Development in 1</a:t>
            </a:r>
            <a:r>
              <a:rPr lang="en-US" sz="2800" baseline="30000" dirty="0" smtClean="0"/>
              <a:t>st</a:t>
            </a:r>
            <a:r>
              <a:rPr lang="en-US" sz="2800" dirty="0" smtClean="0"/>
              <a:t> Line</a:t>
            </a:r>
            <a:br>
              <a:rPr lang="en-US" sz="2800" dirty="0" smtClean="0"/>
            </a:br>
            <a:r>
              <a:rPr lang="en-US" sz="2800" dirty="0" smtClean="0">
                <a:solidFill>
                  <a:srgbClr val="C00000"/>
                </a:solidFill>
              </a:rPr>
              <a:t>ICIs Instead of Chemotherapy</a:t>
            </a:r>
            <a:endParaRPr lang="en-US" sz="2800" dirty="0">
              <a:solidFill>
                <a:srgbClr val="C00000"/>
              </a:solidFill>
            </a:endParaRPr>
          </a:p>
        </p:txBody>
      </p:sp>
      <p:grpSp>
        <p:nvGrpSpPr>
          <p:cNvPr id="2" name="Groupe 1"/>
          <p:cNvGrpSpPr/>
          <p:nvPr/>
        </p:nvGrpSpPr>
        <p:grpSpPr>
          <a:xfrm>
            <a:off x="106334" y="1536635"/>
            <a:ext cx="8921159" cy="1515286"/>
            <a:chOff x="109854" y="1838158"/>
            <a:chExt cx="3666096" cy="1515286"/>
          </a:xfrm>
        </p:grpSpPr>
        <p:sp>
          <p:nvSpPr>
            <p:cNvPr id="8" name="Rectangle 7"/>
            <p:cNvSpPr/>
            <p:nvPr/>
          </p:nvSpPr>
          <p:spPr>
            <a:xfrm>
              <a:off x="116504" y="2346725"/>
              <a:ext cx="1709954" cy="540060"/>
            </a:xfrm>
            <a:prstGeom prst="rect">
              <a:avLst/>
            </a:prstGeom>
            <a:solidFill>
              <a:schemeClr val="accent2">
                <a:lumMod val="75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latin typeface="Calibri" panose="020F0502020204030204" pitchFamily="34" charset="0"/>
                </a:rPr>
                <a:t>Anti-PD(L)-1</a:t>
              </a:r>
            </a:p>
            <a:p>
              <a:pPr algn="ctr"/>
              <a:r>
                <a:rPr lang="en-US" sz="1400" dirty="0" smtClean="0">
                  <a:effectLst>
                    <a:outerShdw blurRad="38100" dist="38100" dir="2700000" algn="tl">
                      <a:srgbClr val="000000">
                        <a:alpha val="43137"/>
                      </a:srgbClr>
                    </a:outerShdw>
                  </a:effectLst>
                  <a:latin typeface="Calibri" panose="020F0502020204030204" pitchFamily="34" charset="0"/>
                </a:rPr>
                <a:t>as single agent</a:t>
              </a:r>
              <a:endParaRPr lang="en-US" sz="1200" dirty="0">
                <a:effectLst>
                  <a:outerShdw blurRad="38100" dist="38100" dir="2700000" algn="tl">
                    <a:srgbClr val="000000">
                      <a:alpha val="43137"/>
                    </a:srgbClr>
                  </a:outerShdw>
                </a:effectLst>
                <a:latin typeface="Calibri" panose="020F0502020204030204" pitchFamily="34" charset="0"/>
              </a:endParaRPr>
            </a:p>
          </p:txBody>
        </p:sp>
        <p:sp>
          <p:nvSpPr>
            <p:cNvPr id="9" name="Rectangle 8"/>
            <p:cNvSpPr/>
            <p:nvPr/>
          </p:nvSpPr>
          <p:spPr>
            <a:xfrm>
              <a:off x="1889508" y="2341607"/>
              <a:ext cx="1886441" cy="545178"/>
            </a:xfrm>
            <a:prstGeom prst="rect">
              <a:avLst/>
            </a:prstGeom>
            <a:solidFill>
              <a:schemeClr val="accent2">
                <a:lumMod val="60000"/>
                <a:lumOff val="40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latin typeface="Calibri" panose="020F0502020204030204" pitchFamily="34" charset="0"/>
                </a:rPr>
                <a:t>Anti-CTLA4</a:t>
              </a:r>
            </a:p>
            <a:p>
              <a:pPr algn="ctr"/>
              <a:r>
                <a:rPr lang="en-US" sz="1400" dirty="0" smtClean="0">
                  <a:effectLst>
                    <a:outerShdw blurRad="38100" dist="38100" dir="2700000" algn="tl">
                      <a:srgbClr val="000000">
                        <a:alpha val="43137"/>
                      </a:srgbClr>
                    </a:outerShdw>
                  </a:effectLst>
                  <a:latin typeface="Calibri" panose="020F0502020204030204" pitchFamily="34" charset="0"/>
                </a:rPr>
                <a:t>+ Anti-PD(L)-1</a:t>
              </a:r>
              <a:endParaRPr lang="en-US" sz="1400" dirty="0">
                <a:effectLst>
                  <a:outerShdw blurRad="38100" dist="38100" dir="2700000" algn="tl">
                    <a:srgbClr val="000000">
                      <a:alpha val="43137"/>
                    </a:srgbClr>
                  </a:outerShdw>
                </a:effectLst>
                <a:latin typeface="Calibri" panose="020F0502020204030204" pitchFamily="34" charset="0"/>
              </a:endParaRPr>
            </a:p>
          </p:txBody>
        </p:sp>
        <p:sp>
          <p:nvSpPr>
            <p:cNvPr id="10" name="Rectangle 9"/>
            <p:cNvSpPr/>
            <p:nvPr/>
          </p:nvSpPr>
          <p:spPr>
            <a:xfrm>
              <a:off x="116505" y="1838158"/>
              <a:ext cx="3659445" cy="405045"/>
            </a:xfrm>
            <a:prstGeom prst="rect">
              <a:avLst/>
            </a:prstGeom>
            <a:solidFill>
              <a:schemeClr val="accent2">
                <a:lumMod val="50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latin typeface="Calibri" panose="020F0502020204030204" pitchFamily="34" charset="0"/>
                </a:rPr>
                <a:t>Patients selection(PS 0-1): PD-L1, TMB</a:t>
              </a:r>
              <a:endParaRPr lang="en-US" sz="1400" dirty="0">
                <a:effectLst>
                  <a:outerShdw blurRad="38100" dist="38100" dir="2700000" algn="tl">
                    <a:srgbClr val="000000">
                      <a:alpha val="43137"/>
                    </a:srgbClr>
                  </a:outerShdw>
                </a:effectLst>
                <a:latin typeface="Calibri" panose="020F0502020204030204" pitchFamily="34" charset="0"/>
              </a:endParaRPr>
            </a:p>
          </p:txBody>
        </p:sp>
        <p:sp>
          <p:nvSpPr>
            <p:cNvPr id="22" name="Rectangle à coins arrondis 21"/>
            <p:cNvSpPr/>
            <p:nvPr/>
          </p:nvSpPr>
          <p:spPr>
            <a:xfrm>
              <a:off x="109854" y="2948399"/>
              <a:ext cx="3663639" cy="405045"/>
            </a:xfrm>
            <a:prstGeom prst="roundRect">
              <a:avLst/>
            </a:prstGeom>
            <a:solidFill>
              <a:schemeClr val="accent3">
                <a:lumMod val="75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latin typeface="Calibri" panose="020F0502020204030204" pitchFamily="34" charset="0"/>
                </a:rPr>
                <a:t>All </a:t>
              </a:r>
              <a:r>
                <a:rPr lang="en-US" sz="1400" dirty="0" err="1" smtClean="0">
                  <a:effectLst>
                    <a:outerShdw blurRad="38100" dist="38100" dir="2700000" algn="tl">
                      <a:srgbClr val="000000">
                        <a:alpha val="43137"/>
                      </a:srgbClr>
                    </a:outerShdw>
                  </a:effectLst>
                  <a:latin typeface="Calibri" panose="020F0502020204030204" pitchFamily="34" charset="0"/>
                </a:rPr>
                <a:t>histologies</a:t>
              </a:r>
              <a:endParaRPr lang="en-US" sz="1400" dirty="0" smtClean="0">
                <a:effectLst>
                  <a:outerShdw blurRad="38100" dist="38100" dir="2700000" algn="tl">
                    <a:srgbClr val="000000">
                      <a:alpha val="43137"/>
                    </a:srgbClr>
                  </a:outerShdw>
                </a:effectLst>
                <a:latin typeface="Calibri" panose="020F0502020204030204" pitchFamily="34" charset="0"/>
              </a:endParaRPr>
            </a:p>
          </p:txBody>
        </p:sp>
      </p:grpSp>
      <p:sp>
        <p:nvSpPr>
          <p:cNvPr id="52" name="ZoneTexte 51"/>
          <p:cNvSpPr txBox="1"/>
          <p:nvPr/>
        </p:nvSpPr>
        <p:spPr>
          <a:xfrm>
            <a:off x="0" y="5002020"/>
            <a:ext cx="9144000" cy="15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36000" rIns="72000" bIns="72000" numCol="1" anchor="b" anchorCtr="0" compatLnSpc="1">
            <a:prstTxWarp prst="textNoShape">
              <a:avLst/>
            </a:prstTxWarp>
            <a:noAutofit/>
          </a:bodyPr>
          <a:lstStyle>
            <a:defPPr>
              <a:defRPr lang="fr-FR"/>
            </a:defPPr>
            <a:lvl1pPr indent="0" eaLnBrk="0" fontAlgn="base" hangingPunct="0">
              <a:lnSpc>
                <a:spcPct val="95000"/>
              </a:lnSpc>
              <a:spcBef>
                <a:spcPts val="300"/>
              </a:spcBef>
              <a:spcAft>
                <a:spcPts val="0"/>
              </a:spcAft>
              <a:buClr>
                <a:schemeClr val="accent1"/>
              </a:buClr>
              <a:buSzPct val="80000"/>
              <a:buFontTx/>
              <a:buNone/>
              <a:defRPr sz="800" i="1">
                <a:solidFill>
                  <a:schemeClr val="bg2"/>
                </a:solidFill>
                <a:latin typeface="Century Gothic" panose="020B0502020202020204" pitchFamily="34" charset="0"/>
              </a:defRPr>
            </a:lvl1pPr>
            <a:lvl2pPr marL="685800" indent="-228600" eaLnBrk="0" fontAlgn="base" hangingPunct="0">
              <a:lnSpc>
                <a:spcPct val="95000"/>
              </a:lnSpc>
              <a:spcBef>
                <a:spcPts val="600"/>
              </a:spcBef>
              <a:spcAft>
                <a:spcPts val="600"/>
              </a:spcAft>
              <a:buClr>
                <a:schemeClr val="accent1"/>
              </a:buClr>
              <a:buSzPct val="80000"/>
              <a:buFont typeface="Wingdings" pitchFamily="2" charset="2"/>
              <a:buChar char="¢"/>
              <a:defRPr sz="2000">
                <a:solidFill>
                  <a:schemeClr val="bg2"/>
                </a:solidFill>
                <a:latin typeface="Century Gothic" panose="020B0502020202020204" pitchFamily="34" charset="0"/>
              </a:defRPr>
            </a:lvl2pPr>
            <a:lvl3pPr marL="1143000" indent="-228600" eaLnBrk="0" fontAlgn="base" hangingPunct="0">
              <a:lnSpc>
                <a:spcPct val="95000"/>
              </a:lnSpc>
              <a:spcBef>
                <a:spcPts val="600"/>
              </a:spcBef>
              <a:spcAft>
                <a:spcPts val="600"/>
              </a:spcAft>
              <a:buClr>
                <a:schemeClr val="accent1"/>
              </a:buClr>
              <a:buSzPct val="80000"/>
              <a:buFont typeface="Wingdings" pitchFamily="2" charset="2"/>
              <a:buChar char="l"/>
              <a:defRPr>
                <a:solidFill>
                  <a:schemeClr val="bg2"/>
                </a:solidFill>
                <a:latin typeface="Century Gothic" panose="020B0502020202020204" pitchFamily="34" charset="0"/>
              </a:defRPr>
            </a:lvl3pPr>
            <a:lvl4pPr marL="1600200" indent="-228600" eaLnBrk="0" fontAlgn="base" hangingPunct="0">
              <a:lnSpc>
                <a:spcPct val="95000"/>
              </a:lnSpc>
              <a:spcBef>
                <a:spcPts val="600"/>
              </a:spcBef>
              <a:spcAft>
                <a:spcPts val="600"/>
              </a:spcAft>
              <a:buClr>
                <a:schemeClr val="accent1"/>
              </a:buClr>
              <a:buSzPct val="80000"/>
              <a:buFont typeface="Wingdings" pitchFamily="2" charset="2"/>
              <a:buChar char="¢"/>
              <a:defRPr sz="1600">
                <a:solidFill>
                  <a:schemeClr val="bg2"/>
                </a:solidFill>
                <a:latin typeface="Century Gothic" panose="020B0502020202020204" pitchFamily="34" charset="0"/>
              </a:defRPr>
            </a:lvl4pPr>
            <a:lvl5pPr marL="2057400" indent="-228600" eaLnBrk="0" fontAlgn="base" hangingPunct="0">
              <a:lnSpc>
                <a:spcPct val="95000"/>
              </a:lnSpc>
              <a:spcBef>
                <a:spcPts val="600"/>
              </a:spcBef>
              <a:spcAft>
                <a:spcPts val="600"/>
              </a:spcAft>
              <a:buClr>
                <a:schemeClr val="accent1"/>
              </a:buClr>
              <a:buSzPct val="80000"/>
              <a:buFont typeface="Wingdings" pitchFamily="2" charset="2"/>
              <a:buChar char="l"/>
              <a:defRPr sz="1600">
                <a:solidFill>
                  <a:schemeClr val="bg2"/>
                </a:solidFill>
                <a:latin typeface="Century Gothic" panose="020B0502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80000"/>
              </a:lnSpc>
            </a:pPr>
            <a:r>
              <a:rPr lang="fr-FR" sz="700" dirty="0" err="1" smtClean="0">
                <a:solidFill>
                  <a:schemeClr val="accent1"/>
                </a:solidFill>
                <a:latin typeface="Book Antiqua" panose="02040602050305030304" pitchFamily="18" charset="0"/>
              </a:rPr>
              <a:t>Pembro</a:t>
            </a:r>
            <a:r>
              <a:rPr lang="fr-FR" sz="700" dirty="0" smtClean="0">
                <a:solidFill>
                  <a:schemeClr val="accent1"/>
                </a:solidFill>
                <a:latin typeface="Book Antiqua" panose="02040602050305030304" pitchFamily="18" charset="0"/>
              </a:rPr>
              <a:t> </a:t>
            </a:r>
            <a:r>
              <a:rPr lang="fr-FR" sz="700" dirty="0" smtClean="0">
                <a:solidFill>
                  <a:schemeClr val="accent1"/>
                </a:solidFill>
                <a:latin typeface="Book Antiqua" panose="02040602050305030304" pitchFamily="18" charset="0"/>
              </a:rPr>
              <a:t>: pembrolizumab, </a:t>
            </a:r>
            <a:r>
              <a:rPr lang="fr-FR" sz="700" dirty="0" err="1" smtClean="0">
                <a:solidFill>
                  <a:schemeClr val="accent1"/>
                </a:solidFill>
                <a:latin typeface="Book Antiqua" panose="02040602050305030304" pitchFamily="18" charset="0"/>
              </a:rPr>
              <a:t>Ipi</a:t>
            </a:r>
            <a:r>
              <a:rPr lang="fr-FR" sz="700" dirty="0" smtClean="0">
                <a:solidFill>
                  <a:schemeClr val="accent1"/>
                </a:solidFill>
                <a:latin typeface="Book Antiqua" panose="02040602050305030304" pitchFamily="18" charset="0"/>
              </a:rPr>
              <a:t> :  ipilimumab ; Nivo : nivolumab ; </a:t>
            </a:r>
            <a:r>
              <a:rPr lang="fr-FR" sz="700" dirty="0" err="1">
                <a:solidFill>
                  <a:schemeClr val="accent1"/>
                </a:solidFill>
                <a:latin typeface="Book Antiqua" panose="02040602050305030304" pitchFamily="18" charset="0"/>
              </a:rPr>
              <a:t>D</a:t>
            </a:r>
            <a:r>
              <a:rPr lang="fr-FR" sz="700" dirty="0" err="1" smtClean="0">
                <a:solidFill>
                  <a:schemeClr val="accent1"/>
                </a:solidFill>
                <a:latin typeface="Book Antiqua" panose="02040602050305030304" pitchFamily="18" charset="0"/>
              </a:rPr>
              <a:t>urva</a:t>
            </a:r>
            <a:r>
              <a:rPr lang="fr-FR" sz="700" dirty="0" smtClean="0">
                <a:solidFill>
                  <a:schemeClr val="accent1"/>
                </a:solidFill>
                <a:latin typeface="Book Antiqua" panose="02040602050305030304" pitchFamily="18" charset="0"/>
              </a:rPr>
              <a:t> : durvalumab;  </a:t>
            </a:r>
            <a:r>
              <a:rPr lang="fr-FR" sz="700" dirty="0" err="1" smtClean="0">
                <a:solidFill>
                  <a:schemeClr val="accent1"/>
                </a:solidFill>
                <a:latin typeface="Book Antiqua" panose="02040602050305030304" pitchFamily="18" charset="0"/>
              </a:rPr>
              <a:t>Treme</a:t>
            </a:r>
            <a:r>
              <a:rPr lang="fr-FR" sz="700" dirty="0" smtClean="0">
                <a:solidFill>
                  <a:schemeClr val="accent1"/>
                </a:solidFill>
                <a:latin typeface="Book Antiqua" panose="02040602050305030304" pitchFamily="18" charset="0"/>
              </a:rPr>
              <a:t> : </a:t>
            </a:r>
            <a:r>
              <a:rPr lang="fr-FR" sz="700" dirty="0" err="1" smtClean="0">
                <a:solidFill>
                  <a:schemeClr val="accent1"/>
                </a:solidFill>
                <a:latin typeface="Book Antiqua" panose="02040602050305030304" pitchFamily="18" charset="0"/>
              </a:rPr>
              <a:t>tremelimumab</a:t>
            </a:r>
            <a:r>
              <a:rPr lang="fr-FR" sz="700" dirty="0" smtClean="0">
                <a:solidFill>
                  <a:schemeClr val="accent1"/>
                </a:solidFill>
                <a:latin typeface="Book Antiqua" panose="02040602050305030304" pitchFamily="18" charset="0"/>
              </a:rPr>
              <a:t> ; </a:t>
            </a:r>
            <a:r>
              <a:rPr lang="fr-FR" sz="700" dirty="0" err="1" smtClean="0">
                <a:solidFill>
                  <a:schemeClr val="accent1"/>
                </a:solidFill>
                <a:latin typeface="Book Antiqua" panose="02040602050305030304" pitchFamily="18" charset="0"/>
              </a:rPr>
              <a:t>Atezo</a:t>
            </a:r>
            <a:r>
              <a:rPr lang="fr-FR" sz="700" dirty="0" smtClean="0">
                <a:solidFill>
                  <a:schemeClr val="accent1"/>
                </a:solidFill>
                <a:latin typeface="Book Antiqua" panose="02040602050305030304" pitchFamily="18" charset="0"/>
              </a:rPr>
              <a:t> : atezolizumab ; </a:t>
            </a:r>
            <a:r>
              <a:rPr lang="fr-FR" sz="700" dirty="0" err="1" smtClean="0">
                <a:solidFill>
                  <a:schemeClr val="accent1"/>
                </a:solidFill>
                <a:latin typeface="Book Antiqua" panose="02040602050305030304" pitchFamily="18" charset="0"/>
              </a:rPr>
              <a:t>bev</a:t>
            </a:r>
            <a:r>
              <a:rPr lang="fr-FR" sz="700" dirty="0" smtClean="0">
                <a:solidFill>
                  <a:schemeClr val="accent1"/>
                </a:solidFill>
                <a:latin typeface="Book Antiqua" panose="02040602050305030304" pitchFamily="18" charset="0"/>
              </a:rPr>
              <a:t> : bevacizumab</a:t>
            </a:r>
            <a:endParaRPr lang="fr-FR" sz="700" dirty="0">
              <a:solidFill>
                <a:schemeClr val="accent1"/>
              </a:solidFill>
              <a:latin typeface="Book Antiqua" panose="02040602050305030304" pitchFamily="18" charset="0"/>
            </a:endParaRPr>
          </a:p>
        </p:txBody>
      </p:sp>
      <p:grpSp>
        <p:nvGrpSpPr>
          <p:cNvPr id="92" name="Groupe 91"/>
          <p:cNvGrpSpPr/>
          <p:nvPr/>
        </p:nvGrpSpPr>
        <p:grpSpPr>
          <a:xfrm>
            <a:off x="88169" y="3125322"/>
            <a:ext cx="8951510" cy="1314851"/>
            <a:chOff x="112311" y="3471852"/>
            <a:chExt cx="3656195" cy="1314851"/>
          </a:xfrm>
        </p:grpSpPr>
        <p:grpSp>
          <p:nvGrpSpPr>
            <p:cNvPr id="15" name="Groupe 14"/>
            <p:cNvGrpSpPr/>
            <p:nvPr/>
          </p:nvGrpSpPr>
          <p:grpSpPr>
            <a:xfrm>
              <a:off x="112311" y="3471852"/>
              <a:ext cx="3656195" cy="1314851"/>
              <a:chOff x="112311" y="3471852"/>
              <a:chExt cx="3656195" cy="1314851"/>
            </a:xfrm>
          </p:grpSpPr>
          <p:sp>
            <p:nvSpPr>
              <p:cNvPr id="11" name="Rectangle à coins arrondis 10"/>
              <p:cNvSpPr/>
              <p:nvPr/>
            </p:nvSpPr>
            <p:spPr>
              <a:xfrm>
                <a:off x="116507" y="3471852"/>
                <a:ext cx="350639" cy="405045"/>
              </a:xfrm>
              <a:prstGeom prst="roundRect">
                <a:avLst/>
              </a:prstGeom>
              <a:solidFill>
                <a:schemeClr val="accent2">
                  <a:lumMod val="75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effectLst>
                      <a:outerShdw blurRad="38100" dist="38100" dir="2700000" algn="tl">
                        <a:srgbClr val="000000">
                          <a:alpha val="43137"/>
                        </a:srgbClr>
                      </a:outerShdw>
                    </a:effectLst>
                    <a:latin typeface="Calibri" panose="020F0502020204030204" pitchFamily="34" charset="0"/>
                  </a:rPr>
                  <a:t>KN</a:t>
                </a:r>
              </a:p>
              <a:p>
                <a:pPr algn="ctr"/>
                <a:r>
                  <a:rPr lang="en-US" sz="1100" dirty="0" smtClean="0">
                    <a:effectLst>
                      <a:outerShdw blurRad="38100" dist="38100" dir="2700000" algn="tl">
                        <a:srgbClr val="000000">
                          <a:alpha val="43137"/>
                        </a:srgbClr>
                      </a:outerShdw>
                    </a:effectLst>
                    <a:latin typeface="Calibri" panose="020F0502020204030204" pitchFamily="34" charset="0"/>
                  </a:rPr>
                  <a:t>024</a:t>
                </a:r>
                <a:endParaRPr lang="en-US" sz="1100" dirty="0">
                  <a:effectLst>
                    <a:outerShdw blurRad="38100" dist="38100" dir="2700000" algn="tl">
                      <a:srgbClr val="000000">
                        <a:alpha val="43137"/>
                      </a:srgbClr>
                    </a:outerShdw>
                  </a:effectLst>
                  <a:latin typeface="Calibri" panose="020F0502020204030204" pitchFamily="34" charset="0"/>
                </a:endParaRPr>
              </a:p>
            </p:txBody>
          </p:sp>
          <p:sp>
            <p:nvSpPr>
              <p:cNvPr id="13" name="Rectangle à coins arrondis 12"/>
              <p:cNvSpPr/>
              <p:nvPr/>
            </p:nvSpPr>
            <p:spPr>
              <a:xfrm>
                <a:off x="1364003" y="3474963"/>
                <a:ext cx="446266" cy="405045"/>
              </a:xfrm>
              <a:prstGeom prst="roundRect">
                <a:avLst/>
              </a:prstGeom>
              <a:solidFill>
                <a:schemeClr val="accent2">
                  <a:lumMod val="75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effectLst>
                      <a:outerShdw blurRad="38100" dist="38100" dir="2700000" algn="tl">
                        <a:srgbClr val="000000">
                          <a:alpha val="43137"/>
                        </a:srgbClr>
                      </a:outerShdw>
                    </a:effectLst>
                    <a:latin typeface="Calibri" panose="020F0502020204030204" pitchFamily="34" charset="0"/>
                  </a:rPr>
                  <a:t>Mystic</a:t>
                </a:r>
                <a:endParaRPr lang="en-US" sz="1100" dirty="0">
                  <a:effectLst>
                    <a:outerShdw blurRad="38100" dist="38100" dir="2700000" algn="tl">
                      <a:srgbClr val="000000">
                        <a:alpha val="43137"/>
                      </a:srgbClr>
                    </a:outerShdw>
                  </a:effectLst>
                  <a:latin typeface="Calibri" panose="020F0502020204030204" pitchFamily="34" charset="0"/>
                </a:endParaRPr>
              </a:p>
            </p:txBody>
          </p:sp>
          <p:sp>
            <p:nvSpPr>
              <p:cNvPr id="14" name="Rectangle à coins arrondis 13"/>
              <p:cNvSpPr/>
              <p:nvPr/>
            </p:nvSpPr>
            <p:spPr>
              <a:xfrm>
                <a:off x="112311" y="3921903"/>
                <a:ext cx="353611" cy="405045"/>
              </a:xfrm>
              <a:prstGeom prst="roundRect">
                <a:avLst/>
              </a:prstGeom>
              <a:solidFill>
                <a:schemeClr val="accent2">
                  <a:lumMod val="75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effectLst>
                      <a:outerShdw blurRad="38100" dist="38100" dir="2700000" algn="tl">
                        <a:srgbClr val="000000">
                          <a:alpha val="43137"/>
                        </a:srgbClr>
                      </a:outerShdw>
                    </a:effectLst>
                    <a:latin typeface="Calibri" panose="020F0502020204030204" pitchFamily="34" charset="0"/>
                  </a:rPr>
                  <a:t>PD-L1</a:t>
                </a:r>
              </a:p>
              <a:p>
                <a:pPr algn="ctr"/>
                <a:r>
                  <a:rPr lang="en-US" sz="900" dirty="0" smtClean="0">
                    <a:effectLst>
                      <a:outerShdw blurRad="38100" dist="38100" dir="2700000" algn="tl">
                        <a:srgbClr val="000000">
                          <a:alpha val="43137"/>
                        </a:srgbClr>
                      </a:outerShdw>
                    </a:effectLst>
                    <a:latin typeface="Calibri" panose="020F0502020204030204" pitchFamily="34" charset="0"/>
                  </a:rPr>
                  <a:t>≥50%</a:t>
                </a:r>
                <a:endParaRPr lang="en-US" sz="900" dirty="0">
                  <a:effectLst>
                    <a:outerShdw blurRad="38100" dist="38100" dir="2700000" algn="tl">
                      <a:srgbClr val="000000">
                        <a:alpha val="43137"/>
                      </a:srgbClr>
                    </a:outerShdw>
                  </a:effectLst>
                  <a:latin typeface="Calibri" panose="020F0502020204030204" pitchFamily="34" charset="0"/>
                </a:endParaRPr>
              </a:p>
            </p:txBody>
          </p:sp>
          <p:sp>
            <p:nvSpPr>
              <p:cNvPr id="16" name="Rectangle à coins arrondis 15"/>
              <p:cNvSpPr/>
              <p:nvPr/>
            </p:nvSpPr>
            <p:spPr>
              <a:xfrm>
                <a:off x="518431" y="3921902"/>
                <a:ext cx="351019" cy="405045"/>
              </a:xfrm>
              <a:prstGeom prst="roundRect">
                <a:avLst/>
              </a:prstGeom>
              <a:solidFill>
                <a:schemeClr val="accent2">
                  <a:lumMod val="75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effectLst>
                      <a:outerShdw blurRad="38100" dist="38100" dir="2700000" algn="tl">
                        <a:srgbClr val="000000">
                          <a:alpha val="43137"/>
                        </a:srgbClr>
                      </a:outerShdw>
                    </a:effectLst>
                    <a:latin typeface="Calibri" panose="020F0502020204030204" pitchFamily="34" charset="0"/>
                  </a:rPr>
                  <a:t>PD-L1</a:t>
                </a:r>
              </a:p>
              <a:p>
                <a:pPr algn="ctr"/>
                <a:r>
                  <a:rPr lang="en-US" sz="900" dirty="0" smtClean="0">
                    <a:effectLst>
                      <a:outerShdw blurRad="38100" dist="38100" dir="2700000" algn="tl">
                        <a:srgbClr val="000000">
                          <a:alpha val="43137"/>
                        </a:srgbClr>
                      </a:outerShdw>
                    </a:effectLst>
                    <a:latin typeface="Calibri" panose="020F0502020204030204" pitchFamily="34" charset="0"/>
                  </a:rPr>
                  <a:t>≥1%</a:t>
                </a:r>
                <a:endParaRPr lang="en-US" sz="900" dirty="0">
                  <a:effectLst>
                    <a:outerShdw blurRad="38100" dist="38100" dir="2700000" algn="tl">
                      <a:srgbClr val="000000">
                        <a:alpha val="43137"/>
                      </a:srgbClr>
                    </a:outerShdw>
                  </a:effectLst>
                  <a:latin typeface="Calibri" panose="020F0502020204030204" pitchFamily="34" charset="0"/>
                </a:endParaRPr>
              </a:p>
            </p:txBody>
          </p:sp>
          <p:sp>
            <p:nvSpPr>
              <p:cNvPr id="17" name="Rectangle à coins arrondis 16"/>
              <p:cNvSpPr/>
              <p:nvPr/>
            </p:nvSpPr>
            <p:spPr>
              <a:xfrm>
                <a:off x="1364003" y="3921903"/>
                <a:ext cx="446267" cy="405045"/>
              </a:xfrm>
              <a:prstGeom prst="roundRect">
                <a:avLst/>
              </a:prstGeom>
              <a:solidFill>
                <a:schemeClr val="accent2">
                  <a:lumMod val="75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effectLst>
                      <a:outerShdw blurRad="38100" dist="38100" dir="2700000" algn="tl">
                        <a:srgbClr val="000000">
                          <a:alpha val="43137"/>
                        </a:srgbClr>
                      </a:outerShdw>
                    </a:effectLst>
                    <a:latin typeface="Calibri" panose="020F0502020204030204" pitchFamily="34" charset="0"/>
                  </a:rPr>
                  <a:t>PD-L1</a:t>
                </a:r>
              </a:p>
              <a:p>
                <a:pPr algn="ctr"/>
                <a:r>
                  <a:rPr lang="en-US" sz="900" dirty="0" smtClean="0">
                    <a:effectLst>
                      <a:outerShdw blurRad="38100" dist="38100" dir="2700000" algn="tl">
                        <a:srgbClr val="000000">
                          <a:alpha val="43137"/>
                        </a:srgbClr>
                      </a:outerShdw>
                    </a:effectLst>
                    <a:latin typeface="Calibri" panose="020F0502020204030204" pitchFamily="34" charset="0"/>
                  </a:rPr>
                  <a:t>≥25%</a:t>
                </a:r>
                <a:endParaRPr lang="en-US" sz="900" dirty="0">
                  <a:effectLst>
                    <a:outerShdw blurRad="38100" dist="38100" dir="2700000" algn="tl">
                      <a:srgbClr val="000000">
                        <a:alpha val="43137"/>
                      </a:srgbClr>
                    </a:outerShdw>
                  </a:effectLst>
                  <a:latin typeface="Calibri" panose="020F0502020204030204" pitchFamily="34" charset="0"/>
                </a:endParaRPr>
              </a:p>
            </p:txBody>
          </p:sp>
          <p:sp>
            <p:nvSpPr>
              <p:cNvPr id="18" name="Rectangle à coins arrondis 17"/>
              <p:cNvSpPr/>
              <p:nvPr/>
            </p:nvSpPr>
            <p:spPr>
              <a:xfrm>
                <a:off x="3316129" y="3481560"/>
                <a:ext cx="452377" cy="405045"/>
              </a:xfrm>
              <a:prstGeom prst="roundRect">
                <a:avLst/>
              </a:prstGeom>
              <a:solidFill>
                <a:schemeClr val="accent2">
                  <a:lumMod val="60000"/>
                  <a:lumOff val="40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effectLst>
                      <a:outerShdw blurRad="38100" dist="38100" dir="2700000" algn="tl">
                        <a:srgbClr val="000000">
                          <a:alpha val="43137"/>
                        </a:srgbClr>
                      </a:outerShdw>
                    </a:effectLst>
                    <a:latin typeface="Calibri" panose="020F0502020204030204" pitchFamily="34" charset="0"/>
                  </a:rPr>
                  <a:t>Neptune</a:t>
                </a:r>
                <a:endParaRPr lang="en-US" sz="1100" dirty="0">
                  <a:effectLst>
                    <a:outerShdw blurRad="38100" dist="38100" dir="2700000" algn="tl">
                      <a:srgbClr val="000000">
                        <a:alpha val="43137"/>
                      </a:srgbClr>
                    </a:outerShdw>
                  </a:effectLst>
                  <a:latin typeface="Calibri" panose="020F0502020204030204" pitchFamily="34" charset="0"/>
                </a:endParaRPr>
              </a:p>
            </p:txBody>
          </p:sp>
          <p:sp>
            <p:nvSpPr>
              <p:cNvPr id="19" name="Rectangle à coins arrondis 18"/>
              <p:cNvSpPr/>
              <p:nvPr/>
            </p:nvSpPr>
            <p:spPr>
              <a:xfrm>
                <a:off x="2381653" y="3481560"/>
                <a:ext cx="444502" cy="405045"/>
              </a:xfrm>
              <a:prstGeom prst="roundRect">
                <a:avLst/>
              </a:prstGeom>
              <a:solidFill>
                <a:schemeClr val="accent2">
                  <a:lumMod val="60000"/>
                  <a:lumOff val="40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effectLst>
                      <a:outerShdw blurRad="38100" dist="38100" dir="2700000" algn="tl">
                        <a:srgbClr val="000000">
                          <a:alpha val="43137"/>
                        </a:srgbClr>
                      </a:outerShdw>
                    </a:effectLst>
                    <a:latin typeface="Calibri" panose="020F0502020204030204" pitchFamily="34" charset="0"/>
                  </a:rPr>
                  <a:t>CM 227</a:t>
                </a:r>
              </a:p>
              <a:p>
                <a:pPr algn="ctr"/>
                <a:r>
                  <a:rPr lang="en-US" sz="1100" dirty="0" smtClean="0">
                    <a:effectLst>
                      <a:outerShdw blurRad="38100" dist="38100" dir="2700000" algn="tl">
                        <a:srgbClr val="000000">
                          <a:alpha val="43137"/>
                        </a:srgbClr>
                      </a:outerShdw>
                    </a:effectLst>
                    <a:latin typeface="Calibri" panose="020F0502020204030204" pitchFamily="34" charset="0"/>
                  </a:rPr>
                  <a:t>Part 1a</a:t>
                </a:r>
                <a:endParaRPr lang="en-US" sz="1100" dirty="0">
                  <a:effectLst>
                    <a:outerShdw blurRad="38100" dist="38100" dir="2700000" algn="tl">
                      <a:srgbClr val="000000">
                        <a:alpha val="43137"/>
                      </a:srgbClr>
                    </a:outerShdw>
                  </a:effectLst>
                  <a:latin typeface="Calibri" panose="020F0502020204030204" pitchFamily="34" charset="0"/>
                </a:endParaRPr>
              </a:p>
            </p:txBody>
          </p:sp>
          <p:sp>
            <p:nvSpPr>
              <p:cNvPr id="20" name="Rectangle à coins arrondis 19"/>
              <p:cNvSpPr/>
              <p:nvPr/>
            </p:nvSpPr>
            <p:spPr>
              <a:xfrm>
                <a:off x="3320526" y="3921901"/>
                <a:ext cx="447980" cy="405045"/>
              </a:xfrm>
              <a:prstGeom prst="roundRect">
                <a:avLst/>
              </a:prstGeom>
              <a:solidFill>
                <a:schemeClr val="accent2">
                  <a:lumMod val="60000"/>
                  <a:lumOff val="40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err="1" smtClean="0">
                    <a:effectLst>
                      <a:outerShdw blurRad="38100" dist="38100" dir="2700000" algn="tl">
                        <a:srgbClr val="000000">
                          <a:alpha val="43137"/>
                        </a:srgbClr>
                      </a:outerShdw>
                    </a:effectLst>
                    <a:latin typeface="Calibri" panose="020F0502020204030204" pitchFamily="34" charset="0"/>
                  </a:rPr>
                  <a:t>bTMB</a:t>
                </a:r>
                <a:endParaRPr lang="en-US" sz="900" dirty="0" smtClean="0">
                  <a:effectLst>
                    <a:outerShdw blurRad="38100" dist="38100" dir="2700000" algn="tl">
                      <a:srgbClr val="000000">
                        <a:alpha val="43137"/>
                      </a:srgbClr>
                    </a:outerShdw>
                  </a:effectLst>
                  <a:latin typeface="Calibri" panose="020F0502020204030204" pitchFamily="34" charset="0"/>
                </a:endParaRPr>
              </a:p>
              <a:p>
                <a:pPr algn="ctr"/>
                <a:r>
                  <a:rPr lang="en-US" sz="900" dirty="0" smtClean="0">
                    <a:effectLst>
                      <a:outerShdw blurRad="38100" dist="38100" dir="2700000" algn="tl">
                        <a:srgbClr val="000000">
                          <a:alpha val="43137"/>
                        </a:srgbClr>
                      </a:outerShdw>
                    </a:effectLst>
                    <a:latin typeface="Calibri" panose="020F0502020204030204" pitchFamily="34" charset="0"/>
                  </a:rPr>
                  <a:t>≥20</a:t>
                </a:r>
                <a:endParaRPr lang="en-US" sz="900" dirty="0">
                  <a:effectLst>
                    <a:outerShdw blurRad="38100" dist="38100" dir="2700000" algn="tl">
                      <a:srgbClr val="000000">
                        <a:alpha val="43137"/>
                      </a:srgbClr>
                    </a:outerShdw>
                  </a:effectLst>
                  <a:latin typeface="Calibri" panose="020F0502020204030204" pitchFamily="34" charset="0"/>
                </a:endParaRPr>
              </a:p>
            </p:txBody>
          </p:sp>
          <p:sp>
            <p:nvSpPr>
              <p:cNvPr id="21" name="Rectangle à coins arrondis 20"/>
              <p:cNvSpPr/>
              <p:nvPr/>
            </p:nvSpPr>
            <p:spPr>
              <a:xfrm>
                <a:off x="2381655" y="3921900"/>
                <a:ext cx="444502" cy="405045"/>
              </a:xfrm>
              <a:prstGeom prst="roundRect">
                <a:avLst/>
              </a:prstGeom>
              <a:solidFill>
                <a:schemeClr val="accent2">
                  <a:lumMod val="60000"/>
                  <a:lumOff val="40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effectLst>
                      <a:outerShdw blurRad="38100" dist="38100" dir="2700000" algn="tl">
                        <a:srgbClr val="000000">
                          <a:alpha val="43137"/>
                        </a:srgbClr>
                      </a:outerShdw>
                    </a:effectLst>
                    <a:latin typeface="Calibri" panose="020F0502020204030204" pitchFamily="34" charset="0"/>
                  </a:rPr>
                  <a:t>TMB</a:t>
                </a:r>
              </a:p>
              <a:p>
                <a:pPr algn="ctr"/>
                <a:r>
                  <a:rPr lang="en-US" sz="900" dirty="0" smtClean="0">
                    <a:effectLst>
                      <a:outerShdw blurRad="38100" dist="38100" dir="2700000" algn="tl">
                        <a:srgbClr val="000000">
                          <a:alpha val="43137"/>
                        </a:srgbClr>
                      </a:outerShdw>
                    </a:effectLst>
                    <a:latin typeface="Calibri" panose="020F0502020204030204" pitchFamily="34" charset="0"/>
                  </a:rPr>
                  <a:t>≥10</a:t>
                </a:r>
                <a:endParaRPr lang="en-US" sz="900" dirty="0">
                  <a:effectLst>
                    <a:outerShdw blurRad="38100" dist="38100" dir="2700000" algn="tl">
                      <a:srgbClr val="000000">
                        <a:alpha val="43137"/>
                      </a:srgbClr>
                    </a:outerShdw>
                  </a:effectLst>
                  <a:latin typeface="Calibri" panose="020F0502020204030204" pitchFamily="34" charset="0"/>
                </a:endParaRPr>
              </a:p>
            </p:txBody>
          </p:sp>
          <p:sp>
            <p:nvSpPr>
              <p:cNvPr id="39" name="Rectangle à coins arrondis 38"/>
              <p:cNvSpPr/>
              <p:nvPr/>
            </p:nvSpPr>
            <p:spPr>
              <a:xfrm>
                <a:off x="116505" y="4371950"/>
                <a:ext cx="350639" cy="405045"/>
              </a:xfrm>
              <a:prstGeom prst="roundRect">
                <a:avLst/>
              </a:prstGeom>
              <a:solidFill>
                <a:schemeClr val="accent2">
                  <a:lumMod val="75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effectLst>
                      <a:outerShdw blurRad="38100" dist="38100" dir="2700000" algn="tl">
                        <a:srgbClr val="000000">
                          <a:alpha val="43137"/>
                        </a:srgbClr>
                      </a:outerShdw>
                    </a:effectLst>
                    <a:latin typeface="Calibri" panose="020F0502020204030204" pitchFamily="34" charset="0"/>
                  </a:rPr>
                  <a:t>Pembro</a:t>
                </a:r>
                <a:endParaRPr lang="en-US" sz="1100" dirty="0">
                  <a:effectLst>
                    <a:outerShdw blurRad="38100" dist="38100" dir="2700000" algn="tl">
                      <a:srgbClr val="000000">
                        <a:alpha val="43137"/>
                      </a:srgbClr>
                    </a:outerShdw>
                  </a:effectLst>
                  <a:latin typeface="Calibri" panose="020F0502020204030204" pitchFamily="34" charset="0"/>
                </a:endParaRPr>
              </a:p>
            </p:txBody>
          </p:sp>
          <p:sp>
            <p:nvSpPr>
              <p:cNvPr id="40" name="Rectangle à coins arrondis 39"/>
              <p:cNvSpPr/>
              <p:nvPr/>
            </p:nvSpPr>
            <p:spPr>
              <a:xfrm>
                <a:off x="518429" y="4375061"/>
                <a:ext cx="351019" cy="405045"/>
              </a:xfrm>
              <a:prstGeom prst="roundRect">
                <a:avLst/>
              </a:prstGeom>
              <a:solidFill>
                <a:schemeClr val="accent2">
                  <a:lumMod val="75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effectLst>
                      <a:outerShdw blurRad="38100" dist="38100" dir="2700000" algn="tl">
                        <a:srgbClr val="000000">
                          <a:alpha val="43137"/>
                        </a:srgbClr>
                      </a:outerShdw>
                    </a:effectLst>
                    <a:latin typeface="Calibri" panose="020F0502020204030204" pitchFamily="34" charset="0"/>
                  </a:rPr>
                  <a:t>Pembro</a:t>
                </a:r>
                <a:endParaRPr lang="en-US" sz="1100" dirty="0">
                  <a:effectLst>
                    <a:outerShdw blurRad="38100" dist="38100" dir="2700000" algn="tl">
                      <a:srgbClr val="000000">
                        <a:alpha val="43137"/>
                      </a:srgbClr>
                    </a:outerShdw>
                  </a:effectLst>
                  <a:latin typeface="Calibri" panose="020F0502020204030204" pitchFamily="34" charset="0"/>
                </a:endParaRPr>
              </a:p>
            </p:txBody>
          </p:sp>
          <p:sp>
            <p:nvSpPr>
              <p:cNvPr id="41" name="Rectangle à coins arrondis 40"/>
              <p:cNvSpPr/>
              <p:nvPr/>
            </p:nvSpPr>
            <p:spPr>
              <a:xfrm>
                <a:off x="1364003" y="4375061"/>
                <a:ext cx="446267" cy="405045"/>
              </a:xfrm>
              <a:prstGeom prst="roundRect">
                <a:avLst/>
              </a:prstGeom>
              <a:solidFill>
                <a:schemeClr val="accent2">
                  <a:lumMod val="75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effectLst>
                      <a:outerShdw blurRad="38100" dist="38100" dir="2700000" algn="tl">
                        <a:srgbClr val="000000">
                          <a:alpha val="43137"/>
                        </a:srgbClr>
                      </a:outerShdw>
                    </a:effectLst>
                    <a:latin typeface="Calibri" panose="020F0502020204030204" pitchFamily="34" charset="0"/>
                  </a:rPr>
                  <a:t>Durva</a:t>
                </a:r>
                <a:endParaRPr lang="en-US" sz="1100" dirty="0">
                  <a:effectLst>
                    <a:outerShdw blurRad="38100" dist="38100" dir="2700000" algn="tl">
                      <a:srgbClr val="000000">
                        <a:alpha val="43137"/>
                      </a:srgbClr>
                    </a:outerShdw>
                  </a:effectLst>
                  <a:latin typeface="Calibri" panose="020F0502020204030204" pitchFamily="34" charset="0"/>
                </a:endParaRPr>
              </a:p>
            </p:txBody>
          </p:sp>
          <p:sp>
            <p:nvSpPr>
              <p:cNvPr id="42" name="Rectangle à coins arrondis 41"/>
              <p:cNvSpPr/>
              <p:nvPr/>
            </p:nvSpPr>
            <p:spPr>
              <a:xfrm>
                <a:off x="3316127" y="4381658"/>
                <a:ext cx="452377" cy="405045"/>
              </a:xfrm>
              <a:prstGeom prst="roundRect">
                <a:avLst/>
              </a:prstGeom>
              <a:solidFill>
                <a:schemeClr val="accent2">
                  <a:lumMod val="60000"/>
                  <a:lumOff val="40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effectLst>
                      <a:outerShdw blurRad="38100" dist="38100" dir="2700000" algn="tl">
                        <a:srgbClr val="000000">
                          <a:alpha val="43137"/>
                        </a:srgbClr>
                      </a:outerShdw>
                    </a:effectLst>
                    <a:latin typeface="Calibri" panose="020F0502020204030204" pitchFamily="34" charset="0"/>
                  </a:rPr>
                  <a:t>Treme</a:t>
                </a:r>
                <a:r>
                  <a:rPr lang="en-US" sz="1100" dirty="0" smtClean="0">
                    <a:effectLst>
                      <a:outerShdw blurRad="38100" dist="38100" dir="2700000" algn="tl">
                        <a:srgbClr val="000000">
                          <a:alpha val="43137"/>
                        </a:srgbClr>
                      </a:outerShdw>
                    </a:effectLst>
                    <a:latin typeface="Calibri" panose="020F0502020204030204" pitchFamily="34" charset="0"/>
                  </a:rPr>
                  <a:t>+</a:t>
                </a:r>
              </a:p>
              <a:p>
                <a:pPr algn="ctr"/>
                <a:r>
                  <a:rPr lang="en-US" sz="1100" dirty="0" err="1" smtClean="0">
                    <a:effectLst>
                      <a:outerShdw blurRad="38100" dist="38100" dir="2700000" algn="tl">
                        <a:srgbClr val="000000">
                          <a:alpha val="43137"/>
                        </a:srgbClr>
                      </a:outerShdw>
                    </a:effectLst>
                    <a:latin typeface="Calibri" panose="020F0502020204030204" pitchFamily="34" charset="0"/>
                  </a:rPr>
                  <a:t>Durva</a:t>
                </a:r>
                <a:endParaRPr lang="en-US" sz="1100" dirty="0">
                  <a:effectLst>
                    <a:outerShdw blurRad="38100" dist="38100" dir="2700000" algn="tl">
                      <a:srgbClr val="000000">
                        <a:alpha val="43137"/>
                      </a:srgbClr>
                    </a:outerShdw>
                  </a:effectLst>
                  <a:latin typeface="Calibri" panose="020F0502020204030204" pitchFamily="34" charset="0"/>
                </a:endParaRPr>
              </a:p>
            </p:txBody>
          </p:sp>
          <p:sp>
            <p:nvSpPr>
              <p:cNvPr id="43" name="Rectangle à coins arrondis 42"/>
              <p:cNvSpPr/>
              <p:nvPr/>
            </p:nvSpPr>
            <p:spPr>
              <a:xfrm>
                <a:off x="2381651" y="4381658"/>
                <a:ext cx="444502" cy="405045"/>
              </a:xfrm>
              <a:prstGeom prst="roundRect">
                <a:avLst/>
              </a:prstGeom>
              <a:solidFill>
                <a:schemeClr val="accent2">
                  <a:lumMod val="60000"/>
                  <a:lumOff val="40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effectLst>
                      <a:outerShdw blurRad="38100" dist="38100" dir="2700000" algn="tl">
                        <a:srgbClr val="000000">
                          <a:alpha val="43137"/>
                        </a:srgbClr>
                      </a:outerShdw>
                    </a:effectLst>
                    <a:latin typeface="Calibri" panose="020F0502020204030204" pitchFamily="34" charset="0"/>
                  </a:rPr>
                  <a:t>Ipi</a:t>
                </a:r>
                <a:r>
                  <a:rPr lang="en-US" sz="1100" dirty="0" smtClean="0">
                    <a:effectLst>
                      <a:outerShdw blurRad="38100" dist="38100" dir="2700000" algn="tl">
                        <a:srgbClr val="000000">
                          <a:alpha val="43137"/>
                        </a:srgbClr>
                      </a:outerShdw>
                    </a:effectLst>
                    <a:latin typeface="Calibri" panose="020F0502020204030204" pitchFamily="34" charset="0"/>
                  </a:rPr>
                  <a:t> + </a:t>
                </a:r>
                <a:r>
                  <a:rPr lang="en-US" sz="1100" dirty="0" err="1" smtClean="0">
                    <a:effectLst>
                      <a:outerShdw blurRad="38100" dist="38100" dir="2700000" algn="tl">
                        <a:srgbClr val="000000">
                          <a:alpha val="43137"/>
                        </a:srgbClr>
                      </a:outerShdw>
                    </a:effectLst>
                    <a:latin typeface="Calibri" panose="020F0502020204030204" pitchFamily="34" charset="0"/>
                  </a:rPr>
                  <a:t>Nivo</a:t>
                </a:r>
                <a:endParaRPr lang="en-US" sz="1100" dirty="0">
                  <a:effectLst>
                    <a:outerShdw blurRad="38100" dist="38100" dir="2700000" algn="tl">
                      <a:srgbClr val="000000">
                        <a:alpha val="43137"/>
                      </a:srgbClr>
                    </a:outerShdw>
                  </a:effectLst>
                  <a:latin typeface="Calibri" panose="020F0502020204030204" pitchFamily="34" charset="0"/>
                </a:endParaRPr>
              </a:p>
            </p:txBody>
          </p:sp>
          <p:sp>
            <p:nvSpPr>
              <p:cNvPr id="12" name="Rectangle à coins arrondis 11"/>
              <p:cNvSpPr/>
              <p:nvPr/>
            </p:nvSpPr>
            <p:spPr>
              <a:xfrm>
                <a:off x="518431" y="3474963"/>
                <a:ext cx="351019" cy="405045"/>
              </a:xfrm>
              <a:prstGeom prst="roundRect">
                <a:avLst/>
              </a:prstGeom>
              <a:solidFill>
                <a:schemeClr val="accent2">
                  <a:lumMod val="75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effectLst>
                      <a:outerShdw blurRad="38100" dist="38100" dir="2700000" algn="tl">
                        <a:srgbClr val="000000">
                          <a:alpha val="43137"/>
                        </a:srgbClr>
                      </a:outerShdw>
                    </a:effectLst>
                    <a:latin typeface="Calibri" panose="020F0502020204030204" pitchFamily="34" charset="0"/>
                  </a:rPr>
                  <a:t>KN</a:t>
                </a:r>
              </a:p>
              <a:p>
                <a:pPr algn="ctr"/>
                <a:r>
                  <a:rPr lang="en-US" sz="1100" dirty="0" smtClean="0">
                    <a:effectLst>
                      <a:outerShdw blurRad="38100" dist="38100" dir="2700000" algn="tl">
                        <a:srgbClr val="000000">
                          <a:alpha val="43137"/>
                        </a:srgbClr>
                      </a:outerShdw>
                    </a:effectLst>
                    <a:latin typeface="Calibri" panose="020F0502020204030204" pitchFamily="34" charset="0"/>
                  </a:rPr>
                  <a:t>042</a:t>
                </a:r>
                <a:endParaRPr lang="en-US" sz="1100" dirty="0">
                  <a:effectLst>
                    <a:outerShdw blurRad="38100" dist="38100" dir="2700000" algn="tl">
                      <a:srgbClr val="000000">
                        <a:alpha val="43137"/>
                      </a:srgbClr>
                    </a:outerShdw>
                  </a:effectLst>
                  <a:latin typeface="Calibri" panose="020F0502020204030204" pitchFamily="34" charset="0"/>
                </a:endParaRPr>
              </a:p>
            </p:txBody>
          </p:sp>
        </p:grpSp>
        <p:sp>
          <p:nvSpPr>
            <p:cNvPr id="58" name="Rectangle à coins arrondis 57"/>
            <p:cNvSpPr/>
            <p:nvPr/>
          </p:nvSpPr>
          <p:spPr>
            <a:xfrm>
              <a:off x="927029" y="3471852"/>
              <a:ext cx="382516" cy="405045"/>
            </a:xfrm>
            <a:prstGeom prst="roundRect">
              <a:avLst/>
            </a:prstGeom>
            <a:solidFill>
              <a:schemeClr val="accent2">
                <a:lumMod val="75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effectLst>
                    <a:outerShdw blurRad="38100" dist="38100" dir="2700000" algn="tl">
                      <a:srgbClr val="000000">
                        <a:alpha val="43137"/>
                      </a:srgbClr>
                    </a:outerShdw>
                  </a:effectLst>
                  <a:latin typeface="Calibri" panose="020F0502020204030204" pitchFamily="34" charset="0"/>
                </a:rPr>
                <a:t>CM</a:t>
              </a:r>
            </a:p>
            <a:p>
              <a:pPr algn="ctr"/>
              <a:r>
                <a:rPr lang="en-US" sz="1100" dirty="0" smtClean="0">
                  <a:effectLst>
                    <a:outerShdw blurRad="38100" dist="38100" dir="2700000" algn="tl">
                      <a:srgbClr val="000000">
                        <a:alpha val="43137"/>
                      </a:srgbClr>
                    </a:outerShdw>
                  </a:effectLst>
                  <a:latin typeface="Calibri" panose="020F0502020204030204" pitchFamily="34" charset="0"/>
                </a:rPr>
                <a:t>026</a:t>
              </a:r>
              <a:endParaRPr lang="en-US" sz="1100" dirty="0">
                <a:effectLst>
                  <a:outerShdw blurRad="38100" dist="38100" dir="2700000" algn="tl">
                    <a:srgbClr val="000000">
                      <a:alpha val="43137"/>
                    </a:srgbClr>
                  </a:outerShdw>
                </a:effectLst>
                <a:latin typeface="Calibri" panose="020F0502020204030204" pitchFamily="34" charset="0"/>
              </a:endParaRPr>
            </a:p>
          </p:txBody>
        </p:sp>
        <p:sp>
          <p:nvSpPr>
            <p:cNvPr id="59" name="Rectangle à coins arrondis 58"/>
            <p:cNvSpPr/>
            <p:nvPr/>
          </p:nvSpPr>
          <p:spPr>
            <a:xfrm>
              <a:off x="922834" y="3921903"/>
              <a:ext cx="385487" cy="405045"/>
            </a:xfrm>
            <a:prstGeom prst="roundRect">
              <a:avLst/>
            </a:prstGeom>
            <a:solidFill>
              <a:schemeClr val="accent2">
                <a:lumMod val="75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effectLst>
                    <a:outerShdw blurRad="38100" dist="38100" dir="2700000" algn="tl">
                      <a:srgbClr val="000000">
                        <a:alpha val="43137"/>
                      </a:srgbClr>
                    </a:outerShdw>
                  </a:effectLst>
                  <a:latin typeface="Calibri" panose="020F0502020204030204" pitchFamily="34" charset="0"/>
                </a:rPr>
                <a:t>PD-L1</a:t>
              </a:r>
            </a:p>
            <a:p>
              <a:pPr algn="ctr"/>
              <a:r>
                <a:rPr lang="en-US" sz="900" dirty="0" smtClean="0">
                  <a:effectLst>
                    <a:outerShdw blurRad="38100" dist="38100" dir="2700000" algn="tl">
                      <a:srgbClr val="000000">
                        <a:alpha val="43137"/>
                      </a:srgbClr>
                    </a:outerShdw>
                  </a:effectLst>
                  <a:latin typeface="Calibri" panose="020F0502020204030204" pitchFamily="34" charset="0"/>
                </a:rPr>
                <a:t>≥5%</a:t>
              </a:r>
              <a:endParaRPr lang="en-US" sz="900" dirty="0">
                <a:effectLst>
                  <a:outerShdw blurRad="38100" dist="38100" dir="2700000" algn="tl">
                    <a:srgbClr val="000000">
                      <a:alpha val="43137"/>
                    </a:srgbClr>
                  </a:outerShdw>
                </a:effectLst>
                <a:latin typeface="Calibri" panose="020F0502020204030204" pitchFamily="34" charset="0"/>
              </a:endParaRPr>
            </a:p>
          </p:txBody>
        </p:sp>
        <p:sp>
          <p:nvSpPr>
            <p:cNvPr id="60" name="Rectangle à coins arrondis 59"/>
            <p:cNvSpPr/>
            <p:nvPr/>
          </p:nvSpPr>
          <p:spPr>
            <a:xfrm>
              <a:off x="927029" y="4371950"/>
              <a:ext cx="382516" cy="405045"/>
            </a:xfrm>
            <a:prstGeom prst="roundRect">
              <a:avLst/>
            </a:prstGeom>
            <a:solidFill>
              <a:schemeClr val="accent2">
                <a:lumMod val="75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effectLst>
                    <a:outerShdw blurRad="38100" dist="38100" dir="2700000" algn="tl">
                      <a:srgbClr val="000000">
                        <a:alpha val="43137"/>
                      </a:srgbClr>
                    </a:outerShdw>
                  </a:effectLst>
                  <a:latin typeface="Calibri" panose="020F0502020204030204" pitchFamily="34" charset="0"/>
                </a:rPr>
                <a:t>Nivo</a:t>
              </a:r>
              <a:endParaRPr lang="en-US" sz="1100" dirty="0">
                <a:effectLst>
                  <a:outerShdw blurRad="38100" dist="38100" dir="2700000" algn="tl">
                    <a:srgbClr val="000000">
                      <a:alpha val="43137"/>
                    </a:srgbClr>
                  </a:outerShdw>
                </a:effectLst>
                <a:latin typeface="Calibri" panose="020F0502020204030204" pitchFamily="34" charset="0"/>
              </a:endParaRPr>
            </a:p>
          </p:txBody>
        </p:sp>
      </p:grpSp>
      <p:sp>
        <p:nvSpPr>
          <p:cNvPr id="91" name="ZoneTexte 90"/>
          <p:cNvSpPr txBox="1"/>
          <p:nvPr/>
        </p:nvSpPr>
        <p:spPr>
          <a:xfrm>
            <a:off x="8802470" y="4530774"/>
            <a:ext cx="332142" cy="246221"/>
          </a:xfrm>
          <a:prstGeom prst="rect">
            <a:avLst/>
          </a:prstGeom>
          <a:noFill/>
        </p:spPr>
        <p:txBody>
          <a:bodyPr wrap="none" rtlCol="0">
            <a:spAutoFit/>
          </a:bodyPr>
          <a:lstStyle/>
          <a:p>
            <a:r>
              <a:rPr lang="fr-FR" sz="1000" b="1" dirty="0">
                <a:latin typeface="Calibri" panose="020F0502020204030204" pitchFamily="34" charset="0"/>
              </a:rPr>
              <a:t>O</a:t>
            </a:r>
            <a:r>
              <a:rPr lang="fr-FR" sz="1000" b="1" dirty="0" smtClean="0">
                <a:latin typeface="Calibri" panose="020F0502020204030204" pitchFamily="34" charset="0"/>
              </a:rPr>
              <a:t>S</a:t>
            </a:r>
            <a:endParaRPr lang="fr-FR" sz="1000" b="1" dirty="0">
              <a:latin typeface="Calibri" panose="020F0502020204030204" pitchFamily="34" charset="0"/>
            </a:endParaRPr>
          </a:p>
        </p:txBody>
      </p:sp>
      <p:sp>
        <p:nvSpPr>
          <p:cNvPr id="95" name="Rectangle à coins arrondis 94"/>
          <p:cNvSpPr/>
          <p:nvPr/>
        </p:nvSpPr>
        <p:spPr>
          <a:xfrm>
            <a:off x="4436985" y="3120764"/>
            <a:ext cx="1125126" cy="405045"/>
          </a:xfrm>
          <a:prstGeom prst="roundRect">
            <a:avLst/>
          </a:prstGeom>
          <a:solidFill>
            <a:schemeClr val="accent2">
              <a:lumMod val="60000"/>
              <a:lumOff val="40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effectLst>
                  <a:outerShdw blurRad="38100" dist="38100" dir="2700000" algn="tl">
                    <a:srgbClr val="000000">
                      <a:alpha val="43137"/>
                    </a:srgbClr>
                  </a:outerShdw>
                </a:effectLst>
                <a:latin typeface="Calibri" panose="020F0502020204030204" pitchFamily="34" charset="0"/>
              </a:rPr>
              <a:t>CM 227</a:t>
            </a:r>
          </a:p>
          <a:p>
            <a:pPr algn="ctr"/>
            <a:r>
              <a:rPr lang="en-US" sz="1100" dirty="0" smtClean="0">
                <a:effectLst>
                  <a:outerShdw blurRad="38100" dist="38100" dir="2700000" algn="tl">
                    <a:srgbClr val="000000">
                      <a:alpha val="43137"/>
                    </a:srgbClr>
                  </a:outerShdw>
                </a:effectLst>
                <a:latin typeface="Calibri" panose="020F0502020204030204" pitchFamily="34" charset="0"/>
              </a:rPr>
              <a:t>Part 1a</a:t>
            </a:r>
            <a:endParaRPr lang="en-US" sz="1100" dirty="0">
              <a:effectLst>
                <a:outerShdw blurRad="38100" dist="38100" dir="2700000" algn="tl">
                  <a:srgbClr val="000000">
                    <a:alpha val="43137"/>
                  </a:srgbClr>
                </a:outerShdw>
              </a:effectLst>
              <a:latin typeface="Calibri" panose="020F0502020204030204" pitchFamily="34" charset="0"/>
            </a:endParaRPr>
          </a:p>
        </p:txBody>
      </p:sp>
      <p:sp>
        <p:nvSpPr>
          <p:cNvPr id="96" name="Rectangle à coins arrondis 95"/>
          <p:cNvSpPr/>
          <p:nvPr/>
        </p:nvSpPr>
        <p:spPr>
          <a:xfrm>
            <a:off x="4436985" y="3561264"/>
            <a:ext cx="1125126" cy="405045"/>
          </a:xfrm>
          <a:prstGeom prst="roundRect">
            <a:avLst/>
          </a:prstGeom>
          <a:solidFill>
            <a:schemeClr val="accent2">
              <a:lumMod val="60000"/>
              <a:lumOff val="40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effectLst>
                  <a:outerShdw blurRad="38100" dist="38100" dir="2700000" algn="tl">
                    <a:srgbClr val="000000">
                      <a:alpha val="43137"/>
                    </a:srgbClr>
                  </a:outerShdw>
                </a:effectLst>
                <a:latin typeface="Calibri" panose="020F0502020204030204" pitchFamily="34" charset="0"/>
              </a:rPr>
              <a:t>PD-L1</a:t>
            </a:r>
          </a:p>
          <a:p>
            <a:pPr algn="ctr"/>
            <a:r>
              <a:rPr lang="en-US" sz="900" dirty="0" smtClean="0">
                <a:effectLst>
                  <a:outerShdw blurRad="38100" dist="38100" dir="2700000" algn="tl">
                    <a:srgbClr val="000000">
                      <a:alpha val="43137"/>
                    </a:srgbClr>
                  </a:outerShdw>
                </a:effectLst>
                <a:latin typeface="Calibri" panose="020F0502020204030204" pitchFamily="34" charset="0"/>
              </a:rPr>
              <a:t>≥1%</a:t>
            </a:r>
            <a:endParaRPr lang="en-US" sz="900" dirty="0">
              <a:effectLst>
                <a:outerShdw blurRad="38100" dist="38100" dir="2700000" algn="tl">
                  <a:srgbClr val="000000">
                    <a:alpha val="43137"/>
                  </a:srgbClr>
                </a:outerShdw>
              </a:effectLst>
              <a:latin typeface="Calibri" panose="020F0502020204030204" pitchFamily="34" charset="0"/>
            </a:endParaRPr>
          </a:p>
        </p:txBody>
      </p:sp>
      <p:sp>
        <p:nvSpPr>
          <p:cNvPr id="97" name="Rectangle à coins arrondis 96"/>
          <p:cNvSpPr/>
          <p:nvPr/>
        </p:nvSpPr>
        <p:spPr>
          <a:xfrm>
            <a:off x="4436985" y="4029740"/>
            <a:ext cx="1125126" cy="405045"/>
          </a:xfrm>
          <a:prstGeom prst="roundRect">
            <a:avLst/>
          </a:prstGeom>
          <a:solidFill>
            <a:schemeClr val="accent2">
              <a:lumMod val="60000"/>
              <a:lumOff val="40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effectLst>
                  <a:outerShdw blurRad="38100" dist="38100" dir="2700000" algn="tl">
                    <a:srgbClr val="000000">
                      <a:alpha val="43137"/>
                    </a:srgbClr>
                  </a:outerShdw>
                </a:effectLst>
                <a:latin typeface="Calibri" panose="020F0502020204030204" pitchFamily="34" charset="0"/>
              </a:rPr>
              <a:t>Ipi</a:t>
            </a:r>
            <a:r>
              <a:rPr lang="en-US" sz="1100" dirty="0" smtClean="0">
                <a:effectLst>
                  <a:outerShdw blurRad="38100" dist="38100" dir="2700000" algn="tl">
                    <a:srgbClr val="000000">
                      <a:alpha val="43137"/>
                    </a:srgbClr>
                  </a:outerShdw>
                </a:effectLst>
                <a:latin typeface="Calibri" panose="020F0502020204030204" pitchFamily="34" charset="0"/>
              </a:rPr>
              <a:t> + </a:t>
            </a:r>
            <a:r>
              <a:rPr lang="en-US" sz="1100" dirty="0" err="1" smtClean="0">
                <a:effectLst>
                  <a:outerShdw blurRad="38100" dist="38100" dir="2700000" algn="tl">
                    <a:srgbClr val="000000">
                      <a:alpha val="43137"/>
                    </a:srgbClr>
                  </a:outerShdw>
                </a:effectLst>
                <a:latin typeface="Calibri" panose="020F0502020204030204" pitchFamily="34" charset="0"/>
              </a:rPr>
              <a:t>Nivo</a:t>
            </a:r>
            <a:endParaRPr lang="en-US" sz="1100" dirty="0">
              <a:effectLst>
                <a:outerShdw blurRad="38100" dist="38100" dir="2700000" algn="tl">
                  <a:srgbClr val="000000">
                    <a:alpha val="43137"/>
                  </a:srgbClr>
                </a:outerShdw>
              </a:effectLst>
              <a:latin typeface="Calibri" panose="020F0502020204030204" pitchFamily="34" charset="0"/>
            </a:endParaRPr>
          </a:p>
        </p:txBody>
      </p:sp>
      <p:sp>
        <p:nvSpPr>
          <p:cNvPr id="98" name="Rectangle à coins arrondis 97"/>
          <p:cNvSpPr/>
          <p:nvPr/>
        </p:nvSpPr>
        <p:spPr>
          <a:xfrm>
            <a:off x="6777249" y="3125322"/>
            <a:ext cx="1107561" cy="405045"/>
          </a:xfrm>
          <a:prstGeom prst="roundRect">
            <a:avLst/>
          </a:prstGeom>
          <a:solidFill>
            <a:schemeClr val="accent2">
              <a:lumMod val="60000"/>
              <a:lumOff val="40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effectLst>
                  <a:outerShdw blurRad="38100" dist="38100" dir="2700000" algn="tl">
                    <a:srgbClr val="000000">
                      <a:alpha val="43137"/>
                    </a:srgbClr>
                  </a:outerShdw>
                </a:effectLst>
                <a:latin typeface="Calibri" panose="020F0502020204030204" pitchFamily="34" charset="0"/>
              </a:rPr>
              <a:t>Mystic</a:t>
            </a:r>
            <a:endParaRPr lang="en-US" sz="1100" dirty="0">
              <a:effectLst>
                <a:outerShdw blurRad="38100" dist="38100" dir="2700000" algn="tl">
                  <a:srgbClr val="000000">
                    <a:alpha val="43137"/>
                  </a:srgbClr>
                </a:outerShdw>
              </a:effectLst>
              <a:latin typeface="Calibri" panose="020F0502020204030204" pitchFamily="34" charset="0"/>
            </a:endParaRPr>
          </a:p>
        </p:txBody>
      </p:sp>
      <p:sp>
        <p:nvSpPr>
          <p:cNvPr id="99" name="Rectangle à coins arrondis 98"/>
          <p:cNvSpPr/>
          <p:nvPr/>
        </p:nvSpPr>
        <p:spPr>
          <a:xfrm>
            <a:off x="6788015" y="3565663"/>
            <a:ext cx="1096795" cy="405045"/>
          </a:xfrm>
          <a:prstGeom prst="roundRect">
            <a:avLst/>
          </a:prstGeom>
          <a:solidFill>
            <a:schemeClr val="accent2">
              <a:lumMod val="60000"/>
              <a:lumOff val="40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effectLst>
                  <a:outerShdw blurRad="38100" dist="38100" dir="2700000" algn="tl">
                    <a:srgbClr val="000000">
                      <a:alpha val="43137"/>
                    </a:srgbClr>
                  </a:outerShdw>
                </a:effectLst>
                <a:latin typeface="Calibri" panose="020F0502020204030204" pitchFamily="34" charset="0"/>
              </a:rPr>
              <a:t>PD-L1</a:t>
            </a:r>
          </a:p>
          <a:p>
            <a:pPr algn="ctr"/>
            <a:r>
              <a:rPr lang="en-US" sz="900" dirty="0" smtClean="0">
                <a:effectLst>
                  <a:outerShdw blurRad="38100" dist="38100" dir="2700000" algn="tl">
                    <a:srgbClr val="000000">
                      <a:alpha val="43137"/>
                    </a:srgbClr>
                  </a:outerShdw>
                </a:effectLst>
                <a:latin typeface="Calibri" panose="020F0502020204030204" pitchFamily="34" charset="0"/>
              </a:rPr>
              <a:t>≥25%</a:t>
            </a:r>
            <a:endParaRPr lang="en-US" sz="900" dirty="0">
              <a:effectLst>
                <a:outerShdw blurRad="38100" dist="38100" dir="2700000" algn="tl">
                  <a:srgbClr val="000000">
                    <a:alpha val="43137"/>
                  </a:srgbClr>
                </a:outerShdw>
              </a:effectLst>
              <a:latin typeface="Calibri" panose="020F0502020204030204" pitchFamily="34" charset="0"/>
            </a:endParaRPr>
          </a:p>
        </p:txBody>
      </p:sp>
      <p:sp>
        <p:nvSpPr>
          <p:cNvPr id="100" name="Rectangle à coins arrondis 99"/>
          <p:cNvSpPr/>
          <p:nvPr/>
        </p:nvSpPr>
        <p:spPr>
          <a:xfrm>
            <a:off x="6777245" y="4025420"/>
            <a:ext cx="1107561" cy="405045"/>
          </a:xfrm>
          <a:prstGeom prst="roundRect">
            <a:avLst/>
          </a:prstGeom>
          <a:solidFill>
            <a:schemeClr val="accent2">
              <a:lumMod val="60000"/>
              <a:lumOff val="40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effectLst>
                  <a:outerShdw blurRad="38100" dist="38100" dir="2700000" algn="tl">
                    <a:srgbClr val="000000">
                      <a:alpha val="43137"/>
                    </a:srgbClr>
                  </a:outerShdw>
                </a:effectLst>
                <a:latin typeface="Calibri" panose="020F0502020204030204" pitchFamily="34" charset="0"/>
              </a:rPr>
              <a:t>Treme</a:t>
            </a:r>
            <a:r>
              <a:rPr lang="en-US" sz="1100" dirty="0" smtClean="0">
                <a:effectLst>
                  <a:outerShdw blurRad="38100" dist="38100" dir="2700000" algn="tl">
                    <a:srgbClr val="000000">
                      <a:alpha val="43137"/>
                    </a:srgbClr>
                  </a:outerShdw>
                </a:effectLst>
                <a:latin typeface="Calibri" panose="020F0502020204030204" pitchFamily="34" charset="0"/>
              </a:rPr>
              <a:t>+</a:t>
            </a:r>
          </a:p>
          <a:p>
            <a:pPr algn="ctr"/>
            <a:r>
              <a:rPr lang="en-US" sz="1100" dirty="0" err="1" smtClean="0">
                <a:effectLst>
                  <a:outerShdw blurRad="38100" dist="38100" dir="2700000" algn="tl">
                    <a:srgbClr val="000000">
                      <a:alpha val="43137"/>
                    </a:srgbClr>
                  </a:outerShdw>
                </a:effectLst>
                <a:latin typeface="Calibri" panose="020F0502020204030204" pitchFamily="34" charset="0"/>
              </a:rPr>
              <a:t>Durva</a:t>
            </a:r>
            <a:endParaRPr lang="en-US" sz="1100" dirty="0">
              <a:effectLst>
                <a:outerShdw blurRad="38100" dist="38100" dir="2700000" algn="tl">
                  <a:srgbClr val="000000">
                    <a:alpha val="43137"/>
                  </a:srgbClr>
                </a:outerShdw>
              </a:effectLst>
              <a:latin typeface="Calibri" panose="020F0502020204030204" pitchFamily="34" charset="0"/>
            </a:endParaRPr>
          </a:p>
        </p:txBody>
      </p:sp>
      <p:cxnSp>
        <p:nvCxnSpPr>
          <p:cNvPr id="101" name="Connecteur droit 100"/>
          <p:cNvCxnSpPr/>
          <p:nvPr/>
        </p:nvCxnSpPr>
        <p:spPr>
          <a:xfrm>
            <a:off x="167634" y="4525557"/>
            <a:ext cx="692065" cy="236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02" name="Connecteur droit 101"/>
          <p:cNvCxnSpPr/>
          <p:nvPr/>
        </p:nvCxnSpPr>
        <p:spPr>
          <a:xfrm flipV="1">
            <a:off x="167634" y="4648083"/>
            <a:ext cx="692065" cy="334"/>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04" name="Connecteur droit 103"/>
          <p:cNvCxnSpPr/>
          <p:nvPr/>
        </p:nvCxnSpPr>
        <p:spPr>
          <a:xfrm>
            <a:off x="1179635" y="4520477"/>
            <a:ext cx="692065" cy="23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Connecteur droit 104"/>
          <p:cNvCxnSpPr/>
          <p:nvPr/>
        </p:nvCxnSpPr>
        <p:spPr>
          <a:xfrm flipV="1">
            <a:off x="1179635" y="4643003"/>
            <a:ext cx="692065" cy="334"/>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06" name="Connecteur droit 105"/>
          <p:cNvCxnSpPr/>
          <p:nvPr/>
        </p:nvCxnSpPr>
        <p:spPr>
          <a:xfrm>
            <a:off x="2214750" y="4520477"/>
            <a:ext cx="692065" cy="23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Connecteur droit 106"/>
          <p:cNvCxnSpPr/>
          <p:nvPr/>
        </p:nvCxnSpPr>
        <p:spPr>
          <a:xfrm flipV="1">
            <a:off x="2214750" y="4643003"/>
            <a:ext cx="692065" cy="3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Connecteur droit 107"/>
          <p:cNvCxnSpPr/>
          <p:nvPr/>
        </p:nvCxnSpPr>
        <p:spPr>
          <a:xfrm>
            <a:off x="3339875" y="4520477"/>
            <a:ext cx="692065" cy="23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Connecteur droit 108"/>
          <p:cNvCxnSpPr/>
          <p:nvPr/>
        </p:nvCxnSpPr>
        <p:spPr>
          <a:xfrm flipV="1">
            <a:off x="3339875" y="4643003"/>
            <a:ext cx="692065" cy="3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Connecteur droit 109"/>
          <p:cNvCxnSpPr/>
          <p:nvPr/>
        </p:nvCxnSpPr>
        <p:spPr>
          <a:xfrm>
            <a:off x="4690025" y="4520477"/>
            <a:ext cx="692065" cy="236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Connecteur droit 110"/>
          <p:cNvCxnSpPr/>
          <p:nvPr/>
        </p:nvCxnSpPr>
        <p:spPr>
          <a:xfrm flipV="1">
            <a:off x="4690025" y="4643003"/>
            <a:ext cx="692065" cy="334"/>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12" name="Connecteur droit 111"/>
          <p:cNvCxnSpPr/>
          <p:nvPr/>
        </p:nvCxnSpPr>
        <p:spPr>
          <a:xfrm>
            <a:off x="5860155" y="4520477"/>
            <a:ext cx="692065" cy="236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13" name="Connecteur droit 112"/>
          <p:cNvCxnSpPr/>
          <p:nvPr/>
        </p:nvCxnSpPr>
        <p:spPr>
          <a:xfrm flipV="1">
            <a:off x="5860155" y="4643003"/>
            <a:ext cx="692065" cy="3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Connecteur droit 113"/>
          <p:cNvCxnSpPr/>
          <p:nvPr/>
        </p:nvCxnSpPr>
        <p:spPr>
          <a:xfrm>
            <a:off x="7030285" y="4520477"/>
            <a:ext cx="692065" cy="23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Connecteur droit 114"/>
          <p:cNvCxnSpPr/>
          <p:nvPr/>
        </p:nvCxnSpPr>
        <p:spPr>
          <a:xfrm flipV="1">
            <a:off x="7030285" y="4643003"/>
            <a:ext cx="692065" cy="3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Connecteur droit 115"/>
          <p:cNvCxnSpPr/>
          <p:nvPr/>
        </p:nvCxnSpPr>
        <p:spPr>
          <a:xfrm>
            <a:off x="8110405" y="4520477"/>
            <a:ext cx="692065" cy="236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Connecteur droit 116"/>
          <p:cNvCxnSpPr/>
          <p:nvPr/>
        </p:nvCxnSpPr>
        <p:spPr>
          <a:xfrm flipV="1">
            <a:off x="8110405" y="4643003"/>
            <a:ext cx="692065" cy="3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8" name="ZoneTexte 117"/>
          <p:cNvSpPr txBox="1"/>
          <p:nvPr/>
        </p:nvSpPr>
        <p:spPr>
          <a:xfrm>
            <a:off x="8782513" y="4379149"/>
            <a:ext cx="373820" cy="246221"/>
          </a:xfrm>
          <a:prstGeom prst="rect">
            <a:avLst/>
          </a:prstGeom>
          <a:noFill/>
        </p:spPr>
        <p:txBody>
          <a:bodyPr wrap="none" rtlCol="0">
            <a:spAutoFit/>
          </a:bodyPr>
          <a:lstStyle/>
          <a:p>
            <a:r>
              <a:rPr lang="fr-FR" sz="1000" b="1" dirty="0" smtClean="0">
                <a:latin typeface="Calibri" panose="020F0502020204030204" pitchFamily="34" charset="0"/>
              </a:rPr>
              <a:t>PFS</a:t>
            </a:r>
            <a:endParaRPr lang="fr-FR" sz="1000" b="1" dirty="0">
              <a:latin typeface="Calibri" panose="020F0502020204030204" pitchFamily="34" charset="0"/>
            </a:endParaRPr>
          </a:p>
        </p:txBody>
      </p:sp>
      <p:sp>
        <p:nvSpPr>
          <p:cNvPr id="119" name="Rectangle à coins arrondis 118"/>
          <p:cNvSpPr/>
          <p:nvPr/>
        </p:nvSpPr>
        <p:spPr>
          <a:xfrm>
            <a:off x="103423" y="3135030"/>
            <a:ext cx="850496" cy="405045"/>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Rectangle à coins arrondis 119"/>
          <p:cNvSpPr/>
          <p:nvPr/>
        </p:nvSpPr>
        <p:spPr>
          <a:xfrm>
            <a:off x="1076998" y="3120765"/>
            <a:ext cx="872526" cy="439008"/>
          </a:xfrm>
          <a:prstGeom prst="roundRect">
            <a:avLst/>
          </a:prstGeom>
          <a:noFill/>
          <a:ln w="3810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285605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en-US" sz="2800" dirty="0" smtClean="0"/>
              <a:t>Summary of ICIs Development in 1</a:t>
            </a:r>
            <a:r>
              <a:rPr lang="en-US" sz="2800" baseline="30000" dirty="0" smtClean="0"/>
              <a:t>st</a:t>
            </a:r>
            <a:r>
              <a:rPr lang="en-US" sz="2800" dirty="0" smtClean="0"/>
              <a:t> Line</a:t>
            </a:r>
            <a:br>
              <a:rPr lang="en-US" sz="2800" dirty="0" smtClean="0"/>
            </a:br>
            <a:r>
              <a:rPr lang="en-US" sz="2800" dirty="0" smtClean="0">
                <a:solidFill>
                  <a:srgbClr val="C00000"/>
                </a:solidFill>
              </a:rPr>
              <a:t>ICIs in addition to Chemotherapy</a:t>
            </a:r>
            <a:endParaRPr lang="en-US" sz="2800" dirty="0">
              <a:solidFill>
                <a:srgbClr val="C00000"/>
              </a:solidFill>
            </a:endParaRPr>
          </a:p>
        </p:txBody>
      </p:sp>
      <p:grpSp>
        <p:nvGrpSpPr>
          <p:cNvPr id="29" name="Groupe 28"/>
          <p:cNvGrpSpPr/>
          <p:nvPr/>
        </p:nvGrpSpPr>
        <p:grpSpPr>
          <a:xfrm>
            <a:off x="431541" y="1491630"/>
            <a:ext cx="8507904" cy="1053745"/>
            <a:chOff x="3647899" y="1838158"/>
            <a:chExt cx="5320551" cy="1053745"/>
          </a:xfrm>
        </p:grpSpPr>
        <p:sp>
          <p:nvSpPr>
            <p:cNvPr id="23" name="Rectangle 22"/>
            <p:cNvSpPr/>
            <p:nvPr/>
          </p:nvSpPr>
          <p:spPr>
            <a:xfrm>
              <a:off x="3647899" y="1838158"/>
              <a:ext cx="5320551" cy="405045"/>
            </a:xfrm>
            <a:prstGeom prst="rect">
              <a:avLst/>
            </a:prstGeom>
            <a:solidFill>
              <a:schemeClr val="accent4">
                <a:lumMod val="50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latin typeface="Calibri" panose="020F0502020204030204" pitchFamily="34" charset="0"/>
                </a:rPr>
                <a:t>No patients selection (PS 0-1)</a:t>
              </a:r>
              <a:endParaRPr lang="en-US" sz="1600" dirty="0">
                <a:effectLst>
                  <a:outerShdw blurRad="38100" dist="38100" dir="2700000" algn="tl">
                    <a:srgbClr val="000000">
                      <a:alpha val="43137"/>
                    </a:srgbClr>
                  </a:outerShdw>
                </a:effectLst>
                <a:latin typeface="Calibri" panose="020F0502020204030204" pitchFamily="34" charset="0"/>
              </a:endParaRPr>
            </a:p>
          </p:txBody>
        </p:sp>
        <p:sp>
          <p:nvSpPr>
            <p:cNvPr id="26" name="Rectangle 25"/>
            <p:cNvSpPr/>
            <p:nvPr/>
          </p:nvSpPr>
          <p:spPr>
            <a:xfrm>
              <a:off x="3647899" y="2346725"/>
              <a:ext cx="5320551" cy="545178"/>
            </a:xfrm>
            <a:prstGeom prst="rect">
              <a:avLst/>
            </a:prstGeom>
            <a:solidFill>
              <a:schemeClr val="accent4">
                <a:lumMod val="75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latin typeface="Calibri" panose="020F0502020204030204" pitchFamily="34" charset="0"/>
                </a:rPr>
                <a:t>Chemotherapy + Anti-PD(L)-1</a:t>
              </a:r>
              <a:endParaRPr lang="en-US" sz="1600" dirty="0">
                <a:effectLst>
                  <a:outerShdw blurRad="38100" dist="38100" dir="2700000" algn="tl">
                    <a:srgbClr val="000000">
                      <a:alpha val="43137"/>
                    </a:srgbClr>
                  </a:outerShdw>
                </a:effectLst>
                <a:latin typeface="Calibri" panose="020F0502020204030204" pitchFamily="34" charset="0"/>
              </a:endParaRPr>
            </a:p>
          </p:txBody>
        </p:sp>
      </p:grpSp>
      <p:grpSp>
        <p:nvGrpSpPr>
          <p:cNvPr id="31" name="Groupe 30"/>
          <p:cNvGrpSpPr/>
          <p:nvPr/>
        </p:nvGrpSpPr>
        <p:grpSpPr>
          <a:xfrm>
            <a:off x="431540" y="2585262"/>
            <a:ext cx="8507905" cy="405047"/>
            <a:chOff x="3661352" y="3021798"/>
            <a:chExt cx="5307099" cy="405047"/>
          </a:xfrm>
        </p:grpSpPr>
        <p:sp>
          <p:nvSpPr>
            <p:cNvPr id="25" name="Rectangle à coins arrondis 24"/>
            <p:cNvSpPr/>
            <p:nvPr/>
          </p:nvSpPr>
          <p:spPr>
            <a:xfrm>
              <a:off x="3661352" y="3021800"/>
              <a:ext cx="3031650" cy="405045"/>
            </a:xfrm>
            <a:prstGeom prst="roundRect">
              <a:avLst/>
            </a:prstGeom>
            <a:solidFill>
              <a:schemeClr val="accent4">
                <a:lumMod val="60000"/>
                <a:lumOff val="40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latin typeface="Calibri" panose="020F0502020204030204" pitchFamily="34" charset="0"/>
                </a:rPr>
                <a:t>Non-squamous</a:t>
              </a:r>
            </a:p>
          </p:txBody>
        </p:sp>
        <p:sp>
          <p:nvSpPr>
            <p:cNvPr id="27" name="Rectangle à coins arrondis 26"/>
            <p:cNvSpPr/>
            <p:nvPr/>
          </p:nvSpPr>
          <p:spPr>
            <a:xfrm>
              <a:off x="6713711" y="3021799"/>
              <a:ext cx="1281137" cy="405045"/>
            </a:xfrm>
            <a:prstGeom prst="roundRect">
              <a:avLst/>
            </a:prstGeom>
            <a:solidFill>
              <a:schemeClr val="accent4">
                <a:lumMod val="40000"/>
                <a:lumOff val="60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latin typeface="Calibri" panose="020F0502020204030204" pitchFamily="34" charset="0"/>
                </a:rPr>
                <a:t>Squamous</a:t>
              </a:r>
            </a:p>
          </p:txBody>
        </p:sp>
        <p:sp>
          <p:nvSpPr>
            <p:cNvPr id="28" name="Rectangle à coins arrondis 27"/>
            <p:cNvSpPr/>
            <p:nvPr/>
          </p:nvSpPr>
          <p:spPr>
            <a:xfrm>
              <a:off x="8037384" y="3021798"/>
              <a:ext cx="931067" cy="405045"/>
            </a:xfrm>
            <a:prstGeom prst="roundRect">
              <a:avLst/>
            </a:prstGeom>
            <a:solidFill>
              <a:schemeClr val="accent6">
                <a:lumMod val="60000"/>
                <a:lumOff val="40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effectLst>
                    <a:outerShdw blurRad="38100" dist="38100" dir="2700000" algn="tl">
                      <a:srgbClr val="000000">
                        <a:alpha val="43137"/>
                      </a:srgbClr>
                    </a:outerShdw>
                  </a:effectLst>
                  <a:latin typeface="Calibri" panose="020F0502020204030204" pitchFamily="34" charset="0"/>
                </a:rPr>
                <a:t>All </a:t>
              </a:r>
              <a:r>
                <a:rPr lang="en-US" sz="1200" dirty="0" err="1" smtClean="0">
                  <a:effectLst>
                    <a:outerShdw blurRad="38100" dist="38100" dir="2700000" algn="tl">
                      <a:srgbClr val="000000">
                        <a:alpha val="43137"/>
                      </a:srgbClr>
                    </a:outerShdw>
                  </a:effectLst>
                  <a:latin typeface="Calibri" panose="020F0502020204030204" pitchFamily="34" charset="0"/>
                </a:rPr>
                <a:t>histologies</a:t>
              </a:r>
              <a:endParaRPr lang="en-US" sz="1200" dirty="0" smtClean="0">
                <a:effectLst>
                  <a:outerShdw blurRad="38100" dist="38100" dir="2700000" algn="tl">
                    <a:srgbClr val="000000">
                      <a:alpha val="43137"/>
                    </a:srgbClr>
                  </a:outerShdw>
                </a:effectLst>
                <a:latin typeface="Calibri" panose="020F0502020204030204" pitchFamily="34" charset="0"/>
              </a:endParaRPr>
            </a:p>
          </p:txBody>
        </p:sp>
      </p:grpSp>
      <p:grpSp>
        <p:nvGrpSpPr>
          <p:cNvPr id="51" name="Groupe 50"/>
          <p:cNvGrpSpPr/>
          <p:nvPr/>
        </p:nvGrpSpPr>
        <p:grpSpPr>
          <a:xfrm>
            <a:off x="431540" y="3036222"/>
            <a:ext cx="8489991" cy="1325572"/>
            <a:chOff x="3640356" y="3472758"/>
            <a:chExt cx="5310179" cy="1325572"/>
          </a:xfrm>
        </p:grpSpPr>
        <p:sp>
          <p:nvSpPr>
            <p:cNvPr id="24" name="Rectangle à coins arrondis 23"/>
            <p:cNvSpPr/>
            <p:nvPr/>
          </p:nvSpPr>
          <p:spPr>
            <a:xfrm>
              <a:off x="8037384" y="3474961"/>
              <a:ext cx="913151" cy="405045"/>
            </a:xfrm>
            <a:prstGeom prst="roundRect">
              <a:avLst/>
            </a:prstGeom>
            <a:solidFill>
              <a:schemeClr val="accent5">
                <a:lumMod val="60000"/>
                <a:lumOff val="40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effectLst>
                    <a:outerShdw blurRad="38100" dist="38100" dir="2700000" algn="tl">
                      <a:srgbClr val="000000">
                        <a:alpha val="43137"/>
                      </a:srgbClr>
                    </a:outerShdw>
                  </a:effectLst>
                  <a:latin typeface="Calibri" panose="020F0502020204030204" pitchFamily="34" charset="0"/>
                </a:rPr>
                <a:t>CM 227</a:t>
              </a:r>
            </a:p>
            <a:p>
              <a:pPr algn="ctr"/>
              <a:r>
                <a:rPr lang="en-US" sz="1100" dirty="0" smtClean="0">
                  <a:effectLst>
                    <a:outerShdw blurRad="38100" dist="38100" dir="2700000" algn="tl">
                      <a:srgbClr val="000000">
                        <a:alpha val="43137"/>
                      </a:srgbClr>
                    </a:outerShdw>
                  </a:effectLst>
                  <a:latin typeface="Calibri" panose="020F0502020204030204" pitchFamily="34" charset="0"/>
                </a:rPr>
                <a:t>Part 1b</a:t>
              </a:r>
              <a:endParaRPr lang="en-US" sz="1100" dirty="0">
                <a:effectLst>
                  <a:outerShdw blurRad="38100" dist="38100" dir="2700000" algn="tl">
                    <a:srgbClr val="000000">
                      <a:alpha val="43137"/>
                    </a:srgbClr>
                  </a:outerShdw>
                </a:effectLst>
                <a:latin typeface="Calibri" panose="020F0502020204030204" pitchFamily="34" charset="0"/>
              </a:endParaRPr>
            </a:p>
          </p:txBody>
        </p:sp>
        <p:sp>
          <p:nvSpPr>
            <p:cNvPr id="30" name="Rectangle à coins arrondis 29"/>
            <p:cNvSpPr/>
            <p:nvPr/>
          </p:nvSpPr>
          <p:spPr>
            <a:xfrm>
              <a:off x="8037384" y="3921901"/>
              <a:ext cx="913149" cy="405045"/>
            </a:xfrm>
            <a:prstGeom prst="roundRect">
              <a:avLst/>
            </a:prstGeom>
            <a:solidFill>
              <a:schemeClr val="accent5">
                <a:lumMod val="60000"/>
                <a:lumOff val="40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effectLst>
                    <a:outerShdw blurRad="38100" dist="38100" dir="2700000" algn="tl">
                      <a:srgbClr val="000000">
                        <a:alpha val="43137"/>
                      </a:srgbClr>
                    </a:outerShdw>
                  </a:effectLst>
                  <a:latin typeface="Calibri" panose="020F0502020204030204" pitchFamily="34" charset="0"/>
                </a:rPr>
                <a:t>PD-L1 &lt;1%</a:t>
              </a:r>
            </a:p>
          </p:txBody>
        </p:sp>
        <p:sp>
          <p:nvSpPr>
            <p:cNvPr id="32" name="Rectangle à coins arrondis 31"/>
            <p:cNvSpPr/>
            <p:nvPr/>
          </p:nvSpPr>
          <p:spPr>
            <a:xfrm>
              <a:off x="3640356" y="3481559"/>
              <a:ext cx="586682" cy="405045"/>
            </a:xfrm>
            <a:prstGeom prst="roundRect">
              <a:avLst/>
            </a:prstGeom>
            <a:solidFill>
              <a:schemeClr val="accent4">
                <a:lumMod val="60000"/>
                <a:lumOff val="40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effectLst>
                    <a:outerShdw blurRad="38100" dist="38100" dir="2700000" algn="tl">
                      <a:srgbClr val="000000">
                        <a:alpha val="43137"/>
                      </a:srgbClr>
                    </a:outerShdw>
                  </a:effectLst>
                  <a:latin typeface="Calibri" panose="020F0502020204030204" pitchFamily="34" charset="0"/>
                </a:rPr>
                <a:t>KN</a:t>
              </a:r>
            </a:p>
            <a:p>
              <a:pPr algn="ctr"/>
              <a:r>
                <a:rPr lang="en-US" sz="1100" dirty="0" smtClean="0">
                  <a:effectLst>
                    <a:outerShdw blurRad="38100" dist="38100" dir="2700000" algn="tl">
                      <a:srgbClr val="000000">
                        <a:alpha val="43137"/>
                      </a:srgbClr>
                    </a:outerShdw>
                  </a:effectLst>
                  <a:latin typeface="Calibri" panose="020F0502020204030204" pitchFamily="34" charset="0"/>
                </a:rPr>
                <a:t>189</a:t>
              </a:r>
              <a:endParaRPr lang="en-US" sz="1100" dirty="0">
                <a:effectLst>
                  <a:outerShdw blurRad="38100" dist="38100" dir="2700000" algn="tl">
                    <a:srgbClr val="000000">
                      <a:alpha val="43137"/>
                    </a:srgbClr>
                  </a:outerShdw>
                </a:effectLst>
                <a:latin typeface="Calibri" panose="020F0502020204030204" pitchFamily="34" charset="0"/>
              </a:endParaRPr>
            </a:p>
          </p:txBody>
        </p:sp>
        <p:sp>
          <p:nvSpPr>
            <p:cNvPr id="33" name="Rectangle à coins arrondis 32"/>
            <p:cNvSpPr/>
            <p:nvPr/>
          </p:nvSpPr>
          <p:spPr>
            <a:xfrm>
              <a:off x="4266898" y="3488134"/>
              <a:ext cx="765085" cy="405045"/>
            </a:xfrm>
            <a:prstGeom prst="roundRect">
              <a:avLst/>
            </a:prstGeom>
            <a:solidFill>
              <a:schemeClr val="accent4">
                <a:lumMod val="60000"/>
                <a:lumOff val="40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effectLst>
                    <a:outerShdw blurRad="38100" dist="38100" dir="2700000" algn="tl">
                      <a:srgbClr val="000000">
                        <a:alpha val="43137"/>
                      </a:srgbClr>
                    </a:outerShdw>
                  </a:effectLst>
                  <a:latin typeface="Calibri" panose="020F0502020204030204" pitchFamily="34" charset="0"/>
                </a:rPr>
                <a:t>IMPower</a:t>
              </a:r>
              <a:endParaRPr lang="en-US" sz="1100" dirty="0" smtClean="0">
                <a:effectLst>
                  <a:outerShdw blurRad="38100" dist="38100" dir="2700000" algn="tl">
                    <a:srgbClr val="000000">
                      <a:alpha val="43137"/>
                    </a:srgbClr>
                  </a:outerShdw>
                </a:effectLst>
                <a:latin typeface="Calibri" panose="020F0502020204030204" pitchFamily="34" charset="0"/>
              </a:endParaRPr>
            </a:p>
            <a:p>
              <a:pPr algn="ctr"/>
              <a:r>
                <a:rPr lang="en-US" sz="1100" dirty="0" smtClean="0">
                  <a:effectLst>
                    <a:outerShdw blurRad="38100" dist="38100" dir="2700000" algn="tl">
                      <a:srgbClr val="000000">
                        <a:alpha val="43137"/>
                      </a:srgbClr>
                    </a:outerShdw>
                  </a:effectLst>
                  <a:latin typeface="Calibri" panose="020F0502020204030204" pitchFamily="34" charset="0"/>
                </a:rPr>
                <a:t>132</a:t>
              </a:r>
              <a:endParaRPr lang="en-US" sz="1100" dirty="0">
                <a:effectLst>
                  <a:outerShdw blurRad="38100" dist="38100" dir="2700000" algn="tl">
                    <a:srgbClr val="000000">
                      <a:alpha val="43137"/>
                    </a:srgbClr>
                  </a:outerShdw>
                </a:effectLst>
                <a:latin typeface="Calibri" panose="020F0502020204030204" pitchFamily="34" charset="0"/>
              </a:endParaRPr>
            </a:p>
          </p:txBody>
        </p:sp>
        <p:sp>
          <p:nvSpPr>
            <p:cNvPr id="34" name="Rectangle à coins arrondis 33"/>
            <p:cNvSpPr/>
            <p:nvPr/>
          </p:nvSpPr>
          <p:spPr>
            <a:xfrm>
              <a:off x="5074827" y="3488133"/>
              <a:ext cx="810089" cy="405045"/>
            </a:xfrm>
            <a:prstGeom prst="roundRect">
              <a:avLst/>
            </a:prstGeom>
            <a:solidFill>
              <a:srgbClr val="5F8BC5"/>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effectLst>
                    <a:outerShdw blurRad="38100" dist="38100" dir="2700000" algn="tl">
                      <a:srgbClr val="000000">
                        <a:alpha val="43137"/>
                      </a:srgbClr>
                    </a:outerShdw>
                  </a:effectLst>
                  <a:latin typeface="Calibri" panose="020F0502020204030204" pitchFamily="34" charset="0"/>
                </a:rPr>
                <a:t>IMPower</a:t>
              </a:r>
              <a:endParaRPr lang="en-US" sz="1100" dirty="0" smtClean="0">
                <a:effectLst>
                  <a:outerShdw blurRad="38100" dist="38100" dir="2700000" algn="tl">
                    <a:srgbClr val="000000">
                      <a:alpha val="43137"/>
                    </a:srgbClr>
                  </a:outerShdw>
                </a:effectLst>
                <a:latin typeface="Calibri" panose="020F0502020204030204" pitchFamily="34" charset="0"/>
              </a:endParaRPr>
            </a:p>
            <a:p>
              <a:pPr algn="ctr"/>
              <a:r>
                <a:rPr lang="en-US" sz="1100" dirty="0" smtClean="0">
                  <a:effectLst>
                    <a:outerShdw blurRad="38100" dist="38100" dir="2700000" algn="tl">
                      <a:srgbClr val="000000">
                        <a:alpha val="43137"/>
                      </a:srgbClr>
                    </a:outerShdw>
                  </a:effectLst>
                  <a:latin typeface="Calibri" panose="020F0502020204030204" pitchFamily="34" charset="0"/>
                </a:rPr>
                <a:t>130*</a:t>
              </a:r>
              <a:endParaRPr lang="en-US" sz="1100" dirty="0">
                <a:effectLst>
                  <a:outerShdw blurRad="38100" dist="38100" dir="2700000" algn="tl">
                    <a:srgbClr val="000000">
                      <a:alpha val="43137"/>
                    </a:srgbClr>
                  </a:outerShdw>
                </a:effectLst>
                <a:latin typeface="Calibri" panose="020F0502020204030204" pitchFamily="34" charset="0"/>
              </a:endParaRPr>
            </a:p>
          </p:txBody>
        </p:sp>
        <p:sp>
          <p:nvSpPr>
            <p:cNvPr id="35" name="Rectangle à coins arrondis 34"/>
            <p:cNvSpPr/>
            <p:nvPr/>
          </p:nvSpPr>
          <p:spPr>
            <a:xfrm>
              <a:off x="5928863" y="3472758"/>
              <a:ext cx="765084" cy="405045"/>
            </a:xfrm>
            <a:prstGeom prst="roundRect">
              <a:avLst/>
            </a:prstGeom>
            <a:solidFill>
              <a:srgbClr val="5F8BC5"/>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effectLst>
                    <a:outerShdw blurRad="38100" dist="38100" dir="2700000" algn="tl">
                      <a:srgbClr val="000000">
                        <a:alpha val="43137"/>
                      </a:srgbClr>
                    </a:outerShdw>
                  </a:effectLst>
                  <a:latin typeface="Calibri" panose="020F0502020204030204" pitchFamily="34" charset="0"/>
                </a:rPr>
                <a:t>IMPower</a:t>
              </a:r>
              <a:endParaRPr lang="en-US" sz="1100" dirty="0" smtClean="0">
                <a:effectLst>
                  <a:outerShdw blurRad="38100" dist="38100" dir="2700000" algn="tl">
                    <a:srgbClr val="000000">
                      <a:alpha val="43137"/>
                    </a:srgbClr>
                  </a:outerShdw>
                </a:effectLst>
                <a:latin typeface="Calibri" panose="020F0502020204030204" pitchFamily="34" charset="0"/>
              </a:endParaRPr>
            </a:p>
            <a:p>
              <a:pPr algn="ctr"/>
              <a:r>
                <a:rPr lang="en-US" sz="1100" dirty="0" smtClean="0">
                  <a:effectLst>
                    <a:outerShdw blurRad="38100" dist="38100" dir="2700000" algn="tl">
                      <a:srgbClr val="000000">
                        <a:alpha val="43137"/>
                      </a:srgbClr>
                    </a:outerShdw>
                  </a:effectLst>
                  <a:latin typeface="Calibri" panose="020F0502020204030204" pitchFamily="34" charset="0"/>
                </a:rPr>
                <a:t>150*</a:t>
              </a:r>
              <a:endParaRPr lang="en-US" sz="1100" dirty="0">
                <a:effectLst>
                  <a:outerShdw blurRad="38100" dist="38100" dir="2700000" algn="tl">
                    <a:srgbClr val="000000">
                      <a:alpha val="43137"/>
                    </a:srgbClr>
                  </a:outerShdw>
                </a:effectLst>
                <a:latin typeface="Calibri" panose="020F0502020204030204" pitchFamily="34" charset="0"/>
              </a:endParaRPr>
            </a:p>
          </p:txBody>
        </p:sp>
        <p:sp>
          <p:nvSpPr>
            <p:cNvPr id="36" name="Rectangle à coins arrondis 35"/>
            <p:cNvSpPr/>
            <p:nvPr/>
          </p:nvSpPr>
          <p:spPr>
            <a:xfrm>
              <a:off x="7251141" y="3472758"/>
              <a:ext cx="743661" cy="405045"/>
            </a:xfrm>
            <a:prstGeom prst="roundRect">
              <a:avLst/>
            </a:prstGeom>
            <a:solidFill>
              <a:schemeClr val="accent4">
                <a:lumMod val="40000"/>
                <a:lumOff val="60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effectLst>
                    <a:outerShdw blurRad="38100" dist="38100" dir="2700000" algn="tl">
                      <a:srgbClr val="000000">
                        <a:alpha val="43137"/>
                      </a:srgbClr>
                    </a:outerShdw>
                  </a:effectLst>
                  <a:latin typeface="Calibri" panose="020F0502020204030204" pitchFamily="34" charset="0"/>
                </a:rPr>
                <a:t>IMPower</a:t>
              </a:r>
              <a:endParaRPr lang="en-US" sz="1100" dirty="0" smtClean="0">
                <a:effectLst>
                  <a:outerShdw blurRad="38100" dist="38100" dir="2700000" algn="tl">
                    <a:srgbClr val="000000">
                      <a:alpha val="43137"/>
                    </a:srgbClr>
                  </a:outerShdw>
                </a:effectLst>
                <a:latin typeface="Calibri" panose="020F0502020204030204" pitchFamily="34" charset="0"/>
              </a:endParaRPr>
            </a:p>
            <a:p>
              <a:pPr algn="ctr"/>
              <a:r>
                <a:rPr lang="en-US" sz="1100" dirty="0" smtClean="0">
                  <a:effectLst>
                    <a:outerShdw blurRad="38100" dist="38100" dir="2700000" algn="tl">
                      <a:srgbClr val="000000">
                        <a:alpha val="43137"/>
                      </a:srgbClr>
                    </a:outerShdw>
                  </a:effectLst>
                  <a:latin typeface="Calibri" panose="020F0502020204030204" pitchFamily="34" charset="0"/>
                </a:rPr>
                <a:t>131</a:t>
              </a:r>
              <a:endParaRPr lang="en-US" sz="1100" dirty="0">
                <a:effectLst>
                  <a:outerShdw blurRad="38100" dist="38100" dir="2700000" algn="tl">
                    <a:srgbClr val="000000">
                      <a:alpha val="43137"/>
                    </a:srgbClr>
                  </a:outerShdw>
                </a:effectLst>
                <a:latin typeface="Calibri" panose="020F0502020204030204" pitchFamily="34" charset="0"/>
              </a:endParaRPr>
            </a:p>
          </p:txBody>
        </p:sp>
        <p:sp>
          <p:nvSpPr>
            <p:cNvPr id="37" name="Rectangle à coins arrondis 36"/>
            <p:cNvSpPr/>
            <p:nvPr/>
          </p:nvSpPr>
          <p:spPr>
            <a:xfrm>
              <a:off x="6732705" y="3474962"/>
              <a:ext cx="498947" cy="405045"/>
            </a:xfrm>
            <a:prstGeom prst="roundRect">
              <a:avLst/>
            </a:prstGeom>
            <a:solidFill>
              <a:schemeClr val="accent4">
                <a:lumMod val="40000"/>
                <a:lumOff val="60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effectLst>
                    <a:outerShdw blurRad="38100" dist="38100" dir="2700000" algn="tl">
                      <a:srgbClr val="000000">
                        <a:alpha val="43137"/>
                      </a:srgbClr>
                    </a:outerShdw>
                  </a:effectLst>
                  <a:latin typeface="Calibri" panose="020F0502020204030204" pitchFamily="34" charset="0"/>
                </a:rPr>
                <a:t>KN</a:t>
              </a:r>
            </a:p>
            <a:p>
              <a:pPr algn="ctr"/>
              <a:r>
                <a:rPr lang="en-US" sz="1100" dirty="0" smtClean="0">
                  <a:effectLst>
                    <a:outerShdw blurRad="38100" dist="38100" dir="2700000" algn="tl">
                      <a:srgbClr val="000000">
                        <a:alpha val="43137"/>
                      </a:srgbClr>
                    </a:outerShdw>
                  </a:effectLst>
                  <a:latin typeface="Calibri" panose="020F0502020204030204" pitchFamily="34" charset="0"/>
                </a:rPr>
                <a:t>407</a:t>
              </a:r>
              <a:endParaRPr lang="en-US" sz="1100" dirty="0">
                <a:effectLst>
                  <a:outerShdw blurRad="38100" dist="38100" dir="2700000" algn="tl">
                    <a:srgbClr val="000000">
                      <a:alpha val="43137"/>
                    </a:srgbClr>
                  </a:outerShdw>
                </a:effectLst>
                <a:latin typeface="Calibri" panose="020F0502020204030204" pitchFamily="34" charset="0"/>
              </a:endParaRPr>
            </a:p>
          </p:txBody>
        </p:sp>
        <p:sp>
          <p:nvSpPr>
            <p:cNvPr id="38" name="Rectangle à coins arrondis 37"/>
            <p:cNvSpPr/>
            <p:nvPr/>
          </p:nvSpPr>
          <p:spPr>
            <a:xfrm>
              <a:off x="3640356" y="3921900"/>
              <a:ext cx="4354446" cy="405045"/>
            </a:xfrm>
            <a:prstGeom prst="roundRect">
              <a:avLst/>
            </a:prstGeom>
            <a:gradFill flip="none" rotWithShape="1">
              <a:gsLst>
                <a:gs pos="0">
                  <a:schemeClr val="accent4">
                    <a:lumMod val="60000"/>
                    <a:lumOff val="40000"/>
                  </a:schemeClr>
                </a:gs>
                <a:gs pos="50000">
                  <a:schemeClr val="accent4">
                    <a:lumMod val="60000"/>
                    <a:lumOff val="40000"/>
                  </a:schemeClr>
                </a:gs>
                <a:gs pos="100000">
                  <a:schemeClr val="accent4">
                    <a:lumMod val="40000"/>
                    <a:lumOff val="60000"/>
                  </a:schemeClr>
                </a:gs>
              </a:gsLst>
              <a:lin ang="0" scaled="1"/>
              <a:tileRect/>
            </a:gra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latin typeface="Calibri" panose="020F0502020204030204" pitchFamily="34" charset="0"/>
                </a:rPr>
                <a:t>No selection on PD-L1</a:t>
              </a:r>
            </a:p>
          </p:txBody>
        </p:sp>
        <p:sp>
          <p:nvSpPr>
            <p:cNvPr id="44" name="Rectangle à coins arrondis 43"/>
            <p:cNvSpPr/>
            <p:nvPr/>
          </p:nvSpPr>
          <p:spPr>
            <a:xfrm>
              <a:off x="8037384" y="4374153"/>
              <a:ext cx="913149" cy="405045"/>
            </a:xfrm>
            <a:prstGeom prst="roundRect">
              <a:avLst/>
            </a:prstGeom>
            <a:solidFill>
              <a:schemeClr val="accent5">
                <a:lumMod val="60000"/>
                <a:lumOff val="40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effectLst>
                    <a:outerShdw blurRad="38100" dist="38100" dir="2700000" algn="tl">
                      <a:srgbClr val="000000">
                        <a:alpha val="43137"/>
                      </a:srgbClr>
                    </a:outerShdw>
                  </a:effectLst>
                  <a:latin typeface="Calibri" panose="020F0502020204030204" pitchFamily="34" charset="0"/>
                </a:rPr>
                <a:t>CT</a:t>
              </a:r>
            </a:p>
            <a:p>
              <a:pPr algn="ctr"/>
              <a:r>
                <a:rPr lang="en-US" sz="1100" dirty="0" smtClean="0">
                  <a:effectLst>
                    <a:outerShdw blurRad="38100" dist="38100" dir="2700000" algn="tl">
                      <a:srgbClr val="000000">
                        <a:alpha val="43137"/>
                      </a:srgbClr>
                    </a:outerShdw>
                  </a:effectLst>
                  <a:latin typeface="Calibri" panose="020F0502020204030204" pitchFamily="34" charset="0"/>
                </a:rPr>
                <a:t>+ </a:t>
              </a:r>
              <a:r>
                <a:rPr lang="en-US" sz="1100" dirty="0" err="1" smtClean="0">
                  <a:effectLst>
                    <a:outerShdw blurRad="38100" dist="38100" dir="2700000" algn="tl">
                      <a:srgbClr val="000000">
                        <a:alpha val="43137"/>
                      </a:srgbClr>
                    </a:outerShdw>
                  </a:effectLst>
                  <a:latin typeface="Calibri" panose="020F0502020204030204" pitchFamily="34" charset="0"/>
                </a:rPr>
                <a:t>nivo</a:t>
              </a:r>
              <a:endParaRPr lang="en-US" sz="1100" dirty="0">
                <a:effectLst>
                  <a:outerShdw blurRad="38100" dist="38100" dir="2700000" algn="tl">
                    <a:srgbClr val="000000">
                      <a:alpha val="43137"/>
                    </a:srgbClr>
                  </a:outerShdw>
                </a:effectLst>
                <a:latin typeface="Calibri" panose="020F0502020204030204" pitchFamily="34" charset="0"/>
              </a:endParaRPr>
            </a:p>
          </p:txBody>
        </p:sp>
        <p:sp>
          <p:nvSpPr>
            <p:cNvPr id="45" name="Rectangle à coins arrondis 44"/>
            <p:cNvSpPr/>
            <p:nvPr/>
          </p:nvSpPr>
          <p:spPr>
            <a:xfrm>
              <a:off x="3640356" y="4380751"/>
              <a:ext cx="628475" cy="405045"/>
            </a:xfrm>
            <a:prstGeom prst="roundRect">
              <a:avLst/>
            </a:prstGeom>
            <a:solidFill>
              <a:schemeClr val="accent4">
                <a:lumMod val="60000"/>
                <a:lumOff val="40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effectLst>
                    <a:outerShdw blurRad="38100" dist="38100" dir="2700000" algn="tl">
                      <a:srgbClr val="000000">
                        <a:alpha val="43137"/>
                      </a:srgbClr>
                    </a:outerShdw>
                  </a:effectLst>
                  <a:latin typeface="Calibri" panose="020F0502020204030204" pitchFamily="34" charset="0"/>
                </a:rPr>
                <a:t>CT</a:t>
              </a:r>
            </a:p>
            <a:p>
              <a:pPr algn="ctr"/>
              <a:r>
                <a:rPr lang="en-US" sz="1100" dirty="0" smtClean="0">
                  <a:effectLst>
                    <a:outerShdw blurRad="38100" dist="38100" dir="2700000" algn="tl">
                      <a:srgbClr val="000000">
                        <a:alpha val="43137"/>
                      </a:srgbClr>
                    </a:outerShdw>
                  </a:effectLst>
                  <a:latin typeface="Calibri" panose="020F0502020204030204" pitchFamily="34" charset="0"/>
                </a:rPr>
                <a:t>+ </a:t>
              </a:r>
              <a:r>
                <a:rPr lang="en-US" sz="1100" dirty="0" err="1" smtClean="0">
                  <a:effectLst>
                    <a:outerShdw blurRad="38100" dist="38100" dir="2700000" algn="tl">
                      <a:srgbClr val="000000">
                        <a:alpha val="43137"/>
                      </a:srgbClr>
                    </a:outerShdw>
                  </a:effectLst>
                  <a:latin typeface="Calibri" panose="020F0502020204030204" pitchFamily="34" charset="0"/>
                </a:rPr>
                <a:t>Pembro</a:t>
              </a:r>
              <a:endParaRPr lang="en-US" sz="1100" dirty="0">
                <a:effectLst>
                  <a:outerShdw blurRad="38100" dist="38100" dir="2700000" algn="tl">
                    <a:srgbClr val="000000">
                      <a:alpha val="43137"/>
                    </a:srgbClr>
                  </a:outerShdw>
                </a:effectLst>
                <a:latin typeface="Calibri" panose="020F0502020204030204" pitchFamily="34" charset="0"/>
              </a:endParaRPr>
            </a:p>
          </p:txBody>
        </p:sp>
        <p:sp>
          <p:nvSpPr>
            <p:cNvPr id="46" name="Rectangle à coins arrondis 45"/>
            <p:cNvSpPr/>
            <p:nvPr/>
          </p:nvSpPr>
          <p:spPr>
            <a:xfrm>
              <a:off x="4266898" y="4387326"/>
              <a:ext cx="765085" cy="405045"/>
            </a:xfrm>
            <a:prstGeom prst="roundRect">
              <a:avLst/>
            </a:prstGeom>
            <a:solidFill>
              <a:schemeClr val="accent4">
                <a:lumMod val="60000"/>
                <a:lumOff val="40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effectLst>
                    <a:outerShdw blurRad="38100" dist="38100" dir="2700000" algn="tl">
                      <a:srgbClr val="000000">
                        <a:alpha val="43137"/>
                      </a:srgbClr>
                    </a:outerShdw>
                  </a:effectLst>
                  <a:latin typeface="Calibri" panose="020F0502020204030204" pitchFamily="34" charset="0"/>
                </a:rPr>
                <a:t>CT</a:t>
              </a:r>
            </a:p>
            <a:p>
              <a:pPr algn="ctr"/>
              <a:r>
                <a:rPr lang="en-US" sz="1100" dirty="0" smtClean="0">
                  <a:effectLst>
                    <a:outerShdw blurRad="38100" dist="38100" dir="2700000" algn="tl">
                      <a:srgbClr val="000000">
                        <a:alpha val="43137"/>
                      </a:srgbClr>
                    </a:outerShdw>
                  </a:effectLst>
                  <a:latin typeface="Calibri" panose="020F0502020204030204" pitchFamily="34" charset="0"/>
                </a:rPr>
                <a:t>+ </a:t>
              </a:r>
              <a:r>
                <a:rPr lang="en-US" sz="1100" dirty="0" err="1" smtClean="0">
                  <a:effectLst>
                    <a:outerShdw blurRad="38100" dist="38100" dir="2700000" algn="tl">
                      <a:srgbClr val="000000">
                        <a:alpha val="43137"/>
                      </a:srgbClr>
                    </a:outerShdw>
                  </a:effectLst>
                  <a:latin typeface="Calibri" panose="020F0502020204030204" pitchFamily="34" charset="0"/>
                </a:rPr>
                <a:t>Atezo</a:t>
              </a:r>
              <a:endParaRPr lang="en-US" sz="1100" dirty="0">
                <a:effectLst>
                  <a:outerShdw blurRad="38100" dist="38100" dir="2700000" algn="tl">
                    <a:srgbClr val="000000">
                      <a:alpha val="43137"/>
                    </a:srgbClr>
                  </a:outerShdw>
                </a:effectLst>
                <a:latin typeface="Calibri" panose="020F0502020204030204" pitchFamily="34" charset="0"/>
              </a:endParaRPr>
            </a:p>
          </p:txBody>
        </p:sp>
        <p:sp>
          <p:nvSpPr>
            <p:cNvPr id="47" name="Rectangle à coins arrondis 46"/>
            <p:cNvSpPr/>
            <p:nvPr/>
          </p:nvSpPr>
          <p:spPr>
            <a:xfrm>
              <a:off x="5074827" y="4387325"/>
              <a:ext cx="810089" cy="405045"/>
            </a:xfrm>
            <a:prstGeom prst="roundRect">
              <a:avLst/>
            </a:prstGeom>
            <a:solidFill>
              <a:srgbClr val="5F8BC5"/>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effectLst>
                    <a:outerShdw blurRad="38100" dist="38100" dir="2700000" algn="tl">
                      <a:srgbClr val="000000">
                        <a:alpha val="43137"/>
                      </a:srgbClr>
                    </a:outerShdw>
                  </a:effectLst>
                  <a:latin typeface="Calibri" panose="020F0502020204030204" pitchFamily="34" charset="0"/>
                </a:rPr>
                <a:t>CT</a:t>
              </a:r>
            </a:p>
            <a:p>
              <a:pPr algn="ctr"/>
              <a:r>
                <a:rPr lang="en-US" sz="1100" dirty="0" smtClean="0">
                  <a:effectLst>
                    <a:outerShdw blurRad="38100" dist="38100" dir="2700000" algn="tl">
                      <a:srgbClr val="000000">
                        <a:alpha val="43137"/>
                      </a:srgbClr>
                    </a:outerShdw>
                  </a:effectLst>
                  <a:latin typeface="Calibri" panose="020F0502020204030204" pitchFamily="34" charset="0"/>
                </a:rPr>
                <a:t>+ </a:t>
              </a:r>
              <a:r>
                <a:rPr lang="en-US" sz="1100" dirty="0" err="1" smtClean="0">
                  <a:effectLst>
                    <a:outerShdw blurRad="38100" dist="38100" dir="2700000" algn="tl">
                      <a:srgbClr val="000000">
                        <a:alpha val="43137"/>
                      </a:srgbClr>
                    </a:outerShdw>
                  </a:effectLst>
                  <a:latin typeface="Calibri" panose="020F0502020204030204" pitchFamily="34" charset="0"/>
                </a:rPr>
                <a:t>Atezo</a:t>
              </a:r>
              <a:endParaRPr lang="en-US" sz="1100" dirty="0">
                <a:effectLst>
                  <a:outerShdw blurRad="38100" dist="38100" dir="2700000" algn="tl">
                    <a:srgbClr val="000000">
                      <a:alpha val="43137"/>
                    </a:srgbClr>
                  </a:outerShdw>
                </a:effectLst>
                <a:latin typeface="Calibri" panose="020F0502020204030204" pitchFamily="34" charset="0"/>
              </a:endParaRPr>
            </a:p>
          </p:txBody>
        </p:sp>
        <p:sp>
          <p:nvSpPr>
            <p:cNvPr id="48" name="Rectangle à coins arrondis 47"/>
            <p:cNvSpPr/>
            <p:nvPr/>
          </p:nvSpPr>
          <p:spPr>
            <a:xfrm>
              <a:off x="5927873" y="4393285"/>
              <a:ext cx="765084" cy="405045"/>
            </a:xfrm>
            <a:prstGeom prst="roundRect">
              <a:avLst/>
            </a:prstGeom>
            <a:solidFill>
              <a:srgbClr val="5F8BC5"/>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effectLst>
                    <a:outerShdw blurRad="38100" dist="38100" dir="2700000" algn="tl">
                      <a:srgbClr val="000000">
                        <a:alpha val="43137"/>
                      </a:srgbClr>
                    </a:outerShdw>
                  </a:effectLst>
                  <a:latin typeface="Calibri" panose="020F0502020204030204" pitchFamily="34" charset="0"/>
                </a:rPr>
                <a:t>CT + </a:t>
              </a:r>
              <a:r>
                <a:rPr lang="en-US" sz="1100" dirty="0" err="1" smtClean="0">
                  <a:effectLst>
                    <a:outerShdw blurRad="38100" dist="38100" dir="2700000" algn="tl">
                      <a:srgbClr val="000000">
                        <a:alpha val="43137"/>
                      </a:srgbClr>
                    </a:outerShdw>
                  </a:effectLst>
                  <a:latin typeface="Calibri" panose="020F0502020204030204" pitchFamily="34" charset="0"/>
                </a:rPr>
                <a:t>bev</a:t>
              </a:r>
              <a:endParaRPr lang="en-US" sz="1100" dirty="0" smtClean="0">
                <a:effectLst>
                  <a:outerShdw blurRad="38100" dist="38100" dir="2700000" algn="tl">
                    <a:srgbClr val="000000">
                      <a:alpha val="43137"/>
                    </a:srgbClr>
                  </a:outerShdw>
                </a:effectLst>
                <a:latin typeface="Calibri" panose="020F0502020204030204" pitchFamily="34" charset="0"/>
              </a:endParaRPr>
            </a:p>
            <a:p>
              <a:pPr algn="ctr"/>
              <a:r>
                <a:rPr lang="en-US" sz="1100" dirty="0" smtClean="0">
                  <a:effectLst>
                    <a:outerShdw blurRad="38100" dist="38100" dir="2700000" algn="tl">
                      <a:srgbClr val="000000">
                        <a:alpha val="43137"/>
                      </a:srgbClr>
                    </a:outerShdw>
                  </a:effectLst>
                  <a:latin typeface="Calibri" panose="020F0502020204030204" pitchFamily="34" charset="0"/>
                </a:rPr>
                <a:t>+ </a:t>
              </a:r>
              <a:r>
                <a:rPr lang="en-US" sz="1100" dirty="0" err="1" smtClean="0">
                  <a:effectLst>
                    <a:outerShdw blurRad="38100" dist="38100" dir="2700000" algn="tl">
                      <a:srgbClr val="000000">
                        <a:alpha val="43137"/>
                      </a:srgbClr>
                    </a:outerShdw>
                  </a:effectLst>
                  <a:latin typeface="Calibri" panose="020F0502020204030204" pitchFamily="34" charset="0"/>
                </a:rPr>
                <a:t>Atezo</a:t>
              </a:r>
              <a:endParaRPr lang="en-US" sz="1100" dirty="0">
                <a:effectLst>
                  <a:outerShdw blurRad="38100" dist="38100" dir="2700000" algn="tl">
                    <a:srgbClr val="000000">
                      <a:alpha val="43137"/>
                    </a:srgbClr>
                  </a:outerShdw>
                </a:effectLst>
                <a:latin typeface="Calibri" panose="020F0502020204030204" pitchFamily="34" charset="0"/>
              </a:endParaRPr>
            </a:p>
          </p:txBody>
        </p:sp>
        <p:sp>
          <p:nvSpPr>
            <p:cNvPr id="49" name="Rectangle à coins arrondis 48"/>
            <p:cNvSpPr/>
            <p:nvPr/>
          </p:nvSpPr>
          <p:spPr>
            <a:xfrm>
              <a:off x="7251141" y="4371950"/>
              <a:ext cx="743661" cy="405045"/>
            </a:xfrm>
            <a:prstGeom prst="roundRect">
              <a:avLst/>
            </a:prstGeom>
            <a:solidFill>
              <a:schemeClr val="accent4">
                <a:lumMod val="40000"/>
                <a:lumOff val="60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effectLst>
                    <a:outerShdw blurRad="38100" dist="38100" dir="2700000" algn="tl">
                      <a:srgbClr val="000000">
                        <a:alpha val="43137"/>
                      </a:srgbClr>
                    </a:outerShdw>
                  </a:effectLst>
                  <a:latin typeface="Calibri" panose="020F0502020204030204" pitchFamily="34" charset="0"/>
                </a:rPr>
                <a:t>CT</a:t>
              </a:r>
            </a:p>
            <a:p>
              <a:pPr algn="ctr"/>
              <a:r>
                <a:rPr lang="en-US" sz="1100" dirty="0" smtClean="0">
                  <a:effectLst>
                    <a:outerShdw blurRad="38100" dist="38100" dir="2700000" algn="tl">
                      <a:srgbClr val="000000">
                        <a:alpha val="43137"/>
                      </a:srgbClr>
                    </a:outerShdw>
                  </a:effectLst>
                  <a:latin typeface="Calibri" panose="020F0502020204030204" pitchFamily="34" charset="0"/>
                </a:rPr>
                <a:t>+ </a:t>
              </a:r>
              <a:r>
                <a:rPr lang="en-US" sz="1100" dirty="0" err="1" smtClean="0">
                  <a:effectLst>
                    <a:outerShdw blurRad="38100" dist="38100" dir="2700000" algn="tl">
                      <a:srgbClr val="000000">
                        <a:alpha val="43137"/>
                      </a:srgbClr>
                    </a:outerShdw>
                  </a:effectLst>
                  <a:latin typeface="Calibri" panose="020F0502020204030204" pitchFamily="34" charset="0"/>
                </a:rPr>
                <a:t>Atezo</a:t>
              </a:r>
              <a:endParaRPr lang="en-US" sz="1100" dirty="0">
                <a:effectLst>
                  <a:outerShdw blurRad="38100" dist="38100" dir="2700000" algn="tl">
                    <a:srgbClr val="000000">
                      <a:alpha val="43137"/>
                    </a:srgbClr>
                  </a:outerShdw>
                </a:effectLst>
                <a:latin typeface="Calibri" panose="020F0502020204030204" pitchFamily="34" charset="0"/>
              </a:endParaRPr>
            </a:p>
          </p:txBody>
        </p:sp>
        <p:sp>
          <p:nvSpPr>
            <p:cNvPr id="50" name="Rectangle à coins arrondis 49"/>
            <p:cNvSpPr/>
            <p:nvPr/>
          </p:nvSpPr>
          <p:spPr>
            <a:xfrm>
              <a:off x="6736598" y="4374154"/>
              <a:ext cx="495054" cy="405045"/>
            </a:xfrm>
            <a:prstGeom prst="roundRect">
              <a:avLst/>
            </a:prstGeom>
            <a:solidFill>
              <a:schemeClr val="accent4">
                <a:lumMod val="40000"/>
                <a:lumOff val="60000"/>
              </a:schemeClr>
            </a:solidFill>
            <a:ln>
              <a:noFill/>
            </a:ln>
            <a:effectLst>
              <a:innerShdw blurRad="635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effectLst>
                    <a:outerShdw blurRad="38100" dist="38100" dir="2700000" algn="tl">
                      <a:srgbClr val="000000">
                        <a:alpha val="43137"/>
                      </a:srgbClr>
                    </a:outerShdw>
                  </a:effectLst>
                  <a:latin typeface="Calibri" panose="020F0502020204030204" pitchFamily="34" charset="0"/>
                </a:rPr>
                <a:t>CT</a:t>
              </a:r>
            </a:p>
            <a:p>
              <a:pPr algn="ctr"/>
              <a:r>
                <a:rPr lang="en-US" sz="1100" dirty="0" smtClean="0">
                  <a:effectLst>
                    <a:outerShdw blurRad="38100" dist="38100" dir="2700000" algn="tl">
                      <a:srgbClr val="000000">
                        <a:alpha val="43137"/>
                      </a:srgbClr>
                    </a:outerShdw>
                  </a:effectLst>
                  <a:latin typeface="Calibri" panose="020F0502020204030204" pitchFamily="34" charset="0"/>
                </a:rPr>
                <a:t>+ </a:t>
              </a:r>
              <a:r>
                <a:rPr lang="en-US" sz="1100" dirty="0" err="1" smtClean="0">
                  <a:effectLst>
                    <a:outerShdw blurRad="38100" dist="38100" dir="2700000" algn="tl">
                      <a:srgbClr val="000000">
                        <a:alpha val="43137"/>
                      </a:srgbClr>
                    </a:outerShdw>
                  </a:effectLst>
                  <a:latin typeface="Calibri" panose="020F0502020204030204" pitchFamily="34" charset="0"/>
                </a:rPr>
                <a:t>Pembro</a:t>
              </a:r>
              <a:endParaRPr lang="en-US" sz="1100" dirty="0" smtClean="0">
                <a:effectLst>
                  <a:outerShdw blurRad="38100" dist="38100" dir="2700000" algn="tl">
                    <a:srgbClr val="000000">
                      <a:alpha val="43137"/>
                    </a:srgbClr>
                  </a:outerShdw>
                </a:effectLst>
                <a:latin typeface="Calibri" panose="020F0502020204030204" pitchFamily="34" charset="0"/>
              </a:endParaRPr>
            </a:p>
          </p:txBody>
        </p:sp>
      </p:grpSp>
      <p:sp>
        <p:nvSpPr>
          <p:cNvPr id="52" name="ZoneTexte 51"/>
          <p:cNvSpPr txBox="1"/>
          <p:nvPr/>
        </p:nvSpPr>
        <p:spPr>
          <a:xfrm>
            <a:off x="0" y="5002020"/>
            <a:ext cx="9144000" cy="15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36000" rIns="72000" bIns="72000" numCol="1" anchor="b" anchorCtr="0" compatLnSpc="1">
            <a:prstTxWarp prst="textNoShape">
              <a:avLst/>
            </a:prstTxWarp>
            <a:noAutofit/>
          </a:bodyPr>
          <a:lstStyle>
            <a:defPPr>
              <a:defRPr lang="fr-FR"/>
            </a:defPPr>
            <a:lvl1pPr indent="0" eaLnBrk="0" fontAlgn="base" hangingPunct="0">
              <a:lnSpc>
                <a:spcPct val="95000"/>
              </a:lnSpc>
              <a:spcBef>
                <a:spcPts val="300"/>
              </a:spcBef>
              <a:spcAft>
                <a:spcPts val="0"/>
              </a:spcAft>
              <a:buClr>
                <a:schemeClr val="accent1"/>
              </a:buClr>
              <a:buSzPct val="80000"/>
              <a:buFontTx/>
              <a:buNone/>
              <a:defRPr sz="800" i="1">
                <a:solidFill>
                  <a:schemeClr val="bg2"/>
                </a:solidFill>
                <a:latin typeface="Century Gothic" panose="020B0502020202020204" pitchFamily="34" charset="0"/>
              </a:defRPr>
            </a:lvl1pPr>
            <a:lvl2pPr marL="685800" indent="-228600" eaLnBrk="0" fontAlgn="base" hangingPunct="0">
              <a:lnSpc>
                <a:spcPct val="95000"/>
              </a:lnSpc>
              <a:spcBef>
                <a:spcPts val="600"/>
              </a:spcBef>
              <a:spcAft>
                <a:spcPts val="600"/>
              </a:spcAft>
              <a:buClr>
                <a:schemeClr val="accent1"/>
              </a:buClr>
              <a:buSzPct val="80000"/>
              <a:buFont typeface="Wingdings" pitchFamily="2" charset="2"/>
              <a:buChar char="¢"/>
              <a:defRPr sz="2000">
                <a:solidFill>
                  <a:schemeClr val="bg2"/>
                </a:solidFill>
                <a:latin typeface="Century Gothic" panose="020B0502020202020204" pitchFamily="34" charset="0"/>
              </a:defRPr>
            </a:lvl2pPr>
            <a:lvl3pPr marL="1143000" indent="-228600" eaLnBrk="0" fontAlgn="base" hangingPunct="0">
              <a:lnSpc>
                <a:spcPct val="95000"/>
              </a:lnSpc>
              <a:spcBef>
                <a:spcPts val="600"/>
              </a:spcBef>
              <a:spcAft>
                <a:spcPts val="600"/>
              </a:spcAft>
              <a:buClr>
                <a:schemeClr val="accent1"/>
              </a:buClr>
              <a:buSzPct val="80000"/>
              <a:buFont typeface="Wingdings" pitchFamily="2" charset="2"/>
              <a:buChar char="l"/>
              <a:defRPr>
                <a:solidFill>
                  <a:schemeClr val="bg2"/>
                </a:solidFill>
                <a:latin typeface="Century Gothic" panose="020B0502020202020204" pitchFamily="34" charset="0"/>
              </a:defRPr>
            </a:lvl3pPr>
            <a:lvl4pPr marL="1600200" indent="-228600" eaLnBrk="0" fontAlgn="base" hangingPunct="0">
              <a:lnSpc>
                <a:spcPct val="95000"/>
              </a:lnSpc>
              <a:spcBef>
                <a:spcPts val="600"/>
              </a:spcBef>
              <a:spcAft>
                <a:spcPts val="600"/>
              </a:spcAft>
              <a:buClr>
                <a:schemeClr val="accent1"/>
              </a:buClr>
              <a:buSzPct val="80000"/>
              <a:buFont typeface="Wingdings" pitchFamily="2" charset="2"/>
              <a:buChar char="¢"/>
              <a:defRPr sz="1600">
                <a:solidFill>
                  <a:schemeClr val="bg2"/>
                </a:solidFill>
                <a:latin typeface="Century Gothic" panose="020B0502020202020204" pitchFamily="34" charset="0"/>
              </a:defRPr>
            </a:lvl4pPr>
            <a:lvl5pPr marL="2057400" indent="-228600" eaLnBrk="0" fontAlgn="base" hangingPunct="0">
              <a:lnSpc>
                <a:spcPct val="95000"/>
              </a:lnSpc>
              <a:spcBef>
                <a:spcPts val="600"/>
              </a:spcBef>
              <a:spcAft>
                <a:spcPts val="600"/>
              </a:spcAft>
              <a:buClr>
                <a:schemeClr val="accent1"/>
              </a:buClr>
              <a:buSzPct val="80000"/>
              <a:buFont typeface="Wingdings" pitchFamily="2" charset="2"/>
              <a:buChar char="l"/>
              <a:defRPr sz="1600">
                <a:solidFill>
                  <a:schemeClr val="bg2"/>
                </a:solidFill>
                <a:latin typeface="Century Gothic" panose="020B0502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80000"/>
              </a:lnSpc>
            </a:pPr>
            <a:r>
              <a:rPr lang="fr-FR" sz="700" dirty="0" smtClean="0">
                <a:solidFill>
                  <a:schemeClr val="accent1"/>
                </a:solidFill>
                <a:latin typeface="Book Antiqua" panose="02040602050305030304" pitchFamily="18" charset="0"/>
              </a:rPr>
              <a:t>*: inclusion of patients </a:t>
            </a:r>
            <a:r>
              <a:rPr lang="fr-FR" sz="700" dirty="0" err="1" smtClean="0">
                <a:solidFill>
                  <a:schemeClr val="accent1"/>
                </a:solidFill>
                <a:latin typeface="Book Antiqua" panose="02040602050305030304" pitchFamily="18" charset="0"/>
              </a:rPr>
              <a:t>with</a:t>
            </a:r>
            <a:r>
              <a:rPr lang="fr-FR" sz="700" dirty="0">
                <a:solidFill>
                  <a:schemeClr val="accent1"/>
                </a:solidFill>
                <a:latin typeface="Book Antiqua" panose="02040602050305030304" pitchFamily="18" charset="0"/>
              </a:rPr>
              <a:t> EGFR mutations </a:t>
            </a:r>
            <a:r>
              <a:rPr lang="fr-FR" sz="700" dirty="0" smtClean="0">
                <a:solidFill>
                  <a:schemeClr val="accent1"/>
                </a:solidFill>
                <a:latin typeface="Book Antiqua" panose="02040602050305030304" pitchFamily="18" charset="0"/>
              </a:rPr>
              <a:t>and ALK </a:t>
            </a:r>
            <a:r>
              <a:rPr lang="fr-FR" sz="700" dirty="0" err="1" smtClean="0">
                <a:solidFill>
                  <a:schemeClr val="accent1"/>
                </a:solidFill>
                <a:latin typeface="Book Antiqua" panose="02040602050305030304" pitchFamily="18" charset="0"/>
              </a:rPr>
              <a:t>rearrangement</a:t>
            </a:r>
            <a:r>
              <a:rPr lang="fr-FR" sz="700" dirty="0" smtClean="0">
                <a:solidFill>
                  <a:schemeClr val="accent1"/>
                </a:solidFill>
                <a:latin typeface="Book Antiqua" panose="02040602050305030304" pitchFamily="18" charset="0"/>
              </a:rPr>
              <a:t>; </a:t>
            </a:r>
            <a:r>
              <a:rPr lang="fr-FR" sz="700" dirty="0" err="1" smtClean="0">
                <a:solidFill>
                  <a:schemeClr val="accent1"/>
                </a:solidFill>
                <a:latin typeface="Book Antiqua" panose="02040602050305030304" pitchFamily="18" charset="0"/>
              </a:rPr>
              <a:t>Pembro</a:t>
            </a:r>
            <a:r>
              <a:rPr lang="fr-FR" sz="700" dirty="0" smtClean="0">
                <a:solidFill>
                  <a:schemeClr val="accent1"/>
                </a:solidFill>
                <a:latin typeface="Book Antiqua" panose="02040602050305030304" pitchFamily="18" charset="0"/>
              </a:rPr>
              <a:t> : pembrolizumab, </a:t>
            </a:r>
            <a:r>
              <a:rPr lang="fr-FR" sz="700" dirty="0" err="1" smtClean="0">
                <a:solidFill>
                  <a:schemeClr val="accent1"/>
                </a:solidFill>
                <a:latin typeface="Book Antiqua" panose="02040602050305030304" pitchFamily="18" charset="0"/>
              </a:rPr>
              <a:t>Ipi</a:t>
            </a:r>
            <a:r>
              <a:rPr lang="fr-FR" sz="700" dirty="0" smtClean="0">
                <a:solidFill>
                  <a:schemeClr val="accent1"/>
                </a:solidFill>
                <a:latin typeface="Book Antiqua" panose="02040602050305030304" pitchFamily="18" charset="0"/>
              </a:rPr>
              <a:t> :  ipilimumab ; Nivo : nivolumab ; </a:t>
            </a:r>
            <a:r>
              <a:rPr lang="fr-FR" sz="700" dirty="0" err="1">
                <a:solidFill>
                  <a:schemeClr val="accent1"/>
                </a:solidFill>
                <a:latin typeface="Book Antiqua" panose="02040602050305030304" pitchFamily="18" charset="0"/>
              </a:rPr>
              <a:t>D</a:t>
            </a:r>
            <a:r>
              <a:rPr lang="fr-FR" sz="700" dirty="0" err="1" smtClean="0">
                <a:solidFill>
                  <a:schemeClr val="accent1"/>
                </a:solidFill>
                <a:latin typeface="Book Antiqua" panose="02040602050305030304" pitchFamily="18" charset="0"/>
              </a:rPr>
              <a:t>urva</a:t>
            </a:r>
            <a:r>
              <a:rPr lang="fr-FR" sz="700" dirty="0" smtClean="0">
                <a:solidFill>
                  <a:schemeClr val="accent1"/>
                </a:solidFill>
                <a:latin typeface="Book Antiqua" panose="02040602050305030304" pitchFamily="18" charset="0"/>
              </a:rPr>
              <a:t> : durvalumab;  </a:t>
            </a:r>
            <a:r>
              <a:rPr lang="fr-FR" sz="700" dirty="0" err="1" smtClean="0">
                <a:solidFill>
                  <a:schemeClr val="accent1"/>
                </a:solidFill>
                <a:latin typeface="Book Antiqua" panose="02040602050305030304" pitchFamily="18" charset="0"/>
              </a:rPr>
              <a:t>Treme</a:t>
            </a:r>
            <a:r>
              <a:rPr lang="fr-FR" sz="700" dirty="0" smtClean="0">
                <a:solidFill>
                  <a:schemeClr val="accent1"/>
                </a:solidFill>
                <a:latin typeface="Book Antiqua" panose="02040602050305030304" pitchFamily="18" charset="0"/>
              </a:rPr>
              <a:t> : </a:t>
            </a:r>
            <a:r>
              <a:rPr lang="fr-FR" sz="700" dirty="0" err="1" smtClean="0">
                <a:solidFill>
                  <a:schemeClr val="accent1"/>
                </a:solidFill>
                <a:latin typeface="Book Antiqua" panose="02040602050305030304" pitchFamily="18" charset="0"/>
              </a:rPr>
              <a:t>tremelimumab</a:t>
            </a:r>
            <a:r>
              <a:rPr lang="fr-FR" sz="700" dirty="0" smtClean="0">
                <a:solidFill>
                  <a:schemeClr val="accent1"/>
                </a:solidFill>
                <a:latin typeface="Book Antiqua" panose="02040602050305030304" pitchFamily="18" charset="0"/>
              </a:rPr>
              <a:t> ; </a:t>
            </a:r>
            <a:r>
              <a:rPr lang="fr-FR" sz="700" dirty="0" err="1" smtClean="0">
                <a:solidFill>
                  <a:schemeClr val="accent1"/>
                </a:solidFill>
                <a:latin typeface="Book Antiqua" panose="02040602050305030304" pitchFamily="18" charset="0"/>
              </a:rPr>
              <a:t>Atezo</a:t>
            </a:r>
            <a:r>
              <a:rPr lang="fr-FR" sz="700" dirty="0" smtClean="0">
                <a:solidFill>
                  <a:schemeClr val="accent1"/>
                </a:solidFill>
                <a:latin typeface="Book Antiqua" panose="02040602050305030304" pitchFamily="18" charset="0"/>
              </a:rPr>
              <a:t> : atezolizumab ; </a:t>
            </a:r>
            <a:r>
              <a:rPr lang="fr-FR" sz="700" dirty="0" err="1" smtClean="0">
                <a:solidFill>
                  <a:schemeClr val="accent1"/>
                </a:solidFill>
                <a:latin typeface="Book Antiqua" panose="02040602050305030304" pitchFamily="18" charset="0"/>
              </a:rPr>
              <a:t>bev</a:t>
            </a:r>
            <a:r>
              <a:rPr lang="fr-FR" sz="700" dirty="0" smtClean="0">
                <a:solidFill>
                  <a:schemeClr val="accent1"/>
                </a:solidFill>
                <a:latin typeface="Book Antiqua" panose="02040602050305030304" pitchFamily="18" charset="0"/>
              </a:rPr>
              <a:t> : bevacizumab</a:t>
            </a:r>
            <a:endParaRPr lang="fr-FR" sz="700" dirty="0">
              <a:solidFill>
                <a:schemeClr val="accent1"/>
              </a:solidFill>
              <a:latin typeface="Book Antiqua" panose="02040602050305030304" pitchFamily="18" charset="0"/>
            </a:endParaRPr>
          </a:p>
        </p:txBody>
      </p:sp>
      <p:sp>
        <p:nvSpPr>
          <p:cNvPr id="91" name="ZoneTexte 90"/>
          <p:cNvSpPr txBox="1"/>
          <p:nvPr/>
        </p:nvSpPr>
        <p:spPr>
          <a:xfrm>
            <a:off x="8624410" y="4430467"/>
            <a:ext cx="332142" cy="246221"/>
          </a:xfrm>
          <a:prstGeom prst="rect">
            <a:avLst/>
          </a:prstGeom>
          <a:noFill/>
        </p:spPr>
        <p:txBody>
          <a:bodyPr wrap="none" rtlCol="0">
            <a:spAutoFit/>
          </a:bodyPr>
          <a:lstStyle/>
          <a:p>
            <a:r>
              <a:rPr lang="fr-FR" sz="1000" b="1" dirty="0">
                <a:latin typeface="Calibri" panose="020F0502020204030204" pitchFamily="34" charset="0"/>
              </a:rPr>
              <a:t>O</a:t>
            </a:r>
            <a:r>
              <a:rPr lang="fr-FR" sz="1000" b="1" dirty="0" smtClean="0">
                <a:latin typeface="Calibri" panose="020F0502020204030204" pitchFamily="34" charset="0"/>
              </a:rPr>
              <a:t>S</a:t>
            </a:r>
            <a:endParaRPr lang="fr-FR" sz="1000" b="1" dirty="0">
              <a:latin typeface="Calibri" panose="020F0502020204030204" pitchFamily="34" charset="0"/>
            </a:endParaRPr>
          </a:p>
        </p:txBody>
      </p:sp>
      <p:cxnSp>
        <p:nvCxnSpPr>
          <p:cNvPr id="99" name="Connecteur droit 98"/>
          <p:cNvCxnSpPr/>
          <p:nvPr/>
        </p:nvCxnSpPr>
        <p:spPr>
          <a:xfrm>
            <a:off x="8039484" y="4410076"/>
            <a:ext cx="360040" cy="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00" name="Connecteur droit 99"/>
          <p:cNvCxnSpPr/>
          <p:nvPr/>
        </p:nvCxnSpPr>
        <p:spPr>
          <a:xfrm>
            <a:off x="8037385" y="4534347"/>
            <a:ext cx="3600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ZoneTexte 100"/>
          <p:cNvSpPr txBox="1"/>
          <p:nvPr/>
        </p:nvSpPr>
        <p:spPr>
          <a:xfrm>
            <a:off x="8611073" y="4288126"/>
            <a:ext cx="373820" cy="246221"/>
          </a:xfrm>
          <a:prstGeom prst="rect">
            <a:avLst/>
          </a:prstGeom>
          <a:noFill/>
        </p:spPr>
        <p:txBody>
          <a:bodyPr wrap="none" rtlCol="0">
            <a:spAutoFit/>
          </a:bodyPr>
          <a:lstStyle/>
          <a:p>
            <a:r>
              <a:rPr lang="fr-FR" sz="1000" b="1" dirty="0" smtClean="0">
                <a:latin typeface="Calibri" panose="020F0502020204030204" pitchFamily="34" charset="0"/>
              </a:rPr>
              <a:t>PFS</a:t>
            </a:r>
            <a:endParaRPr lang="fr-FR" sz="1000" b="1" dirty="0">
              <a:latin typeface="Calibri" panose="020F0502020204030204" pitchFamily="34" charset="0"/>
            </a:endParaRPr>
          </a:p>
        </p:txBody>
      </p:sp>
      <p:cxnSp>
        <p:nvCxnSpPr>
          <p:cNvPr id="102" name="Connecteur droit 101"/>
          <p:cNvCxnSpPr/>
          <p:nvPr/>
        </p:nvCxnSpPr>
        <p:spPr>
          <a:xfrm>
            <a:off x="6691898" y="4410076"/>
            <a:ext cx="360040" cy="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03" name="Connecteur droit 102"/>
          <p:cNvCxnSpPr/>
          <p:nvPr/>
        </p:nvCxnSpPr>
        <p:spPr>
          <a:xfrm>
            <a:off x="6691898" y="4534347"/>
            <a:ext cx="3600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Connecteur droit 103"/>
          <p:cNvCxnSpPr/>
          <p:nvPr/>
        </p:nvCxnSpPr>
        <p:spPr>
          <a:xfrm>
            <a:off x="5710397" y="4410076"/>
            <a:ext cx="360040" cy="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05" name="Connecteur droit 104"/>
          <p:cNvCxnSpPr/>
          <p:nvPr/>
        </p:nvCxnSpPr>
        <p:spPr>
          <a:xfrm>
            <a:off x="5708298" y="4534347"/>
            <a:ext cx="360040" cy="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06" name="Connecteur droit 105"/>
          <p:cNvCxnSpPr/>
          <p:nvPr/>
        </p:nvCxnSpPr>
        <p:spPr>
          <a:xfrm>
            <a:off x="4564469" y="4433030"/>
            <a:ext cx="360040" cy="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07" name="Connecteur droit 106"/>
          <p:cNvCxnSpPr/>
          <p:nvPr/>
        </p:nvCxnSpPr>
        <p:spPr>
          <a:xfrm>
            <a:off x="4562370" y="4557301"/>
            <a:ext cx="360040" cy="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08" name="Connecteur droit 107"/>
          <p:cNvCxnSpPr/>
          <p:nvPr/>
        </p:nvCxnSpPr>
        <p:spPr>
          <a:xfrm>
            <a:off x="3223698" y="4427003"/>
            <a:ext cx="360040" cy="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09" name="Connecteur droit 108"/>
          <p:cNvCxnSpPr/>
          <p:nvPr/>
        </p:nvCxnSpPr>
        <p:spPr>
          <a:xfrm>
            <a:off x="3221599" y="4551274"/>
            <a:ext cx="360040" cy="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10" name="Connecteur droit 109"/>
          <p:cNvCxnSpPr/>
          <p:nvPr/>
        </p:nvCxnSpPr>
        <p:spPr>
          <a:xfrm>
            <a:off x="1849055" y="4430467"/>
            <a:ext cx="360040" cy="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11" name="Connecteur droit 110"/>
          <p:cNvCxnSpPr/>
          <p:nvPr/>
        </p:nvCxnSpPr>
        <p:spPr>
          <a:xfrm>
            <a:off x="1846956" y="4554738"/>
            <a:ext cx="3600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Connecteur droit 111"/>
          <p:cNvCxnSpPr/>
          <p:nvPr/>
        </p:nvCxnSpPr>
        <p:spPr>
          <a:xfrm>
            <a:off x="710730" y="4427003"/>
            <a:ext cx="360040" cy="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13" name="Connecteur droit 112"/>
          <p:cNvCxnSpPr/>
          <p:nvPr/>
        </p:nvCxnSpPr>
        <p:spPr>
          <a:xfrm>
            <a:off x="708631" y="4551274"/>
            <a:ext cx="360040" cy="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sp>
        <p:nvSpPr>
          <p:cNvPr id="114" name="Rectangle à coins arrondis 113"/>
          <p:cNvSpPr/>
          <p:nvPr/>
        </p:nvSpPr>
        <p:spPr>
          <a:xfrm>
            <a:off x="431540" y="3019031"/>
            <a:ext cx="937996" cy="437612"/>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Rectangle à coins arrondis 114"/>
          <p:cNvSpPr/>
          <p:nvPr/>
        </p:nvSpPr>
        <p:spPr>
          <a:xfrm>
            <a:off x="4083725" y="3019031"/>
            <a:ext cx="1223826" cy="444284"/>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Rectangle à coins arrondis 115"/>
          <p:cNvSpPr/>
          <p:nvPr/>
        </p:nvSpPr>
        <p:spPr>
          <a:xfrm>
            <a:off x="5391302" y="3032202"/>
            <a:ext cx="782053" cy="431114"/>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475905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3200" dirty="0">
                <a:solidFill>
                  <a:srgbClr val="464646"/>
                </a:solidFill>
              </a:rPr>
              <a:t>Ongoing/completed 1</a:t>
            </a:r>
            <a:r>
              <a:rPr lang="en-US" sz="3200" baseline="30000" dirty="0">
                <a:solidFill>
                  <a:srgbClr val="464646"/>
                </a:solidFill>
              </a:rPr>
              <a:t>st</a:t>
            </a:r>
            <a:r>
              <a:rPr lang="en-US" sz="3200" dirty="0">
                <a:solidFill>
                  <a:srgbClr val="464646"/>
                </a:solidFill>
              </a:rPr>
              <a:t> line trials</a:t>
            </a:r>
            <a:endParaRPr lang="en-US" sz="36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9937" y="2130669"/>
            <a:ext cx="7342563" cy="1746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133412" y="2832966"/>
            <a:ext cx="1350150" cy="341632"/>
          </a:xfrm>
          <a:prstGeom prst="rect">
            <a:avLst/>
          </a:prstGeom>
          <a:noFill/>
        </p:spPr>
        <p:txBody>
          <a:bodyPr wrap="square" rtlCol="0">
            <a:spAutoFit/>
          </a:bodyPr>
          <a:lstStyle/>
          <a:p>
            <a:pPr>
              <a:lnSpc>
                <a:spcPct val="90000"/>
              </a:lnSpc>
              <a:spcBef>
                <a:spcPts val="1200"/>
              </a:spcBef>
              <a:buClr>
                <a:schemeClr val="accent1"/>
              </a:buClr>
            </a:pPr>
            <a:r>
              <a:rPr lang="fr-FR" b="1" dirty="0"/>
              <a:t>POSEIDON</a:t>
            </a:r>
          </a:p>
        </p:txBody>
      </p:sp>
    </p:spTree>
    <p:extLst>
      <p:ext uri="{BB962C8B-B14F-4D97-AF65-F5344CB8AC3E}">
        <p14:creationId xmlns:p14="http://schemas.microsoft.com/office/powerpoint/2010/main" val="1208614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3200" dirty="0">
                <a:solidFill>
                  <a:srgbClr val="464646"/>
                </a:solidFill>
              </a:rPr>
              <a:t>Ongoing/completed </a:t>
            </a:r>
            <a:r>
              <a:rPr lang="en-US" sz="3200" dirty="0" smtClean="0">
                <a:solidFill>
                  <a:srgbClr val="464646"/>
                </a:solidFill>
              </a:rPr>
              <a:t>1</a:t>
            </a:r>
            <a:r>
              <a:rPr lang="en-US" sz="3200" baseline="30000" dirty="0" smtClean="0">
                <a:solidFill>
                  <a:srgbClr val="464646"/>
                </a:solidFill>
              </a:rPr>
              <a:t>st</a:t>
            </a:r>
            <a:r>
              <a:rPr lang="en-US" sz="3200" dirty="0" smtClean="0">
                <a:solidFill>
                  <a:srgbClr val="464646"/>
                </a:solidFill>
              </a:rPr>
              <a:t> line trials</a:t>
            </a:r>
            <a:endParaRPr lang="fr-FR"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215" y="1446625"/>
            <a:ext cx="72771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255396" y="1486984"/>
            <a:ext cx="1194558" cy="400110"/>
          </a:xfrm>
          <a:prstGeom prst="rect">
            <a:avLst/>
          </a:prstGeom>
          <a:noFill/>
        </p:spPr>
        <p:txBody>
          <a:bodyPr wrap="none" rtlCol="0">
            <a:spAutoFit/>
          </a:bodyPr>
          <a:lstStyle/>
          <a:p>
            <a:r>
              <a:rPr lang="fr-FR" sz="2000" dirty="0" smtClean="0">
                <a:latin typeface="Calibri" panose="020F0502020204030204" pitchFamily="34" charset="0"/>
              </a:rPr>
              <a:t>CA209-LA</a:t>
            </a:r>
            <a:endParaRPr lang="fr-FR" sz="2000" dirty="0">
              <a:latin typeface="Calibri" panose="020F0502020204030204" pitchFamily="34" charset="0"/>
            </a:endParaRPr>
          </a:p>
        </p:txBody>
      </p:sp>
      <p:sp>
        <p:nvSpPr>
          <p:cNvPr id="5" name="Rectangle 4"/>
          <p:cNvSpPr/>
          <p:nvPr/>
        </p:nvSpPr>
        <p:spPr>
          <a:xfrm>
            <a:off x="7425053" y="1581640"/>
            <a:ext cx="1620180" cy="3420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1100" b="1" dirty="0" err="1" smtClean="0">
                <a:solidFill>
                  <a:schemeClr val="tx1"/>
                </a:solidFill>
                <a:latin typeface="Calibri" panose="020F0502020204030204" pitchFamily="34" charset="0"/>
              </a:rPr>
              <a:t>Primary</a:t>
            </a:r>
            <a:r>
              <a:rPr lang="fr-FR" sz="1100" b="1" dirty="0" smtClean="0">
                <a:solidFill>
                  <a:schemeClr val="tx1"/>
                </a:solidFill>
                <a:latin typeface="Calibri" panose="020F0502020204030204" pitchFamily="34" charset="0"/>
              </a:rPr>
              <a:t> </a:t>
            </a:r>
            <a:r>
              <a:rPr lang="fr-FR" sz="1100" b="1" dirty="0" err="1" smtClean="0">
                <a:solidFill>
                  <a:schemeClr val="tx1"/>
                </a:solidFill>
                <a:latin typeface="Calibri" panose="020F0502020204030204" pitchFamily="34" charset="0"/>
              </a:rPr>
              <a:t>endpoint</a:t>
            </a:r>
            <a:r>
              <a:rPr lang="fr-FR" sz="1100" dirty="0" smtClean="0">
                <a:solidFill>
                  <a:schemeClr val="tx1"/>
                </a:solidFill>
                <a:latin typeface="Calibri" panose="020F0502020204030204" pitchFamily="34" charset="0"/>
              </a:rPr>
              <a:t>: OS</a:t>
            </a:r>
          </a:p>
          <a:p>
            <a:endParaRPr lang="fr-FR" sz="1100" dirty="0">
              <a:solidFill>
                <a:schemeClr val="tx1"/>
              </a:solidFill>
              <a:latin typeface="Calibri" panose="020F0502020204030204" pitchFamily="34" charset="0"/>
            </a:endParaRPr>
          </a:p>
          <a:p>
            <a:r>
              <a:rPr lang="fr-FR" sz="1100" b="1" dirty="0" err="1" smtClean="0">
                <a:solidFill>
                  <a:schemeClr val="tx1"/>
                </a:solidFill>
                <a:latin typeface="Calibri" panose="020F0502020204030204" pitchFamily="34" charset="0"/>
              </a:rPr>
              <a:t>Secondary</a:t>
            </a:r>
            <a:r>
              <a:rPr lang="fr-FR" sz="1100" b="1" dirty="0" smtClean="0">
                <a:solidFill>
                  <a:schemeClr val="tx1"/>
                </a:solidFill>
                <a:latin typeface="Calibri" panose="020F0502020204030204" pitchFamily="34" charset="0"/>
              </a:rPr>
              <a:t> </a:t>
            </a:r>
            <a:r>
              <a:rPr lang="fr-FR" sz="1100" b="1" dirty="0" err="1" smtClean="0">
                <a:solidFill>
                  <a:schemeClr val="tx1"/>
                </a:solidFill>
                <a:latin typeface="Calibri" panose="020F0502020204030204" pitchFamily="34" charset="0"/>
              </a:rPr>
              <a:t>endpoints</a:t>
            </a:r>
            <a:endParaRPr lang="fr-FR" sz="1100" b="1" dirty="0" smtClean="0">
              <a:solidFill>
                <a:schemeClr val="tx1"/>
              </a:solidFill>
              <a:latin typeface="Calibri" panose="020F0502020204030204" pitchFamily="34" charset="0"/>
            </a:endParaRPr>
          </a:p>
          <a:p>
            <a:pPr marL="171450" indent="-171450">
              <a:buFont typeface="Arial" panose="020B0604020202020204" pitchFamily="34" charset="0"/>
              <a:buChar char="•"/>
            </a:pPr>
            <a:r>
              <a:rPr lang="fr-FR" sz="1100" dirty="0" smtClean="0">
                <a:solidFill>
                  <a:schemeClr val="tx1"/>
                </a:solidFill>
                <a:latin typeface="Calibri" panose="020F0502020204030204" pitchFamily="34" charset="0"/>
              </a:rPr>
              <a:t>PFS by BIRC</a:t>
            </a:r>
          </a:p>
          <a:p>
            <a:pPr marL="171450" indent="-171450">
              <a:buFont typeface="Arial" panose="020B0604020202020204" pitchFamily="34" charset="0"/>
              <a:buChar char="•"/>
            </a:pPr>
            <a:r>
              <a:rPr lang="fr-FR" sz="1100" dirty="0" smtClean="0">
                <a:solidFill>
                  <a:schemeClr val="tx1"/>
                </a:solidFill>
                <a:latin typeface="Calibri" panose="020F0502020204030204" pitchFamily="34" charset="0"/>
              </a:rPr>
              <a:t>ORR by BICR</a:t>
            </a:r>
          </a:p>
          <a:p>
            <a:pPr marL="171450" indent="-171450">
              <a:buFont typeface="Arial" panose="020B0604020202020204" pitchFamily="34" charset="0"/>
              <a:buChar char="•"/>
            </a:pPr>
            <a:r>
              <a:rPr lang="fr-FR" sz="1100" dirty="0" err="1" smtClean="0">
                <a:solidFill>
                  <a:schemeClr val="tx1"/>
                </a:solidFill>
                <a:latin typeface="Calibri" panose="020F0502020204030204" pitchFamily="34" charset="0"/>
              </a:rPr>
              <a:t>Predictive</a:t>
            </a:r>
            <a:r>
              <a:rPr lang="fr-FR" sz="1100" dirty="0" smtClean="0">
                <a:solidFill>
                  <a:schemeClr val="tx1"/>
                </a:solidFill>
                <a:latin typeface="Calibri" panose="020F0502020204030204" pitchFamily="34" charset="0"/>
              </a:rPr>
              <a:t> impact of TMB on ORR, PFS and OS</a:t>
            </a:r>
          </a:p>
          <a:p>
            <a:endParaRPr lang="fr-FR" sz="1100" dirty="0">
              <a:solidFill>
                <a:schemeClr val="tx1"/>
              </a:solidFill>
              <a:latin typeface="Calibri" panose="020F0502020204030204" pitchFamily="34" charset="0"/>
            </a:endParaRPr>
          </a:p>
          <a:p>
            <a:r>
              <a:rPr lang="fr-FR" sz="1100" b="1" dirty="0" err="1" smtClean="0">
                <a:solidFill>
                  <a:schemeClr val="tx1"/>
                </a:solidFill>
                <a:latin typeface="Calibri" panose="020F0502020204030204" pitchFamily="34" charset="0"/>
              </a:rPr>
              <a:t>Tertiary</a:t>
            </a:r>
            <a:r>
              <a:rPr lang="fr-FR" sz="1100" b="1" dirty="0" smtClean="0">
                <a:solidFill>
                  <a:schemeClr val="tx1"/>
                </a:solidFill>
                <a:latin typeface="Calibri" panose="020F0502020204030204" pitchFamily="34" charset="0"/>
              </a:rPr>
              <a:t> </a:t>
            </a:r>
            <a:r>
              <a:rPr lang="fr-FR" sz="1100" b="1" dirty="0" err="1" smtClean="0">
                <a:solidFill>
                  <a:schemeClr val="tx1"/>
                </a:solidFill>
                <a:latin typeface="Calibri" panose="020F0502020204030204" pitchFamily="34" charset="0"/>
              </a:rPr>
              <a:t>endpoints</a:t>
            </a:r>
            <a:endParaRPr lang="fr-FR" sz="1100" b="1" dirty="0" smtClean="0">
              <a:solidFill>
                <a:schemeClr val="tx1"/>
              </a:solidFill>
              <a:latin typeface="Calibri" panose="020F0502020204030204" pitchFamily="34" charset="0"/>
            </a:endParaRPr>
          </a:p>
          <a:p>
            <a:pPr marL="171450" indent="-171450">
              <a:buFont typeface="Arial" panose="020B0604020202020204" pitchFamily="34" charset="0"/>
              <a:buChar char="•"/>
            </a:pPr>
            <a:r>
              <a:rPr lang="fr-FR" sz="1100" dirty="0" smtClean="0">
                <a:solidFill>
                  <a:schemeClr val="tx1"/>
                </a:solidFill>
                <a:latin typeface="Calibri" panose="020F0502020204030204" pitchFamily="34" charset="0"/>
              </a:rPr>
              <a:t>Safety</a:t>
            </a:r>
          </a:p>
          <a:p>
            <a:pPr marL="171450" indent="-171450">
              <a:buFont typeface="Arial" panose="020B0604020202020204" pitchFamily="34" charset="0"/>
              <a:buChar char="•"/>
            </a:pPr>
            <a:r>
              <a:rPr lang="fr-FR" sz="1100" dirty="0" err="1" smtClean="0">
                <a:solidFill>
                  <a:schemeClr val="tx1"/>
                </a:solidFill>
                <a:latin typeface="Calibri" panose="020F0502020204030204" pitchFamily="34" charset="0"/>
              </a:rPr>
              <a:t>bTMB</a:t>
            </a:r>
            <a:endParaRPr lang="fr-FR" sz="1100" dirty="0" smtClean="0">
              <a:solidFill>
                <a:schemeClr val="tx1"/>
              </a:solidFill>
              <a:latin typeface="Calibri" panose="020F0502020204030204" pitchFamily="34" charset="0"/>
            </a:endParaRPr>
          </a:p>
          <a:p>
            <a:pPr marL="171450" indent="-171450">
              <a:buFont typeface="Arial" panose="020B0604020202020204" pitchFamily="34" charset="0"/>
              <a:buChar char="•"/>
            </a:pPr>
            <a:r>
              <a:rPr lang="fr-FR" sz="1100" dirty="0" smtClean="0">
                <a:solidFill>
                  <a:schemeClr val="tx1"/>
                </a:solidFill>
                <a:latin typeface="Calibri" panose="020F0502020204030204" pitchFamily="34" charset="0"/>
              </a:rPr>
              <a:t>Gene expression signatures</a:t>
            </a:r>
          </a:p>
          <a:p>
            <a:pPr marL="171450" indent="-171450">
              <a:buFont typeface="Arial" panose="020B0604020202020204" pitchFamily="34" charset="0"/>
              <a:buChar char="•"/>
            </a:pPr>
            <a:r>
              <a:rPr lang="fr-FR" sz="1100" dirty="0" smtClean="0">
                <a:solidFill>
                  <a:schemeClr val="tx1"/>
                </a:solidFill>
                <a:latin typeface="Calibri" panose="020F0502020204030204" pitchFamily="34" charset="0"/>
              </a:rPr>
              <a:t>ADA</a:t>
            </a:r>
          </a:p>
          <a:p>
            <a:pPr marL="171450" indent="-171450">
              <a:buFont typeface="Arial" panose="020B0604020202020204" pitchFamily="34" charset="0"/>
              <a:buChar char="•"/>
            </a:pPr>
            <a:r>
              <a:rPr lang="fr-FR" sz="1100" dirty="0" err="1" smtClean="0">
                <a:solidFill>
                  <a:schemeClr val="tx1"/>
                </a:solidFill>
                <a:latin typeface="Calibri" panose="020F0502020204030204" pitchFamily="34" charset="0"/>
              </a:rPr>
              <a:t>QoL</a:t>
            </a:r>
            <a:endParaRPr lang="fr-FR" sz="1100" dirty="0" smtClean="0">
              <a:solidFill>
                <a:schemeClr val="tx1"/>
              </a:solidFill>
              <a:latin typeface="Calibri" panose="020F0502020204030204" pitchFamily="34" charset="0"/>
            </a:endParaRPr>
          </a:p>
          <a:p>
            <a:pPr marL="171450" indent="-171450">
              <a:buFont typeface="Arial" panose="020B0604020202020204" pitchFamily="34" charset="0"/>
              <a:buChar char="•"/>
            </a:pPr>
            <a:r>
              <a:rPr lang="fr-FR" sz="1100" dirty="0" smtClean="0">
                <a:solidFill>
                  <a:schemeClr val="tx1"/>
                </a:solidFill>
                <a:latin typeface="Calibri" panose="020F0502020204030204" pitchFamily="34" charset="0"/>
              </a:rPr>
              <a:t>PFS2</a:t>
            </a:r>
          </a:p>
          <a:p>
            <a:endParaRPr lang="fr-FR" sz="11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598298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subTitle" idx="1"/>
          </p:nvPr>
        </p:nvSpPr>
        <p:spPr>
          <a:xfrm>
            <a:off x="836585" y="1131590"/>
            <a:ext cx="7785865" cy="2340260"/>
          </a:xfrm>
        </p:spPr>
        <p:txBody>
          <a:bodyPr>
            <a:noAutofit/>
          </a:bodyPr>
          <a:lstStyle/>
          <a:p>
            <a:pPr>
              <a:lnSpc>
                <a:spcPct val="125000"/>
              </a:lnSpc>
              <a:spcBef>
                <a:spcPts val="0"/>
              </a:spcBef>
            </a:pPr>
            <a:r>
              <a:rPr lang="en-US" sz="4400" dirty="0">
                <a:effectLst>
                  <a:outerShdw blurRad="38100" dist="38100" dir="2700000" algn="tl">
                    <a:srgbClr val="000000">
                      <a:alpha val="43137"/>
                    </a:srgbClr>
                  </a:outerShdw>
                </a:effectLst>
              </a:rPr>
              <a:t>A new treatment </a:t>
            </a:r>
            <a:r>
              <a:rPr lang="en-US" sz="4400" dirty="0" smtClean="0">
                <a:effectLst>
                  <a:outerShdw blurRad="38100" dist="38100" dir="2700000" algn="tl">
                    <a:srgbClr val="000000">
                      <a:alpha val="43137"/>
                    </a:srgbClr>
                  </a:outerShdw>
                </a:effectLst>
              </a:rPr>
              <a:t>algorithm</a:t>
            </a:r>
          </a:p>
        </p:txBody>
      </p:sp>
    </p:spTree>
    <p:extLst>
      <p:ext uri="{BB962C8B-B14F-4D97-AF65-F5344CB8AC3E}">
        <p14:creationId xmlns:p14="http://schemas.microsoft.com/office/powerpoint/2010/main" val="25763951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Connecteur droit avec flèche 27"/>
          <p:cNvCxnSpPr/>
          <p:nvPr/>
        </p:nvCxnSpPr>
        <p:spPr>
          <a:xfrm>
            <a:off x="8243092" y="1896678"/>
            <a:ext cx="0" cy="2571749"/>
          </a:xfrm>
          <a:prstGeom prst="straightConnector1">
            <a:avLst/>
          </a:prstGeom>
          <a:ln>
            <a:headEnd type="none" w="med" len="med"/>
            <a:tailEnd type="triangle" w="med" len="med"/>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6532901" y="1896677"/>
            <a:ext cx="0" cy="2659005"/>
          </a:xfrm>
          <a:prstGeom prst="straightConnector1">
            <a:avLst/>
          </a:prstGeom>
          <a:ln>
            <a:headEnd type="none" w="med" len="med"/>
            <a:tailEnd type="triangle" w="med" len="med"/>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4552682" y="1761662"/>
            <a:ext cx="0" cy="2820256"/>
          </a:xfrm>
          <a:prstGeom prst="straightConnector1">
            <a:avLst/>
          </a:prstGeom>
          <a:ln>
            <a:headEnd type="none" w="med" len="med"/>
            <a:tailEnd type="triangle" w="med" len="med"/>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3109874" y="2594254"/>
            <a:ext cx="0" cy="619967"/>
          </a:xfrm>
          <a:prstGeom prst="straightConnector1">
            <a:avLst/>
          </a:prstGeom>
          <a:ln>
            <a:headEnd type="none" w="med" len="med"/>
            <a:tailEnd type="triangle" w="med" len="med"/>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2302432" y="1761661"/>
            <a:ext cx="0" cy="2794020"/>
          </a:xfrm>
          <a:prstGeom prst="straightConnector1">
            <a:avLst/>
          </a:prstGeom>
          <a:ln>
            <a:headEnd type="none" w="med" len="med"/>
            <a:tailEnd type="triangle" w="med" len="med"/>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897404" y="107726"/>
            <a:ext cx="7875875" cy="1005840"/>
          </a:xfrm>
        </p:spPr>
        <p:txBody>
          <a:bodyPr>
            <a:noAutofit/>
          </a:bodyPr>
          <a:lstStyle/>
          <a:p>
            <a:pPr>
              <a:lnSpc>
                <a:spcPct val="110000"/>
              </a:lnSpc>
            </a:pPr>
            <a:r>
              <a:rPr lang="en-US" sz="2400" dirty="0" smtClean="0"/>
              <a:t>Advanced NSCLC without targetable oncogenic addiction</a:t>
            </a:r>
            <a:br>
              <a:rPr lang="en-US" sz="2400" dirty="0" smtClean="0"/>
            </a:br>
            <a:r>
              <a:rPr lang="en-US" sz="2400" dirty="0" smtClean="0"/>
              <a:t>First line treatment algorithm</a:t>
            </a:r>
            <a:endParaRPr lang="en-US" sz="2400" dirty="0"/>
          </a:p>
        </p:txBody>
      </p:sp>
      <p:sp>
        <p:nvSpPr>
          <p:cNvPr id="5" name="Rectangle 4"/>
          <p:cNvSpPr/>
          <p:nvPr/>
        </p:nvSpPr>
        <p:spPr>
          <a:xfrm>
            <a:off x="1222313" y="1491632"/>
            <a:ext cx="4365484" cy="405045"/>
          </a:xfrm>
          <a:prstGeom prst="rect">
            <a:avLst/>
          </a:prstGeom>
          <a:solidFill>
            <a:schemeClr val="accent2">
              <a:lumMod val="75000"/>
            </a:schemeClr>
          </a:solidFill>
          <a:ln>
            <a:solidFill>
              <a:schemeClr val="accent2"/>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2000" dirty="0" smtClean="0">
                <a:effectLst>
                  <a:outerShdw blurRad="38100" dist="38100" dir="2700000" algn="tl">
                    <a:srgbClr val="000000">
                      <a:alpha val="43137"/>
                    </a:srgbClr>
                  </a:outerShdw>
                </a:effectLst>
                <a:latin typeface="Calibri" panose="020F0502020204030204" pitchFamily="34" charset="0"/>
              </a:rPr>
              <a:t>Non-Squamous</a:t>
            </a:r>
            <a:endParaRPr lang="en-GB" sz="2000" dirty="0">
              <a:effectLst>
                <a:outerShdw blurRad="38100" dist="38100" dir="2700000" algn="tl">
                  <a:srgbClr val="000000">
                    <a:alpha val="43137"/>
                  </a:srgbClr>
                </a:outerShdw>
              </a:effectLst>
              <a:latin typeface="Calibri" panose="020F0502020204030204" pitchFamily="34" charset="0"/>
            </a:endParaRPr>
          </a:p>
        </p:txBody>
      </p:sp>
      <p:sp>
        <p:nvSpPr>
          <p:cNvPr id="6" name="Rectangle 5"/>
          <p:cNvSpPr/>
          <p:nvPr/>
        </p:nvSpPr>
        <p:spPr>
          <a:xfrm>
            <a:off x="5742658" y="1491630"/>
            <a:ext cx="3265518" cy="405045"/>
          </a:xfrm>
          <a:prstGeom prst="rect">
            <a:avLst/>
          </a:prstGeom>
          <a:solidFill>
            <a:schemeClr val="accent2">
              <a:lumMod val="75000"/>
            </a:schemeClr>
          </a:solidFill>
          <a:ln>
            <a:solidFill>
              <a:schemeClr val="accent2"/>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2000" dirty="0" smtClean="0">
                <a:effectLst>
                  <a:outerShdw blurRad="38100" dist="38100" dir="2700000" algn="tl">
                    <a:srgbClr val="000000">
                      <a:alpha val="43137"/>
                    </a:srgbClr>
                  </a:outerShdw>
                </a:effectLst>
                <a:latin typeface="Calibri" panose="020F0502020204030204" pitchFamily="34" charset="0"/>
              </a:rPr>
              <a:t>Squamous</a:t>
            </a:r>
            <a:endParaRPr lang="en-GB" sz="2000" dirty="0">
              <a:effectLst>
                <a:outerShdw blurRad="38100" dist="38100" dir="2700000" algn="tl">
                  <a:srgbClr val="000000">
                    <a:alpha val="43137"/>
                  </a:srgbClr>
                </a:outerShdw>
              </a:effectLst>
              <a:latin typeface="Calibri" panose="020F0502020204030204" pitchFamily="34" charset="0"/>
            </a:endParaRPr>
          </a:p>
        </p:txBody>
      </p:sp>
      <p:sp>
        <p:nvSpPr>
          <p:cNvPr id="7" name="Rectangle 6"/>
          <p:cNvSpPr/>
          <p:nvPr/>
        </p:nvSpPr>
        <p:spPr>
          <a:xfrm>
            <a:off x="1222314" y="1941681"/>
            <a:ext cx="4365482" cy="405045"/>
          </a:xfrm>
          <a:prstGeom prst="rect">
            <a:avLst/>
          </a:prstGeom>
          <a:solidFill>
            <a:schemeClr val="accent2">
              <a:lumMod val="60000"/>
              <a:lumOff val="40000"/>
            </a:schemeClr>
          </a:solidFill>
          <a:ln>
            <a:solidFill>
              <a:srgbClr val="CF498F"/>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200" i="1" dirty="0" smtClean="0">
                <a:effectLst>
                  <a:outerShdw blurRad="38100" dist="38100" dir="2700000" algn="tl">
                    <a:srgbClr val="000000">
                      <a:alpha val="43137"/>
                    </a:srgbClr>
                  </a:outerShdw>
                </a:effectLst>
                <a:latin typeface="Calibri" panose="020F0502020204030204" pitchFamily="34" charset="0"/>
              </a:rPr>
              <a:t>EGFR </a:t>
            </a:r>
            <a:r>
              <a:rPr lang="en-GB" sz="1200" dirty="0" smtClean="0">
                <a:effectLst>
                  <a:outerShdw blurRad="38100" dist="38100" dir="2700000" algn="tl">
                    <a:srgbClr val="000000">
                      <a:alpha val="43137"/>
                    </a:srgbClr>
                  </a:outerShdw>
                </a:effectLst>
                <a:latin typeface="Calibri" panose="020F0502020204030204" pitchFamily="34" charset="0"/>
              </a:rPr>
              <a:t>wild-type, no </a:t>
            </a:r>
            <a:r>
              <a:rPr lang="en-GB" sz="1200" i="1" dirty="0" smtClean="0">
                <a:effectLst>
                  <a:outerShdw blurRad="38100" dist="38100" dir="2700000" algn="tl">
                    <a:srgbClr val="000000">
                      <a:alpha val="43137"/>
                    </a:srgbClr>
                  </a:outerShdw>
                </a:effectLst>
                <a:latin typeface="Calibri" panose="020F0502020204030204" pitchFamily="34" charset="0"/>
              </a:rPr>
              <a:t>BRAF</a:t>
            </a:r>
            <a:r>
              <a:rPr lang="en-GB" sz="1200" dirty="0" smtClean="0">
                <a:effectLst>
                  <a:outerShdw blurRad="38100" dist="38100" dir="2700000" algn="tl">
                    <a:srgbClr val="000000">
                      <a:alpha val="43137"/>
                    </a:srgbClr>
                  </a:outerShdw>
                </a:effectLst>
                <a:latin typeface="Calibri" panose="020F0502020204030204" pitchFamily="34" charset="0"/>
              </a:rPr>
              <a:t> V600E mutation</a:t>
            </a:r>
          </a:p>
          <a:p>
            <a:pPr algn="ctr"/>
            <a:r>
              <a:rPr lang="en-GB" sz="1200" dirty="0" smtClean="0">
                <a:effectLst>
                  <a:outerShdw blurRad="38100" dist="38100" dir="2700000" algn="tl">
                    <a:srgbClr val="000000">
                      <a:alpha val="43137"/>
                    </a:srgbClr>
                  </a:outerShdw>
                </a:effectLst>
                <a:latin typeface="Calibri" panose="020F0502020204030204" pitchFamily="34" charset="0"/>
              </a:rPr>
              <a:t>No </a:t>
            </a:r>
            <a:r>
              <a:rPr lang="en-GB" sz="1200" i="1" dirty="0" smtClean="0">
                <a:effectLst>
                  <a:outerShdw blurRad="38100" dist="38100" dir="2700000" algn="tl">
                    <a:srgbClr val="000000">
                      <a:alpha val="43137"/>
                    </a:srgbClr>
                  </a:outerShdw>
                </a:effectLst>
                <a:latin typeface="Calibri" panose="020F0502020204030204" pitchFamily="34" charset="0"/>
              </a:rPr>
              <a:t>ALK</a:t>
            </a:r>
            <a:r>
              <a:rPr lang="en-GB" sz="1200" dirty="0" smtClean="0">
                <a:effectLst>
                  <a:outerShdw blurRad="38100" dist="38100" dir="2700000" algn="tl">
                    <a:srgbClr val="000000">
                      <a:alpha val="43137"/>
                    </a:srgbClr>
                  </a:outerShdw>
                </a:effectLst>
                <a:latin typeface="Calibri" panose="020F0502020204030204" pitchFamily="34" charset="0"/>
              </a:rPr>
              <a:t> or </a:t>
            </a:r>
            <a:r>
              <a:rPr lang="en-GB" sz="1200" i="1" dirty="0" smtClean="0">
                <a:effectLst>
                  <a:outerShdw blurRad="38100" dist="38100" dir="2700000" algn="tl">
                    <a:srgbClr val="000000">
                      <a:alpha val="43137"/>
                    </a:srgbClr>
                  </a:outerShdw>
                </a:effectLst>
                <a:latin typeface="Calibri" panose="020F0502020204030204" pitchFamily="34" charset="0"/>
              </a:rPr>
              <a:t>ROS1 </a:t>
            </a:r>
            <a:r>
              <a:rPr lang="en-GB" sz="1200" dirty="0" smtClean="0">
                <a:effectLst>
                  <a:outerShdw blurRad="38100" dist="38100" dir="2700000" algn="tl">
                    <a:srgbClr val="000000">
                      <a:alpha val="43137"/>
                    </a:srgbClr>
                  </a:outerShdw>
                </a:effectLst>
                <a:latin typeface="Calibri" panose="020F0502020204030204" pitchFamily="34" charset="0"/>
              </a:rPr>
              <a:t>rearrangement</a:t>
            </a:r>
            <a:endParaRPr lang="en-GB" sz="1200" i="1" dirty="0">
              <a:effectLst>
                <a:outerShdw blurRad="38100" dist="38100" dir="2700000" algn="tl">
                  <a:srgbClr val="000000">
                    <a:alpha val="43137"/>
                  </a:srgbClr>
                </a:outerShdw>
              </a:effectLst>
              <a:latin typeface="Calibri" panose="020F0502020204030204" pitchFamily="34" charset="0"/>
            </a:endParaRPr>
          </a:p>
        </p:txBody>
      </p:sp>
      <p:sp>
        <p:nvSpPr>
          <p:cNvPr id="8" name="Rectangle 7"/>
          <p:cNvSpPr/>
          <p:nvPr/>
        </p:nvSpPr>
        <p:spPr>
          <a:xfrm>
            <a:off x="1219156" y="2396586"/>
            <a:ext cx="2185901" cy="405045"/>
          </a:xfrm>
          <a:prstGeom prst="rect">
            <a:avLst/>
          </a:prstGeom>
          <a:solidFill>
            <a:srgbClr val="007A37"/>
          </a:solidFill>
          <a:ln>
            <a:solidFill>
              <a:schemeClr val="accent4">
                <a:lumMod val="60000"/>
                <a:lumOff val="4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400" dirty="0" smtClean="0">
                <a:effectLst>
                  <a:outerShdw blurRad="38100" dist="38100" dir="2700000" algn="tl">
                    <a:srgbClr val="000000">
                      <a:alpha val="43137"/>
                    </a:srgbClr>
                  </a:outerShdw>
                </a:effectLst>
                <a:latin typeface="Calibri" panose="020F0502020204030204" pitchFamily="34" charset="0"/>
              </a:rPr>
              <a:t>PD-L1&lt;50%</a:t>
            </a:r>
            <a:endParaRPr lang="en-GB" sz="1400" i="1" dirty="0">
              <a:effectLst>
                <a:outerShdw blurRad="38100" dist="38100" dir="2700000" algn="tl">
                  <a:srgbClr val="000000">
                    <a:alpha val="43137"/>
                  </a:srgbClr>
                </a:outerShdw>
              </a:effectLst>
              <a:latin typeface="Calibri" panose="020F0502020204030204" pitchFamily="34" charset="0"/>
            </a:endParaRPr>
          </a:p>
        </p:txBody>
      </p:sp>
      <p:sp>
        <p:nvSpPr>
          <p:cNvPr id="9" name="Rectangle 8"/>
          <p:cNvSpPr/>
          <p:nvPr/>
        </p:nvSpPr>
        <p:spPr>
          <a:xfrm>
            <a:off x="3472563" y="2396586"/>
            <a:ext cx="3915435" cy="405045"/>
          </a:xfrm>
          <a:prstGeom prst="rect">
            <a:avLst/>
          </a:prstGeom>
          <a:solidFill>
            <a:srgbClr val="00B050"/>
          </a:solidFill>
          <a:ln>
            <a:solidFill>
              <a:schemeClr val="accent4">
                <a:lumMod val="60000"/>
                <a:lumOff val="4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400" dirty="0" smtClean="0">
                <a:effectLst>
                  <a:outerShdw blurRad="38100" dist="38100" dir="2700000" algn="tl">
                    <a:srgbClr val="000000">
                      <a:alpha val="43137"/>
                    </a:srgbClr>
                  </a:outerShdw>
                </a:effectLst>
                <a:latin typeface="Calibri" panose="020F0502020204030204" pitchFamily="34" charset="0"/>
              </a:rPr>
              <a:t>PD-L1≥50%</a:t>
            </a:r>
            <a:endParaRPr lang="en-GB" sz="1400" i="1" dirty="0">
              <a:effectLst>
                <a:outerShdw blurRad="38100" dist="38100" dir="2700000" algn="tl">
                  <a:srgbClr val="000000">
                    <a:alpha val="43137"/>
                  </a:srgbClr>
                </a:outerShdw>
              </a:effectLst>
              <a:latin typeface="Calibri" panose="020F0502020204030204" pitchFamily="34" charset="0"/>
            </a:endParaRPr>
          </a:p>
        </p:txBody>
      </p:sp>
      <p:sp>
        <p:nvSpPr>
          <p:cNvPr id="10" name="Rectangle 9"/>
          <p:cNvSpPr/>
          <p:nvPr/>
        </p:nvSpPr>
        <p:spPr>
          <a:xfrm>
            <a:off x="7478006" y="2391731"/>
            <a:ext cx="1530171" cy="405045"/>
          </a:xfrm>
          <a:prstGeom prst="rect">
            <a:avLst/>
          </a:prstGeom>
          <a:solidFill>
            <a:srgbClr val="007A37"/>
          </a:solidFill>
          <a:ln>
            <a:solidFill>
              <a:schemeClr val="accent4">
                <a:lumMod val="60000"/>
                <a:lumOff val="4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400" dirty="0" smtClean="0">
                <a:effectLst>
                  <a:outerShdw blurRad="38100" dist="38100" dir="2700000" algn="tl">
                    <a:srgbClr val="000000">
                      <a:alpha val="43137"/>
                    </a:srgbClr>
                  </a:outerShdw>
                </a:effectLst>
                <a:latin typeface="Calibri" panose="020F0502020204030204" pitchFamily="34" charset="0"/>
              </a:rPr>
              <a:t>PD-L1&lt;50%</a:t>
            </a:r>
            <a:endParaRPr lang="en-GB" sz="1400" i="1" dirty="0">
              <a:effectLst>
                <a:outerShdw blurRad="38100" dist="38100" dir="2700000" algn="tl">
                  <a:srgbClr val="000000">
                    <a:alpha val="43137"/>
                  </a:srgbClr>
                </a:outerShdw>
              </a:effectLst>
              <a:latin typeface="Calibri" panose="020F0502020204030204" pitchFamily="34" charset="0"/>
            </a:endParaRPr>
          </a:p>
        </p:txBody>
      </p:sp>
      <p:sp>
        <p:nvSpPr>
          <p:cNvPr id="11" name="Rectangle 10"/>
          <p:cNvSpPr/>
          <p:nvPr/>
        </p:nvSpPr>
        <p:spPr>
          <a:xfrm>
            <a:off x="1219156" y="2856627"/>
            <a:ext cx="4368643" cy="405045"/>
          </a:xfrm>
          <a:prstGeom prst="rect">
            <a:avLst/>
          </a:prstGeom>
          <a:solidFill>
            <a:srgbClr val="026493"/>
          </a:solidFill>
          <a:ln>
            <a:solidFill>
              <a:srgbClr val="4F8A99"/>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200" dirty="0" smtClean="0">
                <a:effectLst>
                  <a:outerShdw blurRad="38100" dist="38100" dir="2700000" algn="tl">
                    <a:srgbClr val="000000">
                      <a:alpha val="43137"/>
                    </a:srgbClr>
                  </a:outerShdw>
                </a:effectLst>
                <a:latin typeface="Calibri" panose="020F0502020204030204" pitchFamily="34" charset="0"/>
              </a:rPr>
              <a:t>Comorbidities, eligibility to anti-angiogenic therapy</a:t>
            </a:r>
          </a:p>
          <a:p>
            <a:pPr algn="ctr"/>
            <a:r>
              <a:rPr lang="en-GB" sz="1200" dirty="0" smtClean="0">
                <a:effectLst>
                  <a:outerShdw blurRad="38100" dist="38100" dir="2700000" algn="tl">
                    <a:srgbClr val="000000">
                      <a:alpha val="43137"/>
                    </a:srgbClr>
                  </a:outerShdw>
                </a:effectLst>
                <a:latin typeface="Calibri" panose="020F0502020204030204" pitchFamily="34" charset="0"/>
              </a:rPr>
              <a:t>Eligibility to immunotherapy</a:t>
            </a:r>
            <a:endParaRPr lang="en-GB" sz="1200" dirty="0">
              <a:effectLst>
                <a:outerShdw blurRad="38100" dist="38100" dir="2700000" algn="tl">
                  <a:srgbClr val="000000">
                    <a:alpha val="43137"/>
                  </a:srgbClr>
                </a:outerShdw>
              </a:effectLst>
              <a:latin typeface="Calibri" panose="020F0502020204030204" pitchFamily="34" charset="0"/>
            </a:endParaRPr>
          </a:p>
        </p:txBody>
      </p:sp>
      <p:sp>
        <p:nvSpPr>
          <p:cNvPr id="12" name="Rectangle 11"/>
          <p:cNvSpPr/>
          <p:nvPr/>
        </p:nvSpPr>
        <p:spPr>
          <a:xfrm>
            <a:off x="5729620" y="2856626"/>
            <a:ext cx="3278557" cy="405045"/>
          </a:xfrm>
          <a:prstGeom prst="rect">
            <a:avLst/>
          </a:prstGeom>
          <a:solidFill>
            <a:srgbClr val="026493"/>
          </a:solidFill>
          <a:ln>
            <a:solidFill>
              <a:srgbClr val="4F8A99"/>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200" dirty="0" smtClean="0">
                <a:effectLst>
                  <a:outerShdw blurRad="38100" dist="38100" dir="2700000" algn="tl">
                    <a:srgbClr val="000000">
                      <a:alpha val="43137"/>
                    </a:srgbClr>
                  </a:outerShdw>
                </a:effectLst>
                <a:latin typeface="Calibri" panose="020F0502020204030204" pitchFamily="34" charset="0"/>
              </a:rPr>
              <a:t>Comorbidities</a:t>
            </a:r>
            <a:endParaRPr lang="en-GB" sz="1200" dirty="0">
              <a:effectLst>
                <a:outerShdw blurRad="38100" dist="38100" dir="2700000" algn="tl">
                  <a:srgbClr val="000000">
                    <a:alpha val="43137"/>
                  </a:srgbClr>
                </a:outerShdw>
              </a:effectLst>
              <a:latin typeface="Calibri" panose="020F0502020204030204" pitchFamily="34" charset="0"/>
            </a:endParaRPr>
          </a:p>
          <a:p>
            <a:pPr algn="ctr"/>
            <a:r>
              <a:rPr lang="en-GB" sz="1200" dirty="0">
                <a:effectLst>
                  <a:outerShdw blurRad="38100" dist="38100" dir="2700000" algn="tl">
                    <a:srgbClr val="000000">
                      <a:alpha val="43137"/>
                    </a:srgbClr>
                  </a:outerShdw>
                </a:effectLst>
                <a:latin typeface="Calibri" panose="020F0502020204030204" pitchFamily="34" charset="0"/>
              </a:rPr>
              <a:t>Eligibility to immunotherapy</a:t>
            </a:r>
          </a:p>
        </p:txBody>
      </p:sp>
      <p:sp>
        <p:nvSpPr>
          <p:cNvPr id="13" name="Rectangle 12"/>
          <p:cNvSpPr/>
          <p:nvPr/>
        </p:nvSpPr>
        <p:spPr>
          <a:xfrm>
            <a:off x="1205205" y="3298298"/>
            <a:ext cx="2199850" cy="945104"/>
          </a:xfrm>
          <a:prstGeom prst="rect">
            <a:avLst/>
          </a:prstGeom>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100" dirty="0" smtClean="0">
                <a:effectLst>
                  <a:outerShdw blurRad="38100" dist="38100" dir="2700000" algn="tl">
                    <a:srgbClr val="000000">
                      <a:alpha val="43137"/>
                    </a:srgbClr>
                  </a:outerShdw>
                </a:effectLst>
                <a:latin typeface="Calibri" panose="020F0502020204030204" pitchFamily="34" charset="0"/>
              </a:rPr>
              <a:t>Cis(carbo)</a:t>
            </a:r>
            <a:r>
              <a:rPr lang="en-GB" sz="1100" dirty="0" err="1" smtClean="0">
                <a:effectLst>
                  <a:outerShdw blurRad="38100" dist="38100" dir="2700000" algn="tl">
                    <a:srgbClr val="000000">
                      <a:alpha val="43137"/>
                    </a:srgbClr>
                  </a:outerShdw>
                </a:effectLst>
                <a:latin typeface="Calibri" panose="020F0502020204030204" pitchFamily="34" charset="0"/>
              </a:rPr>
              <a:t>platin</a:t>
            </a:r>
            <a:r>
              <a:rPr lang="en-GB" sz="1100" dirty="0" smtClean="0">
                <a:effectLst>
                  <a:outerShdw blurRad="38100" dist="38100" dir="2700000" algn="tl">
                    <a:srgbClr val="000000">
                      <a:alpha val="43137"/>
                    </a:srgbClr>
                  </a:outerShdw>
                </a:effectLst>
                <a:latin typeface="Calibri" panose="020F0502020204030204" pitchFamily="34" charset="0"/>
              </a:rPr>
              <a:t>-pemetrexed</a:t>
            </a:r>
          </a:p>
          <a:p>
            <a:pPr algn="ctr"/>
            <a:r>
              <a:rPr lang="en-GB" sz="1100" dirty="0" smtClean="0">
                <a:effectLst>
                  <a:outerShdw blurRad="38100" dist="38100" dir="2700000" algn="tl">
                    <a:srgbClr val="000000">
                      <a:alpha val="43137"/>
                    </a:srgbClr>
                  </a:outerShdw>
                </a:effectLst>
                <a:latin typeface="Calibri" panose="020F0502020204030204" pitchFamily="34" charset="0"/>
              </a:rPr>
              <a:t>+ pembrolizumab</a:t>
            </a:r>
          </a:p>
          <a:p>
            <a:pPr algn="ctr"/>
            <a:r>
              <a:rPr lang="en-GB" sz="1100" u="sng" dirty="0" smtClean="0">
                <a:effectLst>
                  <a:outerShdw blurRad="38100" dist="38100" dir="2700000" algn="tl">
                    <a:srgbClr val="000000">
                      <a:alpha val="43137"/>
                    </a:srgbClr>
                  </a:outerShdw>
                </a:effectLst>
                <a:latin typeface="Calibri" panose="020F0502020204030204" pitchFamily="34" charset="0"/>
              </a:rPr>
              <a:t>or</a:t>
            </a:r>
            <a:r>
              <a:rPr lang="en-GB" sz="1100" dirty="0" smtClean="0">
                <a:effectLst>
                  <a:outerShdw blurRad="38100" dist="38100" dir="2700000" algn="tl">
                    <a:srgbClr val="000000">
                      <a:alpha val="43137"/>
                    </a:srgbClr>
                  </a:outerShdw>
                </a:effectLst>
                <a:latin typeface="Calibri" panose="020F0502020204030204" pitchFamily="34" charset="0"/>
              </a:rPr>
              <a:t> carboplatin-paclitaxel-bevacizumab + atezolizumab</a:t>
            </a:r>
            <a:endParaRPr lang="en-GB" sz="1100" dirty="0">
              <a:effectLst>
                <a:outerShdw blurRad="38100" dist="38100" dir="2700000" algn="tl">
                  <a:srgbClr val="000000">
                    <a:alpha val="43137"/>
                  </a:srgbClr>
                </a:outerShdw>
              </a:effectLst>
              <a:latin typeface="Calibri" panose="020F0502020204030204" pitchFamily="34" charset="0"/>
            </a:endParaRPr>
          </a:p>
        </p:txBody>
      </p:sp>
      <p:sp>
        <p:nvSpPr>
          <p:cNvPr id="14" name="Rectangle 13"/>
          <p:cNvSpPr/>
          <p:nvPr/>
        </p:nvSpPr>
        <p:spPr>
          <a:xfrm>
            <a:off x="3472562" y="3303503"/>
            <a:ext cx="2112012" cy="939897"/>
          </a:xfrm>
          <a:prstGeom prst="rect">
            <a:avLst/>
          </a:prstGeom>
          <a:solidFill>
            <a:srgbClr val="0070C0"/>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100" dirty="0" smtClean="0">
                <a:effectLst>
                  <a:outerShdw blurRad="38100" dist="38100" dir="2700000" algn="tl">
                    <a:srgbClr val="000000">
                      <a:alpha val="43137"/>
                    </a:srgbClr>
                  </a:outerShdw>
                </a:effectLst>
                <a:latin typeface="Calibri" panose="020F0502020204030204" pitchFamily="34" charset="0"/>
              </a:rPr>
              <a:t>Pembrolizumab </a:t>
            </a:r>
            <a:r>
              <a:rPr lang="en-GB" sz="1100" u="sng" dirty="0" smtClean="0">
                <a:effectLst>
                  <a:outerShdw blurRad="38100" dist="38100" dir="2700000" algn="tl">
                    <a:srgbClr val="000000">
                      <a:alpha val="43137"/>
                    </a:srgbClr>
                  </a:outerShdw>
                </a:effectLst>
                <a:latin typeface="Calibri" panose="020F0502020204030204" pitchFamily="34" charset="0"/>
              </a:rPr>
              <a:t>or</a:t>
            </a:r>
          </a:p>
          <a:p>
            <a:pPr algn="ctr"/>
            <a:r>
              <a:rPr lang="en-GB" sz="1100" dirty="0" smtClean="0">
                <a:effectLst>
                  <a:outerShdw blurRad="38100" dist="38100" dir="2700000" algn="tl">
                    <a:srgbClr val="000000">
                      <a:alpha val="43137"/>
                    </a:srgbClr>
                  </a:outerShdw>
                </a:effectLst>
                <a:latin typeface="Calibri" panose="020F0502020204030204" pitchFamily="34" charset="0"/>
              </a:rPr>
              <a:t>cis(carbo)</a:t>
            </a:r>
            <a:r>
              <a:rPr lang="en-GB" sz="1100" dirty="0" err="1" smtClean="0">
                <a:effectLst>
                  <a:outerShdw blurRad="38100" dist="38100" dir="2700000" algn="tl">
                    <a:srgbClr val="000000">
                      <a:alpha val="43137"/>
                    </a:srgbClr>
                  </a:outerShdw>
                </a:effectLst>
                <a:latin typeface="Calibri" panose="020F0502020204030204" pitchFamily="34" charset="0"/>
              </a:rPr>
              <a:t>platin</a:t>
            </a:r>
            <a:r>
              <a:rPr lang="en-GB" sz="1100" dirty="0" smtClean="0">
                <a:effectLst>
                  <a:outerShdw blurRad="38100" dist="38100" dir="2700000" algn="tl">
                    <a:srgbClr val="000000">
                      <a:alpha val="43137"/>
                    </a:srgbClr>
                  </a:outerShdw>
                </a:effectLst>
                <a:latin typeface="Calibri" panose="020F0502020204030204" pitchFamily="34" charset="0"/>
              </a:rPr>
              <a:t>-pemetrexed</a:t>
            </a:r>
          </a:p>
          <a:p>
            <a:pPr algn="ctr"/>
            <a:r>
              <a:rPr lang="en-GB" sz="1100" dirty="0" smtClean="0">
                <a:effectLst>
                  <a:outerShdw blurRad="38100" dist="38100" dir="2700000" algn="tl">
                    <a:srgbClr val="000000">
                      <a:alpha val="43137"/>
                    </a:srgbClr>
                  </a:outerShdw>
                </a:effectLst>
                <a:latin typeface="Calibri" panose="020F0502020204030204" pitchFamily="34" charset="0"/>
              </a:rPr>
              <a:t>+ pembrolizumab</a:t>
            </a:r>
          </a:p>
          <a:p>
            <a:pPr algn="ctr"/>
            <a:r>
              <a:rPr lang="en-GB" sz="1100" u="sng" dirty="0" smtClean="0">
                <a:effectLst>
                  <a:outerShdw blurRad="38100" dist="38100" dir="2700000" algn="tl">
                    <a:srgbClr val="000000">
                      <a:alpha val="43137"/>
                    </a:srgbClr>
                  </a:outerShdw>
                </a:effectLst>
                <a:latin typeface="Calibri" panose="020F0502020204030204" pitchFamily="34" charset="0"/>
              </a:rPr>
              <a:t>or</a:t>
            </a:r>
            <a:r>
              <a:rPr lang="en-GB" sz="1100" dirty="0" smtClean="0">
                <a:effectLst>
                  <a:outerShdw blurRad="38100" dist="38100" dir="2700000" algn="tl">
                    <a:srgbClr val="000000">
                      <a:alpha val="43137"/>
                    </a:srgbClr>
                  </a:outerShdw>
                </a:effectLst>
                <a:latin typeface="Calibri" panose="020F0502020204030204" pitchFamily="34" charset="0"/>
              </a:rPr>
              <a:t> carboplatin-paclitaxel-bevacizumab + atezolizumab</a:t>
            </a:r>
            <a:endParaRPr lang="en-GB" sz="1100" dirty="0">
              <a:effectLst>
                <a:outerShdw blurRad="38100" dist="38100" dir="2700000" algn="tl">
                  <a:srgbClr val="000000">
                    <a:alpha val="43137"/>
                  </a:srgbClr>
                </a:outerShdw>
              </a:effectLst>
              <a:latin typeface="Calibri" panose="020F0502020204030204" pitchFamily="34" charset="0"/>
            </a:endParaRPr>
          </a:p>
        </p:txBody>
      </p:sp>
      <p:sp>
        <p:nvSpPr>
          <p:cNvPr id="15" name="Rectangle 14"/>
          <p:cNvSpPr/>
          <p:nvPr/>
        </p:nvSpPr>
        <p:spPr>
          <a:xfrm>
            <a:off x="7469192" y="3303503"/>
            <a:ext cx="1530171" cy="945104"/>
          </a:xfrm>
          <a:prstGeom prst="rect">
            <a:avLst/>
          </a:prstGeom>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ctr"/>
            <a:r>
              <a:rPr lang="en-GB" sz="1100" dirty="0" smtClean="0">
                <a:solidFill>
                  <a:prstClr val="white"/>
                </a:solidFill>
                <a:effectLst>
                  <a:outerShdw blurRad="38100" dist="38100" dir="2700000" algn="tl">
                    <a:srgbClr val="000000">
                      <a:alpha val="43137"/>
                    </a:srgbClr>
                  </a:outerShdw>
                </a:effectLst>
                <a:latin typeface="Calibri" panose="020F0502020204030204" pitchFamily="34" charset="0"/>
              </a:rPr>
              <a:t>Carboplatin-paclitaxel </a:t>
            </a:r>
          </a:p>
          <a:p>
            <a:pPr lvl="0" algn="ctr"/>
            <a:r>
              <a:rPr lang="en-GB" sz="1100" dirty="0" smtClean="0">
                <a:solidFill>
                  <a:prstClr val="white"/>
                </a:solidFill>
                <a:effectLst>
                  <a:outerShdw blurRad="38100" dist="38100" dir="2700000" algn="tl">
                    <a:srgbClr val="000000">
                      <a:alpha val="43137"/>
                    </a:srgbClr>
                  </a:outerShdw>
                </a:effectLst>
                <a:latin typeface="Calibri" panose="020F0502020204030204" pitchFamily="34" charset="0"/>
              </a:rPr>
              <a:t>+ pembrolizumab</a:t>
            </a:r>
            <a:endParaRPr lang="en-GB" sz="1100" dirty="0">
              <a:solidFill>
                <a:prstClr val="white"/>
              </a:solidFill>
              <a:effectLst>
                <a:outerShdw blurRad="38100" dist="38100" dir="2700000" algn="tl">
                  <a:srgbClr val="000000">
                    <a:alpha val="43137"/>
                  </a:srgbClr>
                </a:outerShdw>
              </a:effectLst>
              <a:latin typeface="Calibri" panose="020F0502020204030204" pitchFamily="34" charset="0"/>
            </a:endParaRPr>
          </a:p>
        </p:txBody>
      </p:sp>
      <p:sp>
        <p:nvSpPr>
          <p:cNvPr id="16" name="Rectangle 15"/>
          <p:cNvSpPr/>
          <p:nvPr/>
        </p:nvSpPr>
        <p:spPr>
          <a:xfrm>
            <a:off x="1205205" y="4296018"/>
            <a:ext cx="2199850" cy="487443"/>
          </a:xfrm>
          <a:prstGeom prst="rect">
            <a:avLst/>
          </a:prstGeom>
          <a:solidFill>
            <a:schemeClr val="accent4"/>
          </a:solidFill>
          <a:ln>
            <a:solidFill>
              <a:schemeClr val="accent4">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100" dirty="0" smtClean="0">
                <a:effectLst>
                  <a:outerShdw blurRad="38100" dist="38100" dir="2700000" algn="tl">
                    <a:srgbClr val="000000">
                      <a:alpha val="43137"/>
                    </a:srgbClr>
                  </a:outerShdw>
                </a:effectLst>
                <a:latin typeface="Calibri" panose="020F0502020204030204" pitchFamily="34" charset="0"/>
              </a:rPr>
              <a:t>Bevacizumab + atezolizumab</a:t>
            </a:r>
          </a:p>
          <a:p>
            <a:pPr algn="ctr"/>
            <a:r>
              <a:rPr lang="en-GB" sz="1100" dirty="0" smtClean="0">
                <a:effectLst>
                  <a:outerShdw blurRad="38100" dist="38100" dir="2700000" algn="tl">
                    <a:srgbClr val="000000">
                      <a:alpha val="43137"/>
                    </a:srgbClr>
                  </a:outerShdw>
                </a:effectLst>
                <a:latin typeface="Calibri" panose="020F0502020204030204" pitchFamily="34" charset="0"/>
              </a:rPr>
              <a:t>Pemetrexed + pembrolizumab</a:t>
            </a:r>
            <a:endParaRPr lang="en-GB" sz="1100" dirty="0">
              <a:effectLst>
                <a:outerShdw blurRad="38100" dist="38100" dir="2700000" algn="tl">
                  <a:srgbClr val="000000">
                    <a:alpha val="43137"/>
                  </a:srgbClr>
                </a:outerShdw>
              </a:effectLst>
              <a:latin typeface="Calibri" panose="020F0502020204030204" pitchFamily="34" charset="0"/>
            </a:endParaRPr>
          </a:p>
        </p:txBody>
      </p:sp>
      <p:sp>
        <p:nvSpPr>
          <p:cNvPr id="34" name="Rectangle 33"/>
          <p:cNvSpPr/>
          <p:nvPr/>
        </p:nvSpPr>
        <p:spPr>
          <a:xfrm>
            <a:off x="952282" y="1491632"/>
            <a:ext cx="180020" cy="405044"/>
          </a:xfrm>
          <a:prstGeom prst="rect">
            <a:avLst/>
          </a:prstGeom>
          <a:solidFill>
            <a:schemeClr val="tx2"/>
          </a:solidFill>
          <a:ln>
            <a:solidFill>
              <a:schemeClr val="accent2"/>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sz="1600" dirty="0"/>
          </a:p>
        </p:txBody>
      </p:sp>
      <p:sp>
        <p:nvSpPr>
          <p:cNvPr id="35" name="Rectangle 34"/>
          <p:cNvSpPr/>
          <p:nvPr/>
        </p:nvSpPr>
        <p:spPr>
          <a:xfrm>
            <a:off x="952282" y="1941683"/>
            <a:ext cx="180020" cy="405044"/>
          </a:xfrm>
          <a:prstGeom prst="rect">
            <a:avLst/>
          </a:prstGeom>
          <a:solidFill>
            <a:schemeClr val="accent2">
              <a:lumMod val="60000"/>
              <a:lumOff val="40000"/>
            </a:schemeClr>
          </a:solidFill>
          <a:ln>
            <a:solidFill>
              <a:srgbClr val="CF498F"/>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sz="1600" dirty="0"/>
          </a:p>
        </p:txBody>
      </p:sp>
      <p:sp>
        <p:nvSpPr>
          <p:cNvPr id="36" name="Rectangle 35"/>
          <p:cNvSpPr/>
          <p:nvPr/>
        </p:nvSpPr>
        <p:spPr>
          <a:xfrm>
            <a:off x="952282" y="2406692"/>
            <a:ext cx="180020" cy="405044"/>
          </a:xfrm>
          <a:prstGeom prst="rect">
            <a:avLst/>
          </a:prstGeom>
          <a:solidFill>
            <a:srgbClr val="00B050"/>
          </a:solidFill>
          <a:ln>
            <a:solidFill>
              <a:schemeClr val="accent4">
                <a:lumMod val="60000"/>
                <a:lumOff val="4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sz="1600" dirty="0"/>
          </a:p>
        </p:txBody>
      </p:sp>
      <p:sp>
        <p:nvSpPr>
          <p:cNvPr id="37" name="Rectangle 36"/>
          <p:cNvSpPr/>
          <p:nvPr/>
        </p:nvSpPr>
        <p:spPr>
          <a:xfrm>
            <a:off x="952282" y="2856629"/>
            <a:ext cx="180020" cy="405044"/>
          </a:xfrm>
          <a:prstGeom prst="rect">
            <a:avLst/>
          </a:prstGeom>
          <a:solidFill>
            <a:srgbClr val="026493"/>
          </a:solidFill>
          <a:ln>
            <a:solidFill>
              <a:srgbClr val="4F8A99"/>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sz="1600" dirty="0"/>
          </a:p>
        </p:txBody>
      </p:sp>
      <p:sp>
        <p:nvSpPr>
          <p:cNvPr id="38" name="Rectangle 37"/>
          <p:cNvSpPr/>
          <p:nvPr/>
        </p:nvSpPr>
        <p:spPr>
          <a:xfrm>
            <a:off x="952282" y="3306214"/>
            <a:ext cx="180020" cy="937187"/>
          </a:xfrm>
          <a:prstGeom prst="rect">
            <a:avLst/>
          </a:prstGeom>
          <a:solidFill>
            <a:schemeClr val="accent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sz="1600" dirty="0"/>
          </a:p>
        </p:txBody>
      </p:sp>
      <p:sp>
        <p:nvSpPr>
          <p:cNvPr id="39" name="Rectangle 38"/>
          <p:cNvSpPr/>
          <p:nvPr/>
        </p:nvSpPr>
        <p:spPr>
          <a:xfrm>
            <a:off x="952282" y="4288407"/>
            <a:ext cx="180020" cy="495055"/>
          </a:xfrm>
          <a:prstGeom prst="rect">
            <a:avLst/>
          </a:prstGeom>
          <a:solidFill>
            <a:schemeClr val="accent4"/>
          </a:solidFill>
          <a:ln>
            <a:solidFill>
              <a:schemeClr val="accent4">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sz="1600" dirty="0"/>
          </a:p>
        </p:txBody>
      </p:sp>
      <p:sp>
        <p:nvSpPr>
          <p:cNvPr id="40" name="ZoneTexte 39"/>
          <p:cNvSpPr txBox="1"/>
          <p:nvPr/>
        </p:nvSpPr>
        <p:spPr>
          <a:xfrm>
            <a:off x="202705" y="1553676"/>
            <a:ext cx="797648" cy="292384"/>
          </a:xfrm>
          <a:prstGeom prst="rect">
            <a:avLst/>
          </a:prstGeom>
          <a:noFill/>
        </p:spPr>
        <p:txBody>
          <a:bodyPr wrap="none" lIns="121917" tIns="60958" rIns="121917" bIns="60958" rtlCol="0">
            <a:spAutoFit/>
          </a:bodyPr>
          <a:lstStyle/>
          <a:p>
            <a:pPr algn="r"/>
            <a:r>
              <a:rPr lang="en-GB" sz="1100" b="1" dirty="0" smtClean="0">
                <a:solidFill>
                  <a:schemeClr val="tx2"/>
                </a:solidFill>
                <a:latin typeface="Calibri" panose="020F0502020204030204" pitchFamily="34" charset="0"/>
              </a:rPr>
              <a:t>Histology</a:t>
            </a:r>
            <a:endParaRPr lang="en-GB" sz="1100" b="1" dirty="0">
              <a:solidFill>
                <a:schemeClr val="tx2"/>
              </a:solidFill>
              <a:latin typeface="Calibri" panose="020F0502020204030204" pitchFamily="34" charset="0"/>
            </a:endParaRPr>
          </a:p>
        </p:txBody>
      </p:sp>
      <p:sp>
        <p:nvSpPr>
          <p:cNvPr id="41" name="ZoneTexte 40"/>
          <p:cNvSpPr txBox="1"/>
          <p:nvPr/>
        </p:nvSpPr>
        <p:spPr>
          <a:xfrm>
            <a:off x="87290" y="2019814"/>
            <a:ext cx="913064" cy="292384"/>
          </a:xfrm>
          <a:prstGeom prst="rect">
            <a:avLst/>
          </a:prstGeom>
          <a:noFill/>
        </p:spPr>
        <p:txBody>
          <a:bodyPr wrap="none" lIns="121917" tIns="60958" rIns="121917" bIns="60958" rtlCol="0">
            <a:spAutoFit/>
          </a:bodyPr>
          <a:lstStyle/>
          <a:p>
            <a:pPr algn="r"/>
            <a:r>
              <a:rPr lang="en-GB" sz="1100" b="1" dirty="0" smtClean="0">
                <a:solidFill>
                  <a:schemeClr val="accent2">
                    <a:lumMod val="60000"/>
                    <a:lumOff val="40000"/>
                  </a:schemeClr>
                </a:solidFill>
                <a:latin typeface="Calibri" panose="020F0502020204030204" pitchFamily="34" charset="0"/>
              </a:rPr>
              <a:t>Biomarkers</a:t>
            </a:r>
            <a:endParaRPr lang="en-GB" sz="1100" b="1" dirty="0">
              <a:solidFill>
                <a:schemeClr val="accent2">
                  <a:lumMod val="60000"/>
                  <a:lumOff val="40000"/>
                </a:schemeClr>
              </a:solidFill>
              <a:latin typeface="Calibri" panose="020F0502020204030204" pitchFamily="34" charset="0"/>
            </a:endParaRPr>
          </a:p>
        </p:txBody>
      </p:sp>
      <p:sp>
        <p:nvSpPr>
          <p:cNvPr id="42" name="ZoneTexte 41"/>
          <p:cNvSpPr txBox="1"/>
          <p:nvPr/>
        </p:nvSpPr>
        <p:spPr>
          <a:xfrm>
            <a:off x="369269" y="2428311"/>
            <a:ext cx="584448" cy="292384"/>
          </a:xfrm>
          <a:prstGeom prst="rect">
            <a:avLst/>
          </a:prstGeom>
          <a:noFill/>
        </p:spPr>
        <p:txBody>
          <a:bodyPr wrap="none" lIns="121917" tIns="60958" rIns="121917" bIns="60958" rtlCol="0">
            <a:spAutoFit/>
          </a:bodyPr>
          <a:lstStyle/>
          <a:p>
            <a:pPr algn="r"/>
            <a:r>
              <a:rPr lang="en-GB" sz="1100" b="1" dirty="0" smtClean="0">
                <a:solidFill>
                  <a:srgbClr val="00B050"/>
                </a:solidFill>
                <a:latin typeface="Calibri" panose="020F0502020204030204" pitchFamily="34" charset="0"/>
              </a:rPr>
              <a:t>PD-L1</a:t>
            </a:r>
            <a:endParaRPr lang="en-GB" sz="1100" b="1" dirty="0">
              <a:solidFill>
                <a:srgbClr val="00B050"/>
              </a:solidFill>
              <a:latin typeface="Calibri" panose="020F0502020204030204" pitchFamily="34" charset="0"/>
            </a:endParaRPr>
          </a:p>
        </p:txBody>
      </p:sp>
      <p:sp>
        <p:nvSpPr>
          <p:cNvPr id="43" name="ZoneTexte 42"/>
          <p:cNvSpPr txBox="1"/>
          <p:nvPr/>
        </p:nvSpPr>
        <p:spPr>
          <a:xfrm>
            <a:off x="213926" y="2910462"/>
            <a:ext cx="786428" cy="292384"/>
          </a:xfrm>
          <a:prstGeom prst="rect">
            <a:avLst/>
          </a:prstGeom>
          <a:noFill/>
        </p:spPr>
        <p:txBody>
          <a:bodyPr wrap="none" lIns="121917" tIns="60958" rIns="121917" bIns="60958" rtlCol="0">
            <a:spAutoFit/>
          </a:bodyPr>
          <a:lstStyle/>
          <a:p>
            <a:pPr algn="r"/>
            <a:r>
              <a:rPr lang="en-GB" sz="1100" b="1" dirty="0" smtClean="0">
                <a:solidFill>
                  <a:srgbClr val="026493"/>
                </a:solidFill>
                <a:latin typeface="Calibri" panose="020F0502020204030204" pitchFamily="34" charset="0"/>
              </a:rPr>
              <a:t>Eligibility</a:t>
            </a:r>
            <a:endParaRPr lang="en-GB" sz="1100" b="1" dirty="0">
              <a:solidFill>
                <a:srgbClr val="026493"/>
              </a:solidFill>
              <a:latin typeface="Calibri" panose="020F0502020204030204" pitchFamily="34" charset="0"/>
            </a:endParaRPr>
          </a:p>
        </p:txBody>
      </p:sp>
      <p:sp>
        <p:nvSpPr>
          <p:cNvPr id="44" name="ZoneTexte 43"/>
          <p:cNvSpPr txBox="1"/>
          <p:nvPr/>
        </p:nvSpPr>
        <p:spPr>
          <a:xfrm>
            <a:off x="196293" y="3536934"/>
            <a:ext cx="804060" cy="292384"/>
          </a:xfrm>
          <a:prstGeom prst="rect">
            <a:avLst/>
          </a:prstGeom>
          <a:noFill/>
        </p:spPr>
        <p:txBody>
          <a:bodyPr wrap="none" lIns="121917" tIns="60958" rIns="121917" bIns="60958" rtlCol="0">
            <a:spAutoFit/>
          </a:bodyPr>
          <a:lstStyle/>
          <a:p>
            <a:pPr algn="r"/>
            <a:r>
              <a:rPr lang="en-GB" sz="1100" b="1" dirty="0" smtClean="0">
                <a:solidFill>
                  <a:srgbClr val="0070C0"/>
                </a:solidFill>
                <a:latin typeface="Calibri" panose="020F0502020204030204" pitchFamily="34" charset="0"/>
              </a:rPr>
              <a:t>Induction</a:t>
            </a:r>
            <a:endParaRPr lang="en-GB" sz="1100" b="1" dirty="0">
              <a:solidFill>
                <a:srgbClr val="0070C0"/>
              </a:solidFill>
              <a:latin typeface="Calibri" panose="020F0502020204030204" pitchFamily="34" charset="0"/>
            </a:endParaRPr>
          </a:p>
        </p:txBody>
      </p:sp>
      <p:sp>
        <p:nvSpPr>
          <p:cNvPr id="45" name="ZoneTexte 44"/>
          <p:cNvSpPr txBox="1"/>
          <p:nvPr/>
        </p:nvSpPr>
        <p:spPr>
          <a:xfrm>
            <a:off x="-18510" y="4386336"/>
            <a:ext cx="1018863" cy="292384"/>
          </a:xfrm>
          <a:prstGeom prst="rect">
            <a:avLst/>
          </a:prstGeom>
          <a:noFill/>
        </p:spPr>
        <p:txBody>
          <a:bodyPr wrap="none" lIns="121917" tIns="60958" rIns="121917" bIns="60958" rtlCol="0">
            <a:spAutoFit/>
          </a:bodyPr>
          <a:lstStyle/>
          <a:p>
            <a:pPr algn="r"/>
            <a:r>
              <a:rPr lang="en-GB" sz="1100" b="1" dirty="0" smtClean="0">
                <a:solidFill>
                  <a:schemeClr val="accent4"/>
                </a:solidFill>
                <a:latin typeface="Calibri" panose="020F0502020204030204" pitchFamily="34" charset="0"/>
              </a:rPr>
              <a:t>Maintenance</a:t>
            </a:r>
            <a:endParaRPr lang="en-GB" sz="1100" b="1" dirty="0">
              <a:solidFill>
                <a:schemeClr val="accent4"/>
              </a:solidFill>
              <a:latin typeface="Calibri" panose="020F0502020204030204" pitchFamily="34" charset="0"/>
            </a:endParaRPr>
          </a:p>
        </p:txBody>
      </p:sp>
      <p:sp>
        <p:nvSpPr>
          <p:cNvPr id="33" name="Rectangle 32"/>
          <p:cNvSpPr/>
          <p:nvPr/>
        </p:nvSpPr>
        <p:spPr>
          <a:xfrm>
            <a:off x="3472564" y="4296018"/>
            <a:ext cx="2115235" cy="487443"/>
          </a:xfrm>
          <a:prstGeom prst="rect">
            <a:avLst/>
          </a:prstGeom>
          <a:solidFill>
            <a:schemeClr val="accent4"/>
          </a:solidFill>
          <a:ln>
            <a:solidFill>
              <a:schemeClr val="accent4">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lnSpc>
                <a:spcPct val="80000"/>
              </a:lnSpc>
            </a:pPr>
            <a:r>
              <a:rPr lang="en-GB" sz="1100" dirty="0" smtClean="0">
                <a:effectLst>
                  <a:outerShdw blurRad="38100" dist="38100" dir="2700000" algn="tl">
                    <a:srgbClr val="000000">
                      <a:alpha val="43137"/>
                    </a:srgbClr>
                  </a:outerShdw>
                </a:effectLst>
                <a:latin typeface="Calibri" panose="020F0502020204030204" pitchFamily="34" charset="0"/>
              </a:rPr>
              <a:t>Pembrolizumab</a:t>
            </a:r>
          </a:p>
          <a:p>
            <a:pPr algn="ctr">
              <a:lnSpc>
                <a:spcPct val="80000"/>
              </a:lnSpc>
            </a:pPr>
            <a:r>
              <a:rPr lang="en-GB" sz="1100" dirty="0" smtClean="0">
                <a:effectLst>
                  <a:outerShdw blurRad="38100" dist="38100" dir="2700000" algn="tl">
                    <a:srgbClr val="000000">
                      <a:alpha val="43137"/>
                    </a:srgbClr>
                  </a:outerShdw>
                </a:effectLst>
                <a:latin typeface="Calibri" panose="020F0502020204030204" pitchFamily="34" charset="0"/>
              </a:rPr>
              <a:t>Pemetrexed + pembrolizumab</a:t>
            </a:r>
          </a:p>
          <a:p>
            <a:pPr algn="ctr">
              <a:lnSpc>
                <a:spcPct val="80000"/>
              </a:lnSpc>
            </a:pPr>
            <a:r>
              <a:rPr lang="en-GB" sz="1100" dirty="0" smtClean="0">
                <a:effectLst>
                  <a:outerShdw blurRad="38100" dist="38100" dir="2700000" algn="tl">
                    <a:srgbClr val="000000">
                      <a:alpha val="43137"/>
                    </a:srgbClr>
                  </a:outerShdw>
                </a:effectLst>
                <a:latin typeface="Calibri" panose="020F0502020204030204" pitchFamily="34" charset="0"/>
              </a:rPr>
              <a:t>Atezolizumab + bevacizumab</a:t>
            </a:r>
            <a:endParaRPr lang="en-GB" sz="1100" dirty="0">
              <a:effectLst>
                <a:outerShdw blurRad="38100" dist="38100" dir="2700000" algn="tl">
                  <a:srgbClr val="000000">
                    <a:alpha val="43137"/>
                  </a:srgbClr>
                </a:outerShdw>
              </a:effectLst>
              <a:latin typeface="Calibri" panose="020F0502020204030204" pitchFamily="34" charset="0"/>
            </a:endParaRPr>
          </a:p>
        </p:txBody>
      </p:sp>
      <p:sp>
        <p:nvSpPr>
          <p:cNvPr id="46" name="Rectangle 45"/>
          <p:cNvSpPr/>
          <p:nvPr/>
        </p:nvSpPr>
        <p:spPr>
          <a:xfrm>
            <a:off x="5729620" y="3303503"/>
            <a:ext cx="1649562" cy="945104"/>
          </a:xfrm>
          <a:prstGeom prst="rect">
            <a:avLst/>
          </a:prstGeom>
          <a:solidFill>
            <a:srgbClr val="0070C0"/>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100" dirty="0" smtClean="0">
                <a:effectLst>
                  <a:outerShdw blurRad="38100" dist="38100" dir="2700000" algn="tl">
                    <a:srgbClr val="000000">
                      <a:alpha val="43137"/>
                    </a:srgbClr>
                  </a:outerShdw>
                </a:effectLst>
                <a:latin typeface="Calibri" panose="020F0502020204030204" pitchFamily="34" charset="0"/>
              </a:rPr>
              <a:t>Pembrolizumab </a:t>
            </a:r>
          </a:p>
          <a:p>
            <a:pPr algn="ctr"/>
            <a:r>
              <a:rPr lang="en-GB" sz="1100" u="sng" dirty="0" smtClean="0">
                <a:effectLst>
                  <a:outerShdw blurRad="38100" dist="38100" dir="2700000" algn="tl">
                    <a:srgbClr val="000000">
                      <a:alpha val="43137"/>
                    </a:srgbClr>
                  </a:outerShdw>
                </a:effectLst>
                <a:latin typeface="Calibri" panose="020F0502020204030204" pitchFamily="34" charset="0"/>
              </a:rPr>
              <a:t>or</a:t>
            </a:r>
          </a:p>
          <a:p>
            <a:pPr algn="ctr"/>
            <a:r>
              <a:rPr lang="en-GB" sz="1100" dirty="0" smtClean="0">
                <a:effectLst>
                  <a:outerShdw blurRad="38100" dist="38100" dir="2700000" algn="tl">
                    <a:srgbClr val="000000">
                      <a:alpha val="43137"/>
                    </a:srgbClr>
                  </a:outerShdw>
                </a:effectLst>
                <a:latin typeface="Calibri" panose="020F0502020204030204" pitchFamily="34" charset="0"/>
              </a:rPr>
              <a:t>Carboplatin-paclitaxel</a:t>
            </a:r>
          </a:p>
          <a:p>
            <a:pPr algn="ctr"/>
            <a:r>
              <a:rPr lang="en-GB" sz="1100" dirty="0" smtClean="0">
                <a:effectLst>
                  <a:outerShdw blurRad="38100" dist="38100" dir="2700000" algn="tl">
                    <a:srgbClr val="000000">
                      <a:alpha val="43137"/>
                    </a:srgbClr>
                  </a:outerShdw>
                </a:effectLst>
                <a:latin typeface="Calibri" panose="020F0502020204030204" pitchFamily="34" charset="0"/>
              </a:rPr>
              <a:t>+ pembrolizumab </a:t>
            </a:r>
            <a:endParaRPr lang="en-GB" sz="1100" dirty="0">
              <a:effectLst>
                <a:outerShdw blurRad="38100" dist="38100" dir="2700000" algn="tl">
                  <a:srgbClr val="000000">
                    <a:alpha val="43137"/>
                  </a:srgbClr>
                </a:outerShdw>
              </a:effectLst>
              <a:latin typeface="Calibri" panose="020F0502020204030204" pitchFamily="34" charset="0"/>
            </a:endParaRPr>
          </a:p>
        </p:txBody>
      </p:sp>
      <p:sp>
        <p:nvSpPr>
          <p:cNvPr id="47" name="Rectangle 46"/>
          <p:cNvSpPr/>
          <p:nvPr/>
        </p:nvSpPr>
        <p:spPr>
          <a:xfrm>
            <a:off x="5733845" y="4293614"/>
            <a:ext cx="1645339" cy="495055"/>
          </a:xfrm>
          <a:prstGeom prst="rect">
            <a:avLst/>
          </a:prstGeom>
          <a:solidFill>
            <a:schemeClr val="accent4"/>
          </a:solidFill>
          <a:ln>
            <a:solidFill>
              <a:schemeClr val="accent4">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100" dirty="0" smtClean="0">
                <a:effectLst>
                  <a:outerShdw blurRad="38100" dist="38100" dir="2700000" algn="tl">
                    <a:srgbClr val="000000">
                      <a:alpha val="43137"/>
                    </a:srgbClr>
                  </a:outerShdw>
                </a:effectLst>
                <a:latin typeface="Calibri" panose="020F0502020204030204" pitchFamily="34" charset="0"/>
              </a:rPr>
              <a:t>Pembrolizumab</a:t>
            </a:r>
            <a:endParaRPr lang="en-GB" sz="1100" dirty="0">
              <a:effectLst>
                <a:outerShdw blurRad="38100" dist="38100" dir="2700000" algn="tl">
                  <a:srgbClr val="000000">
                    <a:alpha val="43137"/>
                  </a:srgbClr>
                </a:outerShdw>
              </a:effectLst>
              <a:latin typeface="Calibri" panose="020F0502020204030204" pitchFamily="34" charset="0"/>
            </a:endParaRPr>
          </a:p>
        </p:txBody>
      </p:sp>
      <p:sp>
        <p:nvSpPr>
          <p:cNvPr id="49" name="Rectangle 48"/>
          <p:cNvSpPr/>
          <p:nvPr/>
        </p:nvSpPr>
        <p:spPr>
          <a:xfrm>
            <a:off x="7469191" y="4293614"/>
            <a:ext cx="1530173" cy="495055"/>
          </a:xfrm>
          <a:prstGeom prst="rect">
            <a:avLst/>
          </a:prstGeom>
          <a:solidFill>
            <a:schemeClr val="accent4"/>
          </a:solidFill>
          <a:ln>
            <a:solidFill>
              <a:schemeClr val="accent4">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100" dirty="0" smtClean="0">
                <a:effectLst>
                  <a:outerShdw blurRad="38100" dist="38100" dir="2700000" algn="tl">
                    <a:srgbClr val="000000">
                      <a:alpha val="43137"/>
                    </a:srgbClr>
                  </a:outerShdw>
                </a:effectLst>
                <a:latin typeface="Calibri" panose="020F0502020204030204" pitchFamily="34" charset="0"/>
              </a:rPr>
              <a:t>Pembrolizumab</a:t>
            </a:r>
            <a:endParaRPr lang="en-GB" sz="11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176013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half" idx="2"/>
          </p:nvPr>
        </p:nvSpPr>
        <p:spPr>
          <a:xfrm>
            <a:off x="1691680" y="1221600"/>
            <a:ext cx="7315200" cy="514350"/>
          </a:xfrm>
        </p:spPr>
        <p:txBody>
          <a:bodyPr>
            <a:noAutofit/>
          </a:bodyPr>
          <a:lstStyle/>
          <a:p>
            <a:r>
              <a:rPr lang="en-US" sz="3600" dirty="0">
                <a:effectLst>
                  <a:outerShdw blurRad="38100" dist="38100" dir="2700000" algn="tl">
                    <a:srgbClr val="000000">
                      <a:alpha val="43137"/>
                    </a:srgbClr>
                  </a:outerShdw>
                </a:effectLst>
              </a:rPr>
              <a:t>The </a:t>
            </a:r>
            <a:r>
              <a:rPr lang="en-US" sz="3600" dirty="0" smtClean="0">
                <a:effectLst>
                  <a:outerShdw blurRad="38100" dist="38100" dir="2700000" algn="tl">
                    <a:srgbClr val="000000">
                      <a:alpha val="43137"/>
                    </a:srgbClr>
                  </a:outerShdw>
                </a:effectLst>
              </a:rPr>
              <a:t>past</a:t>
            </a:r>
          </a:p>
          <a:p>
            <a:r>
              <a:rPr lang="en-US" sz="3600" dirty="0">
                <a:effectLst>
                  <a:outerShdw blurRad="38100" dist="38100" dir="2700000" algn="tl">
                    <a:srgbClr val="000000">
                      <a:alpha val="43137"/>
                    </a:srgbClr>
                  </a:outerShdw>
                </a:effectLst>
              </a:rPr>
              <a:t>I</a:t>
            </a:r>
            <a:r>
              <a:rPr lang="en-US" sz="3600" dirty="0" smtClean="0">
                <a:effectLst>
                  <a:outerShdw blurRad="38100" dist="38100" dir="2700000" algn="tl">
                    <a:srgbClr val="000000">
                      <a:alpha val="43137"/>
                    </a:srgbClr>
                  </a:outerShdw>
                </a:effectLst>
              </a:rPr>
              <a:t>ncremental advances</a:t>
            </a:r>
          </a:p>
          <a:p>
            <a:r>
              <a:rPr lang="en-US" sz="3600" dirty="0" smtClean="0">
                <a:effectLst>
                  <a:outerShdw blurRad="38100" dist="38100" dir="2700000" algn="tl">
                    <a:srgbClr val="000000">
                      <a:alpha val="43137"/>
                    </a:srgbClr>
                  </a:outerShdw>
                </a:effectLst>
              </a:rPr>
              <a:t>due </a:t>
            </a:r>
            <a:r>
              <a:rPr lang="en-US" sz="3600" dirty="0">
                <a:effectLst>
                  <a:outerShdw blurRad="38100" dist="38100" dir="2700000" algn="tl">
                    <a:srgbClr val="000000">
                      <a:alpha val="43137"/>
                    </a:srgbClr>
                  </a:outerShdw>
                </a:effectLst>
              </a:rPr>
              <a:t>to cytotoxic chemotherapy</a:t>
            </a:r>
          </a:p>
          <a:p>
            <a:endParaRPr lang="fr-FR"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03739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Connecteur droit avec flèche 52"/>
          <p:cNvCxnSpPr/>
          <p:nvPr/>
        </p:nvCxnSpPr>
        <p:spPr>
          <a:xfrm>
            <a:off x="6012160" y="1626645"/>
            <a:ext cx="0" cy="2820256"/>
          </a:xfrm>
          <a:prstGeom prst="straightConnector1">
            <a:avLst/>
          </a:prstGeom>
          <a:ln>
            <a:headEnd type="none" w="med" len="med"/>
            <a:tailEnd type="triangle" w="med" len="med"/>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p:nvPr/>
        </p:nvCxnSpPr>
        <p:spPr>
          <a:xfrm>
            <a:off x="5022050" y="1626645"/>
            <a:ext cx="0" cy="2820256"/>
          </a:xfrm>
          <a:prstGeom prst="straightConnector1">
            <a:avLst/>
          </a:prstGeom>
          <a:ln>
            <a:headEnd type="none" w="med" len="med"/>
            <a:tailEnd type="triangle" w="med" len="med"/>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8243092" y="1667940"/>
            <a:ext cx="0" cy="2790308"/>
          </a:xfrm>
          <a:prstGeom prst="straightConnector1">
            <a:avLst/>
          </a:prstGeom>
          <a:ln>
            <a:headEnd type="none" w="med" len="med"/>
            <a:tailEnd type="triangle" w="med" len="med"/>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6867255" y="1716655"/>
            <a:ext cx="0" cy="2729393"/>
          </a:xfrm>
          <a:prstGeom prst="straightConnector1">
            <a:avLst/>
          </a:prstGeom>
          <a:ln>
            <a:headEnd type="none" w="med" len="med"/>
            <a:tailEnd type="triangle" w="med" len="med"/>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3986935" y="1626647"/>
            <a:ext cx="0" cy="2820256"/>
          </a:xfrm>
          <a:prstGeom prst="straightConnector1">
            <a:avLst/>
          </a:prstGeom>
          <a:ln>
            <a:headEnd type="none" w="med" len="med"/>
            <a:tailEnd type="triangle" w="med" len="med"/>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3109874" y="2459239"/>
            <a:ext cx="0" cy="619967"/>
          </a:xfrm>
          <a:prstGeom prst="straightConnector1">
            <a:avLst/>
          </a:prstGeom>
          <a:ln>
            <a:headEnd type="none" w="med" len="med"/>
            <a:tailEnd type="triangle" w="med" len="med"/>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2141730" y="1667940"/>
            <a:ext cx="0" cy="2794020"/>
          </a:xfrm>
          <a:prstGeom prst="straightConnector1">
            <a:avLst/>
          </a:prstGeom>
          <a:ln>
            <a:headEnd type="none" w="med" len="med"/>
            <a:tailEnd type="triangle" w="med" len="med"/>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897404" y="107726"/>
            <a:ext cx="7875875" cy="1005840"/>
          </a:xfrm>
        </p:spPr>
        <p:txBody>
          <a:bodyPr>
            <a:noAutofit/>
          </a:bodyPr>
          <a:lstStyle/>
          <a:p>
            <a:pPr>
              <a:lnSpc>
                <a:spcPct val="110000"/>
              </a:lnSpc>
            </a:pPr>
            <a:r>
              <a:rPr lang="en-US" sz="2400" dirty="0" smtClean="0"/>
              <a:t>Advanced NSCLC without targetable oncogenic addiction</a:t>
            </a:r>
            <a:br>
              <a:rPr lang="en-US" sz="2400" dirty="0" smtClean="0"/>
            </a:br>
            <a:r>
              <a:rPr lang="en-US" sz="2400" dirty="0" smtClean="0"/>
              <a:t>First line treatment algorithm</a:t>
            </a:r>
            <a:endParaRPr lang="en-US" sz="2400" dirty="0"/>
          </a:p>
        </p:txBody>
      </p:sp>
      <p:sp>
        <p:nvSpPr>
          <p:cNvPr id="5" name="Rectangle 4"/>
          <p:cNvSpPr/>
          <p:nvPr/>
        </p:nvSpPr>
        <p:spPr>
          <a:xfrm>
            <a:off x="1222313" y="1356617"/>
            <a:ext cx="4365484" cy="405045"/>
          </a:xfrm>
          <a:prstGeom prst="rect">
            <a:avLst/>
          </a:prstGeom>
          <a:solidFill>
            <a:schemeClr val="accent2">
              <a:lumMod val="75000"/>
            </a:schemeClr>
          </a:solidFill>
          <a:ln>
            <a:solidFill>
              <a:schemeClr val="accent2"/>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2000" dirty="0" smtClean="0">
                <a:effectLst>
                  <a:outerShdw blurRad="38100" dist="38100" dir="2700000" algn="tl">
                    <a:srgbClr val="000000">
                      <a:alpha val="43137"/>
                    </a:srgbClr>
                  </a:outerShdw>
                </a:effectLst>
                <a:latin typeface="Calibri" panose="020F0502020204030204" pitchFamily="34" charset="0"/>
              </a:rPr>
              <a:t>Non-Squamous</a:t>
            </a:r>
            <a:endParaRPr lang="en-GB" sz="2000" dirty="0">
              <a:effectLst>
                <a:outerShdw blurRad="38100" dist="38100" dir="2700000" algn="tl">
                  <a:srgbClr val="000000">
                    <a:alpha val="43137"/>
                  </a:srgbClr>
                </a:outerShdw>
              </a:effectLst>
              <a:latin typeface="Calibri" panose="020F0502020204030204" pitchFamily="34" charset="0"/>
            </a:endParaRPr>
          </a:p>
        </p:txBody>
      </p:sp>
      <p:sp>
        <p:nvSpPr>
          <p:cNvPr id="6" name="Rectangle 5"/>
          <p:cNvSpPr/>
          <p:nvPr/>
        </p:nvSpPr>
        <p:spPr>
          <a:xfrm>
            <a:off x="5742658" y="1356615"/>
            <a:ext cx="3265518" cy="405045"/>
          </a:xfrm>
          <a:prstGeom prst="rect">
            <a:avLst/>
          </a:prstGeom>
          <a:solidFill>
            <a:schemeClr val="accent2">
              <a:lumMod val="75000"/>
            </a:schemeClr>
          </a:solidFill>
          <a:ln>
            <a:solidFill>
              <a:schemeClr val="accent2"/>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2000" dirty="0" smtClean="0">
                <a:effectLst>
                  <a:outerShdw blurRad="38100" dist="38100" dir="2700000" algn="tl">
                    <a:srgbClr val="000000">
                      <a:alpha val="43137"/>
                    </a:srgbClr>
                  </a:outerShdw>
                </a:effectLst>
                <a:latin typeface="Calibri" panose="020F0502020204030204" pitchFamily="34" charset="0"/>
              </a:rPr>
              <a:t>Squamous</a:t>
            </a:r>
            <a:endParaRPr lang="en-GB" sz="2000" dirty="0">
              <a:effectLst>
                <a:outerShdw blurRad="38100" dist="38100" dir="2700000" algn="tl">
                  <a:srgbClr val="000000">
                    <a:alpha val="43137"/>
                  </a:srgbClr>
                </a:outerShdw>
              </a:effectLst>
              <a:latin typeface="Calibri" panose="020F0502020204030204" pitchFamily="34" charset="0"/>
            </a:endParaRPr>
          </a:p>
        </p:txBody>
      </p:sp>
      <p:sp>
        <p:nvSpPr>
          <p:cNvPr id="7" name="Rectangle 6"/>
          <p:cNvSpPr/>
          <p:nvPr/>
        </p:nvSpPr>
        <p:spPr>
          <a:xfrm>
            <a:off x="1222314" y="1806666"/>
            <a:ext cx="4365482" cy="405045"/>
          </a:xfrm>
          <a:prstGeom prst="rect">
            <a:avLst/>
          </a:prstGeom>
          <a:solidFill>
            <a:schemeClr val="accent2">
              <a:lumMod val="60000"/>
              <a:lumOff val="40000"/>
            </a:schemeClr>
          </a:solidFill>
          <a:ln>
            <a:solidFill>
              <a:srgbClr val="CF498F"/>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200" i="1" dirty="0" smtClean="0">
                <a:effectLst>
                  <a:outerShdw blurRad="38100" dist="38100" dir="2700000" algn="tl">
                    <a:srgbClr val="000000">
                      <a:alpha val="43137"/>
                    </a:srgbClr>
                  </a:outerShdw>
                </a:effectLst>
                <a:latin typeface="Calibri" panose="020F0502020204030204" pitchFamily="34" charset="0"/>
              </a:rPr>
              <a:t>EGFR </a:t>
            </a:r>
            <a:r>
              <a:rPr lang="en-GB" sz="1200" dirty="0" smtClean="0">
                <a:effectLst>
                  <a:outerShdw blurRad="38100" dist="38100" dir="2700000" algn="tl">
                    <a:srgbClr val="000000">
                      <a:alpha val="43137"/>
                    </a:srgbClr>
                  </a:outerShdw>
                </a:effectLst>
                <a:latin typeface="Calibri" panose="020F0502020204030204" pitchFamily="34" charset="0"/>
              </a:rPr>
              <a:t>wild-type, no </a:t>
            </a:r>
            <a:r>
              <a:rPr lang="en-GB" sz="1200" i="1" dirty="0" smtClean="0">
                <a:effectLst>
                  <a:outerShdw blurRad="38100" dist="38100" dir="2700000" algn="tl">
                    <a:srgbClr val="000000">
                      <a:alpha val="43137"/>
                    </a:srgbClr>
                  </a:outerShdw>
                </a:effectLst>
                <a:latin typeface="Calibri" panose="020F0502020204030204" pitchFamily="34" charset="0"/>
              </a:rPr>
              <a:t>BRAF</a:t>
            </a:r>
            <a:r>
              <a:rPr lang="en-GB" sz="1200" dirty="0" smtClean="0">
                <a:effectLst>
                  <a:outerShdw blurRad="38100" dist="38100" dir="2700000" algn="tl">
                    <a:srgbClr val="000000">
                      <a:alpha val="43137"/>
                    </a:srgbClr>
                  </a:outerShdw>
                </a:effectLst>
                <a:latin typeface="Calibri" panose="020F0502020204030204" pitchFamily="34" charset="0"/>
              </a:rPr>
              <a:t> V600E mutation</a:t>
            </a:r>
          </a:p>
          <a:p>
            <a:pPr algn="ctr"/>
            <a:r>
              <a:rPr lang="en-GB" sz="1200" dirty="0" smtClean="0">
                <a:effectLst>
                  <a:outerShdw blurRad="38100" dist="38100" dir="2700000" algn="tl">
                    <a:srgbClr val="000000">
                      <a:alpha val="43137"/>
                    </a:srgbClr>
                  </a:outerShdw>
                </a:effectLst>
                <a:latin typeface="Calibri" panose="020F0502020204030204" pitchFamily="34" charset="0"/>
              </a:rPr>
              <a:t>No </a:t>
            </a:r>
            <a:r>
              <a:rPr lang="en-GB" sz="1200" i="1" dirty="0" smtClean="0">
                <a:effectLst>
                  <a:outerShdw blurRad="38100" dist="38100" dir="2700000" algn="tl">
                    <a:srgbClr val="000000">
                      <a:alpha val="43137"/>
                    </a:srgbClr>
                  </a:outerShdw>
                </a:effectLst>
                <a:latin typeface="Calibri" panose="020F0502020204030204" pitchFamily="34" charset="0"/>
              </a:rPr>
              <a:t>ALK</a:t>
            </a:r>
            <a:r>
              <a:rPr lang="en-GB" sz="1200" dirty="0" smtClean="0">
                <a:effectLst>
                  <a:outerShdw blurRad="38100" dist="38100" dir="2700000" algn="tl">
                    <a:srgbClr val="000000">
                      <a:alpha val="43137"/>
                    </a:srgbClr>
                  </a:outerShdw>
                </a:effectLst>
                <a:latin typeface="Calibri" panose="020F0502020204030204" pitchFamily="34" charset="0"/>
              </a:rPr>
              <a:t> or </a:t>
            </a:r>
            <a:r>
              <a:rPr lang="en-GB" sz="1200" i="1" dirty="0" smtClean="0">
                <a:effectLst>
                  <a:outerShdw blurRad="38100" dist="38100" dir="2700000" algn="tl">
                    <a:srgbClr val="000000">
                      <a:alpha val="43137"/>
                    </a:srgbClr>
                  </a:outerShdw>
                </a:effectLst>
                <a:latin typeface="Calibri" panose="020F0502020204030204" pitchFamily="34" charset="0"/>
              </a:rPr>
              <a:t>ROS1 </a:t>
            </a:r>
            <a:r>
              <a:rPr lang="en-GB" sz="1200" dirty="0" smtClean="0">
                <a:effectLst>
                  <a:outerShdw blurRad="38100" dist="38100" dir="2700000" algn="tl">
                    <a:srgbClr val="000000">
                      <a:alpha val="43137"/>
                    </a:srgbClr>
                  </a:outerShdw>
                </a:effectLst>
                <a:latin typeface="Calibri" panose="020F0502020204030204" pitchFamily="34" charset="0"/>
              </a:rPr>
              <a:t>rearrangement</a:t>
            </a:r>
            <a:endParaRPr lang="en-GB" sz="1200" i="1" dirty="0">
              <a:effectLst>
                <a:outerShdw blurRad="38100" dist="38100" dir="2700000" algn="tl">
                  <a:srgbClr val="000000">
                    <a:alpha val="43137"/>
                  </a:srgbClr>
                </a:outerShdw>
              </a:effectLst>
              <a:latin typeface="Calibri" panose="020F0502020204030204" pitchFamily="34" charset="0"/>
            </a:endParaRPr>
          </a:p>
        </p:txBody>
      </p:sp>
      <p:sp>
        <p:nvSpPr>
          <p:cNvPr id="8" name="Rectangle 7"/>
          <p:cNvSpPr/>
          <p:nvPr/>
        </p:nvSpPr>
        <p:spPr>
          <a:xfrm>
            <a:off x="3266854" y="2261571"/>
            <a:ext cx="1350151" cy="405045"/>
          </a:xfrm>
          <a:prstGeom prst="rect">
            <a:avLst/>
          </a:prstGeom>
          <a:solidFill>
            <a:srgbClr val="007A37"/>
          </a:solidFill>
          <a:ln>
            <a:solidFill>
              <a:srgbClr val="ABFFD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400" dirty="0" smtClean="0">
                <a:effectLst>
                  <a:outerShdw blurRad="38100" dist="38100" dir="2700000" algn="tl">
                    <a:srgbClr val="000000">
                      <a:alpha val="43137"/>
                    </a:srgbClr>
                  </a:outerShdw>
                </a:effectLst>
                <a:latin typeface="Calibri" panose="020F0502020204030204" pitchFamily="34" charset="0"/>
              </a:rPr>
              <a:t>PD-L1 1-49%</a:t>
            </a:r>
            <a:endParaRPr lang="en-GB" sz="1400" i="1" dirty="0">
              <a:effectLst>
                <a:outerShdw blurRad="38100" dist="38100" dir="2700000" algn="tl">
                  <a:srgbClr val="000000">
                    <a:alpha val="43137"/>
                  </a:srgbClr>
                </a:outerShdw>
              </a:effectLst>
              <a:latin typeface="Calibri" panose="020F0502020204030204" pitchFamily="34" charset="0"/>
            </a:endParaRPr>
          </a:p>
        </p:txBody>
      </p:sp>
      <p:sp>
        <p:nvSpPr>
          <p:cNvPr id="9" name="Rectangle 8"/>
          <p:cNvSpPr/>
          <p:nvPr/>
        </p:nvSpPr>
        <p:spPr>
          <a:xfrm>
            <a:off x="4662010" y="2256715"/>
            <a:ext cx="1485165" cy="405045"/>
          </a:xfrm>
          <a:prstGeom prst="rect">
            <a:avLst/>
          </a:prstGeom>
          <a:solidFill>
            <a:srgbClr val="00B050"/>
          </a:solidFill>
          <a:ln>
            <a:solidFill>
              <a:srgbClr val="ABFFD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400" dirty="0" smtClean="0">
                <a:effectLst>
                  <a:outerShdw blurRad="38100" dist="38100" dir="2700000" algn="tl">
                    <a:srgbClr val="000000">
                      <a:alpha val="43137"/>
                    </a:srgbClr>
                  </a:outerShdw>
                </a:effectLst>
                <a:latin typeface="Calibri" panose="020F0502020204030204" pitchFamily="34" charset="0"/>
              </a:rPr>
              <a:t>PD-L1≥50%</a:t>
            </a:r>
            <a:endParaRPr lang="en-GB" sz="1400" i="1" dirty="0">
              <a:effectLst>
                <a:outerShdw blurRad="38100" dist="38100" dir="2700000" algn="tl">
                  <a:srgbClr val="000000">
                    <a:alpha val="43137"/>
                  </a:srgbClr>
                </a:outerShdw>
              </a:effectLst>
              <a:latin typeface="Calibri" panose="020F0502020204030204" pitchFamily="34" charset="0"/>
            </a:endParaRPr>
          </a:p>
        </p:txBody>
      </p:sp>
      <p:sp>
        <p:nvSpPr>
          <p:cNvPr id="10" name="Rectangle 9"/>
          <p:cNvSpPr/>
          <p:nvPr/>
        </p:nvSpPr>
        <p:spPr>
          <a:xfrm>
            <a:off x="6192180" y="2256716"/>
            <a:ext cx="1305145" cy="405045"/>
          </a:xfrm>
          <a:prstGeom prst="rect">
            <a:avLst/>
          </a:prstGeom>
          <a:solidFill>
            <a:srgbClr val="007A37"/>
          </a:solidFill>
          <a:ln>
            <a:solidFill>
              <a:srgbClr val="ABFFD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400" dirty="0" smtClean="0">
                <a:effectLst>
                  <a:outerShdw blurRad="38100" dist="38100" dir="2700000" algn="tl">
                    <a:srgbClr val="000000">
                      <a:alpha val="43137"/>
                    </a:srgbClr>
                  </a:outerShdw>
                </a:effectLst>
                <a:latin typeface="Calibri" panose="020F0502020204030204" pitchFamily="34" charset="0"/>
              </a:rPr>
              <a:t>PD-L1 1-49%</a:t>
            </a:r>
            <a:endParaRPr lang="en-GB" sz="1400" i="1" dirty="0">
              <a:effectLst>
                <a:outerShdw blurRad="38100" dist="38100" dir="2700000" algn="tl">
                  <a:srgbClr val="000000">
                    <a:alpha val="43137"/>
                  </a:srgbClr>
                </a:outerShdw>
              </a:effectLst>
              <a:latin typeface="Calibri" panose="020F0502020204030204" pitchFamily="34" charset="0"/>
            </a:endParaRPr>
          </a:p>
        </p:txBody>
      </p:sp>
      <p:sp>
        <p:nvSpPr>
          <p:cNvPr id="11" name="Rectangle 10"/>
          <p:cNvSpPr/>
          <p:nvPr/>
        </p:nvSpPr>
        <p:spPr>
          <a:xfrm>
            <a:off x="1219156" y="2721612"/>
            <a:ext cx="4368643" cy="405045"/>
          </a:xfrm>
          <a:prstGeom prst="rect">
            <a:avLst/>
          </a:prstGeom>
          <a:solidFill>
            <a:srgbClr val="026493"/>
          </a:solidFill>
          <a:ln>
            <a:solidFill>
              <a:srgbClr val="4F8A99"/>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200" dirty="0" smtClean="0">
                <a:effectLst>
                  <a:outerShdw blurRad="38100" dist="38100" dir="2700000" algn="tl">
                    <a:srgbClr val="000000">
                      <a:alpha val="43137"/>
                    </a:srgbClr>
                  </a:outerShdw>
                </a:effectLst>
                <a:latin typeface="Calibri" panose="020F0502020204030204" pitchFamily="34" charset="0"/>
              </a:rPr>
              <a:t>Comorbidities, eligibility to anti-angiogenic therapy</a:t>
            </a:r>
          </a:p>
          <a:p>
            <a:pPr algn="ctr"/>
            <a:r>
              <a:rPr lang="en-GB" sz="1200" dirty="0" smtClean="0">
                <a:effectLst>
                  <a:outerShdw blurRad="38100" dist="38100" dir="2700000" algn="tl">
                    <a:srgbClr val="000000">
                      <a:alpha val="43137"/>
                    </a:srgbClr>
                  </a:outerShdw>
                </a:effectLst>
                <a:latin typeface="Calibri" panose="020F0502020204030204" pitchFamily="34" charset="0"/>
              </a:rPr>
              <a:t>Eligibility to immunotherapy</a:t>
            </a:r>
            <a:endParaRPr lang="en-GB" sz="1200" dirty="0">
              <a:effectLst>
                <a:outerShdw blurRad="38100" dist="38100" dir="2700000" algn="tl">
                  <a:srgbClr val="000000">
                    <a:alpha val="43137"/>
                  </a:srgbClr>
                </a:outerShdw>
              </a:effectLst>
              <a:latin typeface="Calibri" panose="020F0502020204030204" pitchFamily="34" charset="0"/>
            </a:endParaRPr>
          </a:p>
        </p:txBody>
      </p:sp>
      <p:sp>
        <p:nvSpPr>
          <p:cNvPr id="12" name="Rectangle 11"/>
          <p:cNvSpPr/>
          <p:nvPr/>
        </p:nvSpPr>
        <p:spPr>
          <a:xfrm>
            <a:off x="5729620" y="2721611"/>
            <a:ext cx="3278557" cy="405045"/>
          </a:xfrm>
          <a:prstGeom prst="rect">
            <a:avLst/>
          </a:prstGeom>
          <a:solidFill>
            <a:srgbClr val="026493"/>
          </a:solidFill>
          <a:ln>
            <a:solidFill>
              <a:srgbClr val="4F8A99"/>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200" dirty="0" smtClean="0">
                <a:effectLst>
                  <a:outerShdw blurRad="38100" dist="38100" dir="2700000" algn="tl">
                    <a:srgbClr val="000000">
                      <a:alpha val="43137"/>
                    </a:srgbClr>
                  </a:outerShdw>
                </a:effectLst>
                <a:latin typeface="Calibri" panose="020F0502020204030204" pitchFamily="34" charset="0"/>
              </a:rPr>
              <a:t>Comorbidities</a:t>
            </a:r>
            <a:endParaRPr lang="en-GB" sz="1200" dirty="0">
              <a:effectLst>
                <a:outerShdw blurRad="38100" dist="38100" dir="2700000" algn="tl">
                  <a:srgbClr val="000000">
                    <a:alpha val="43137"/>
                  </a:srgbClr>
                </a:outerShdw>
              </a:effectLst>
              <a:latin typeface="Calibri" panose="020F0502020204030204" pitchFamily="34" charset="0"/>
            </a:endParaRPr>
          </a:p>
          <a:p>
            <a:pPr algn="ctr"/>
            <a:r>
              <a:rPr lang="en-GB" sz="1200" dirty="0">
                <a:effectLst>
                  <a:outerShdw blurRad="38100" dist="38100" dir="2700000" algn="tl">
                    <a:srgbClr val="000000">
                      <a:alpha val="43137"/>
                    </a:srgbClr>
                  </a:outerShdw>
                </a:effectLst>
                <a:latin typeface="Calibri" panose="020F0502020204030204" pitchFamily="34" charset="0"/>
              </a:rPr>
              <a:t>Eligibility to immunotherapy</a:t>
            </a:r>
          </a:p>
        </p:txBody>
      </p:sp>
      <p:sp>
        <p:nvSpPr>
          <p:cNvPr id="14" name="Rectangle 13"/>
          <p:cNvSpPr/>
          <p:nvPr/>
        </p:nvSpPr>
        <p:spPr>
          <a:xfrm>
            <a:off x="3266855" y="3168488"/>
            <a:ext cx="2317718" cy="1164923"/>
          </a:xfrm>
          <a:prstGeom prst="rect">
            <a:avLst/>
          </a:prstGeom>
          <a:solidFill>
            <a:srgbClr val="0070C0"/>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100" dirty="0" smtClean="0">
                <a:effectLst>
                  <a:outerShdw blurRad="38100" dist="38100" dir="2700000" algn="tl">
                    <a:srgbClr val="000000">
                      <a:alpha val="43137"/>
                    </a:srgbClr>
                  </a:outerShdw>
                </a:effectLst>
                <a:latin typeface="Calibri" panose="020F0502020204030204" pitchFamily="34" charset="0"/>
              </a:rPr>
              <a:t>Pembrolizumab </a:t>
            </a:r>
            <a:r>
              <a:rPr lang="en-GB" sz="1100" u="sng" dirty="0" smtClean="0">
                <a:effectLst>
                  <a:outerShdw blurRad="38100" dist="38100" dir="2700000" algn="tl">
                    <a:srgbClr val="000000">
                      <a:alpha val="43137"/>
                    </a:srgbClr>
                  </a:outerShdw>
                </a:effectLst>
                <a:latin typeface="Calibri" panose="020F0502020204030204" pitchFamily="34" charset="0"/>
              </a:rPr>
              <a:t>or</a:t>
            </a:r>
          </a:p>
          <a:p>
            <a:pPr algn="ctr"/>
            <a:r>
              <a:rPr lang="en-GB" sz="1100" dirty="0" smtClean="0">
                <a:effectLst>
                  <a:outerShdw blurRad="38100" dist="38100" dir="2700000" algn="tl">
                    <a:srgbClr val="000000">
                      <a:alpha val="43137"/>
                    </a:srgbClr>
                  </a:outerShdw>
                </a:effectLst>
                <a:latin typeface="Calibri" panose="020F0502020204030204" pitchFamily="34" charset="0"/>
              </a:rPr>
              <a:t>cis(carbo)</a:t>
            </a:r>
            <a:r>
              <a:rPr lang="en-GB" sz="1100" dirty="0" err="1" smtClean="0">
                <a:effectLst>
                  <a:outerShdw blurRad="38100" dist="38100" dir="2700000" algn="tl">
                    <a:srgbClr val="000000">
                      <a:alpha val="43137"/>
                    </a:srgbClr>
                  </a:outerShdw>
                </a:effectLst>
                <a:latin typeface="Calibri" panose="020F0502020204030204" pitchFamily="34" charset="0"/>
              </a:rPr>
              <a:t>platin</a:t>
            </a:r>
            <a:r>
              <a:rPr lang="en-GB" sz="1100" dirty="0" smtClean="0">
                <a:effectLst>
                  <a:outerShdw blurRad="38100" dist="38100" dir="2700000" algn="tl">
                    <a:srgbClr val="000000">
                      <a:alpha val="43137"/>
                    </a:srgbClr>
                  </a:outerShdw>
                </a:effectLst>
                <a:latin typeface="Calibri" panose="020F0502020204030204" pitchFamily="34" charset="0"/>
              </a:rPr>
              <a:t>-pemetrexed</a:t>
            </a:r>
          </a:p>
          <a:p>
            <a:pPr algn="ctr"/>
            <a:r>
              <a:rPr lang="en-GB" sz="1100" dirty="0" smtClean="0">
                <a:effectLst>
                  <a:outerShdw blurRad="38100" dist="38100" dir="2700000" algn="tl">
                    <a:srgbClr val="000000">
                      <a:alpha val="43137"/>
                    </a:srgbClr>
                  </a:outerShdw>
                </a:effectLst>
                <a:latin typeface="Calibri" panose="020F0502020204030204" pitchFamily="34" charset="0"/>
              </a:rPr>
              <a:t>+ pembrolizumab</a:t>
            </a:r>
          </a:p>
          <a:p>
            <a:pPr algn="ctr"/>
            <a:r>
              <a:rPr lang="en-GB" sz="1100" u="sng" dirty="0" smtClean="0">
                <a:effectLst>
                  <a:outerShdw blurRad="38100" dist="38100" dir="2700000" algn="tl">
                    <a:srgbClr val="000000">
                      <a:alpha val="43137"/>
                    </a:srgbClr>
                  </a:outerShdw>
                </a:effectLst>
                <a:latin typeface="Calibri" panose="020F0502020204030204" pitchFamily="34" charset="0"/>
              </a:rPr>
              <a:t>or</a:t>
            </a:r>
            <a:r>
              <a:rPr lang="en-GB" sz="1100" dirty="0" smtClean="0">
                <a:effectLst>
                  <a:outerShdw blurRad="38100" dist="38100" dir="2700000" algn="tl">
                    <a:srgbClr val="000000">
                      <a:alpha val="43137"/>
                    </a:srgbClr>
                  </a:outerShdw>
                </a:effectLst>
                <a:latin typeface="Calibri" panose="020F0502020204030204" pitchFamily="34" charset="0"/>
              </a:rPr>
              <a:t> carboplatin-paclitaxel-bevacizumab + atezolizumab</a:t>
            </a:r>
            <a:endParaRPr lang="en-GB" sz="1100" dirty="0">
              <a:effectLst>
                <a:outerShdw blurRad="38100" dist="38100" dir="2700000" algn="tl">
                  <a:srgbClr val="000000">
                    <a:alpha val="43137"/>
                  </a:srgbClr>
                </a:outerShdw>
              </a:effectLst>
              <a:latin typeface="Calibri" panose="020F0502020204030204" pitchFamily="34" charset="0"/>
            </a:endParaRPr>
          </a:p>
        </p:txBody>
      </p:sp>
      <p:sp>
        <p:nvSpPr>
          <p:cNvPr id="15" name="Rectangle 14"/>
          <p:cNvSpPr/>
          <p:nvPr/>
        </p:nvSpPr>
        <p:spPr>
          <a:xfrm>
            <a:off x="7587335" y="3168488"/>
            <a:ext cx="1412028" cy="1164922"/>
          </a:xfrm>
          <a:prstGeom prst="rect">
            <a:avLst/>
          </a:prstGeom>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ctr"/>
            <a:r>
              <a:rPr lang="en-GB" sz="1100" dirty="0" smtClean="0">
                <a:solidFill>
                  <a:prstClr val="white"/>
                </a:solidFill>
                <a:effectLst>
                  <a:outerShdw blurRad="38100" dist="38100" dir="2700000" algn="tl">
                    <a:srgbClr val="000000">
                      <a:alpha val="43137"/>
                    </a:srgbClr>
                  </a:outerShdw>
                </a:effectLst>
                <a:latin typeface="Calibri" panose="020F0502020204030204" pitchFamily="34" charset="0"/>
              </a:rPr>
              <a:t>Carboplatin-paclitaxel </a:t>
            </a:r>
          </a:p>
          <a:p>
            <a:pPr lvl="0" algn="ctr"/>
            <a:r>
              <a:rPr lang="en-GB" sz="1100" dirty="0" smtClean="0">
                <a:solidFill>
                  <a:prstClr val="white"/>
                </a:solidFill>
                <a:effectLst>
                  <a:outerShdw blurRad="38100" dist="38100" dir="2700000" algn="tl">
                    <a:srgbClr val="000000">
                      <a:alpha val="43137"/>
                    </a:srgbClr>
                  </a:outerShdw>
                </a:effectLst>
                <a:latin typeface="Calibri" panose="020F0502020204030204" pitchFamily="34" charset="0"/>
              </a:rPr>
              <a:t>+ pembrolizumab</a:t>
            </a:r>
            <a:endParaRPr lang="en-GB" sz="1100" dirty="0">
              <a:solidFill>
                <a:prstClr val="white"/>
              </a:solidFill>
              <a:effectLst>
                <a:outerShdw blurRad="38100" dist="38100" dir="2700000" algn="tl">
                  <a:srgbClr val="000000">
                    <a:alpha val="43137"/>
                  </a:srgbClr>
                </a:outerShdw>
              </a:effectLst>
              <a:latin typeface="Calibri" panose="020F0502020204030204" pitchFamily="34" charset="0"/>
            </a:endParaRPr>
          </a:p>
        </p:txBody>
      </p:sp>
      <p:sp>
        <p:nvSpPr>
          <p:cNvPr id="16" name="Rectangle 15"/>
          <p:cNvSpPr/>
          <p:nvPr/>
        </p:nvSpPr>
        <p:spPr>
          <a:xfrm>
            <a:off x="1205205" y="4464364"/>
            <a:ext cx="1971640" cy="487443"/>
          </a:xfrm>
          <a:prstGeom prst="rect">
            <a:avLst/>
          </a:prstGeom>
          <a:solidFill>
            <a:srgbClr val="5B3A9C"/>
          </a:solidFill>
          <a:ln>
            <a:solidFill>
              <a:schemeClr val="accent4">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100" dirty="0" smtClean="0">
                <a:effectLst>
                  <a:outerShdw blurRad="38100" dist="38100" dir="2700000" algn="tl">
                    <a:srgbClr val="000000">
                      <a:alpha val="43137"/>
                    </a:srgbClr>
                  </a:outerShdw>
                </a:effectLst>
                <a:latin typeface="Calibri" panose="020F0502020204030204" pitchFamily="34" charset="0"/>
              </a:rPr>
              <a:t>Bevacizumab + atezolizumab</a:t>
            </a:r>
          </a:p>
          <a:p>
            <a:pPr algn="ctr"/>
            <a:r>
              <a:rPr lang="en-GB" sz="1100" dirty="0" smtClean="0">
                <a:effectLst>
                  <a:outerShdw blurRad="38100" dist="38100" dir="2700000" algn="tl">
                    <a:srgbClr val="000000">
                      <a:alpha val="43137"/>
                    </a:srgbClr>
                  </a:outerShdw>
                </a:effectLst>
                <a:latin typeface="Calibri" panose="020F0502020204030204" pitchFamily="34" charset="0"/>
              </a:rPr>
              <a:t>Pemetrexed + pembrolizumab</a:t>
            </a:r>
            <a:endParaRPr lang="en-GB" sz="1100" dirty="0">
              <a:effectLst>
                <a:outerShdw blurRad="38100" dist="38100" dir="2700000" algn="tl">
                  <a:srgbClr val="000000">
                    <a:alpha val="43137"/>
                  </a:srgbClr>
                </a:outerShdw>
              </a:effectLst>
              <a:latin typeface="Calibri" panose="020F0502020204030204" pitchFamily="34" charset="0"/>
            </a:endParaRPr>
          </a:p>
        </p:txBody>
      </p:sp>
      <p:sp>
        <p:nvSpPr>
          <p:cNvPr id="34" name="Rectangle 33"/>
          <p:cNvSpPr/>
          <p:nvPr/>
        </p:nvSpPr>
        <p:spPr>
          <a:xfrm>
            <a:off x="952282" y="1356617"/>
            <a:ext cx="180020" cy="405044"/>
          </a:xfrm>
          <a:prstGeom prst="rect">
            <a:avLst/>
          </a:prstGeom>
          <a:solidFill>
            <a:schemeClr val="tx2"/>
          </a:solidFill>
          <a:ln>
            <a:solidFill>
              <a:schemeClr val="accent2"/>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sz="1600" dirty="0"/>
          </a:p>
        </p:txBody>
      </p:sp>
      <p:sp>
        <p:nvSpPr>
          <p:cNvPr id="35" name="Rectangle 34"/>
          <p:cNvSpPr/>
          <p:nvPr/>
        </p:nvSpPr>
        <p:spPr>
          <a:xfrm>
            <a:off x="952282" y="1806668"/>
            <a:ext cx="180020" cy="405044"/>
          </a:xfrm>
          <a:prstGeom prst="rect">
            <a:avLst/>
          </a:prstGeom>
          <a:solidFill>
            <a:schemeClr val="accent2">
              <a:lumMod val="60000"/>
              <a:lumOff val="40000"/>
            </a:schemeClr>
          </a:solidFill>
          <a:ln>
            <a:solidFill>
              <a:srgbClr val="CF498F"/>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sz="1600" dirty="0"/>
          </a:p>
        </p:txBody>
      </p:sp>
      <p:sp>
        <p:nvSpPr>
          <p:cNvPr id="36" name="Rectangle 35"/>
          <p:cNvSpPr/>
          <p:nvPr/>
        </p:nvSpPr>
        <p:spPr>
          <a:xfrm>
            <a:off x="962856" y="2256715"/>
            <a:ext cx="180020" cy="405044"/>
          </a:xfrm>
          <a:prstGeom prst="rect">
            <a:avLst/>
          </a:prstGeom>
          <a:solidFill>
            <a:srgbClr val="00B050"/>
          </a:solidFill>
          <a:ln>
            <a:solidFill>
              <a:srgbClr val="ABFFD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sz="1600" dirty="0"/>
          </a:p>
        </p:txBody>
      </p:sp>
      <p:sp>
        <p:nvSpPr>
          <p:cNvPr id="37" name="Rectangle 36"/>
          <p:cNvSpPr/>
          <p:nvPr/>
        </p:nvSpPr>
        <p:spPr>
          <a:xfrm>
            <a:off x="952282" y="2721614"/>
            <a:ext cx="180020" cy="405044"/>
          </a:xfrm>
          <a:prstGeom prst="rect">
            <a:avLst/>
          </a:prstGeom>
          <a:solidFill>
            <a:srgbClr val="026493"/>
          </a:solidFill>
          <a:ln>
            <a:solidFill>
              <a:srgbClr val="4F8A99"/>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sz="1600" dirty="0"/>
          </a:p>
        </p:txBody>
      </p:sp>
      <p:sp>
        <p:nvSpPr>
          <p:cNvPr id="38" name="Rectangle 37"/>
          <p:cNvSpPr/>
          <p:nvPr/>
        </p:nvSpPr>
        <p:spPr>
          <a:xfrm>
            <a:off x="952282" y="3171199"/>
            <a:ext cx="180020" cy="1162212"/>
          </a:xfrm>
          <a:prstGeom prst="rect">
            <a:avLst/>
          </a:prstGeom>
          <a:solidFill>
            <a:schemeClr val="accent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sz="1600" dirty="0"/>
          </a:p>
        </p:txBody>
      </p:sp>
      <p:sp>
        <p:nvSpPr>
          <p:cNvPr id="39" name="Rectangle 38"/>
          <p:cNvSpPr/>
          <p:nvPr/>
        </p:nvSpPr>
        <p:spPr>
          <a:xfrm>
            <a:off x="952282" y="4456753"/>
            <a:ext cx="180020" cy="495055"/>
          </a:xfrm>
          <a:prstGeom prst="rect">
            <a:avLst/>
          </a:prstGeom>
          <a:solidFill>
            <a:srgbClr val="5B3A9C"/>
          </a:solidFill>
          <a:ln>
            <a:solidFill>
              <a:schemeClr val="accent4">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sz="1600" dirty="0"/>
          </a:p>
        </p:txBody>
      </p:sp>
      <p:sp>
        <p:nvSpPr>
          <p:cNvPr id="40" name="ZoneTexte 39"/>
          <p:cNvSpPr txBox="1"/>
          <p:nvPr/>
        </p:nvSpPr>
        <p:spPr>
          <a:xfrm>
            <a:off x="202705" y="1418661"/>
            <a:ext cx="797648" cy="292384"/>
          </a:xfrm>
          <a:prstGeom prst="rect">
            <a:avLst/>
          </a:prstGeom>
          <a:noFill/>
        </p:spPr>
        <p:txBody>
          <a:bodyPr wrap="none" lIns="121917" tIns="60958" rIns="121917" bIns="60958" rtlCol="0">
            <a:spAutoFit/>
          </a:bodyPr>
          <a:lstStyle/>
          <a:p>
            <a:pPr algn="r"/>
            <a:r>
              <a:rPr lang="en-GB" sz="1100" b="1" dirty="0" smtClean="0">
                <a:solidFill>
                  <a:schemeClr val="tx2"/>
                </a:solidFill>
                <a:latin typeface="Calibri" panose="020F0502020204030204" pitchFamily="34" charset="0"/>
              </a:rPr>
              <a:t>Histology</a:t>
            </a:r>
            <a:endParaRPr lang="en-GB" sz="1100" b="1" dirty="0">
              <a:solidFill>
                <a:schemeClr val="tx2"/>
              </a:solidFill>
              <a:latin typeface="Calibri" panose="020F0502020204030204" pitchFamily="34" charset="0"/>
            </a:endParaRPr>
          </a:p>
        </p:txBody>
      </p:sp>
      <p:sp>
        <p:nvSpPr>
          <p:cNvPr id="41" name="ZoneTexte 40"/>
          <p:cNvSpPr txBox="1"/>
          <p:nvPr/>
        </p:nvSpPr>
        <p:spPr>
          <a:xfrm>
            <a:off x="87290" y="1884799"/>
            <a:ext cx="913064" cy="292384"/>
          </a:xfrm>
          <a:prstGeom prst="rect">
            <a:avLst/>
          </a:prstGeom>
          <a:noFill/>
        </p:spPr>
        <p:txBody>
          <a:bodyPr wrap="none" lIns="121917" tIns="60958" rIns="121917" bIns="60958" rtlCol="0">
            <a:spAutoFit/>
          </a:bodyPr>
          <a:lstStyle/>
          <a:p>
            <a:pPr algn="r"/>
            <a:r>
              <a:rPr lang="en-GB" sz="1100" b="1" dirty="0" smtClean="0">
                <a:solidFill>
                  <a:schemeClr val="accent2">
                    <a:lumMod val="60000"/>
                    <a:lumOff val="40000"/>
                  </a:schemeClr>
                </a:solidFill>
                <a:latin typeface="Calibri" panose="020F0502020204030204" pitchFamily="34" charset="0"/>
              </a:rPr>
              <a:t>Biomarkers</a:t>
            </a:r>
            <a:endParaRPr lang="en-GB" sz="1100" b="1" dirty="0">
              <a:solidFill>
                <a:schemeClr val="accent2">
                  <a:lumMod val="60000"/>
                  <a:lumOff val="40000"/>
                </a:schemeClr>
              </a:solidFill>
              <a:latin typeface="Calibri" panose="020F0502020204030204" pitchFamily="34" charset="0"/>
            </a:endParaRPr>
          </a:p>
        </p:txBody>
      </p:sp>
      <p:sp>
        <p:nvSpPr>
          <p:cNvPr id="42" name="ZoneTexte 41"/>
          <p:cNvSpPr txBox="1"/>
          <p:nvPr/>
        </p:nvSpPr>
        <p:spPr>
          <a:xfrm>
            <a:off x="369269" y="2293296"/>
            <a:ext cx="584448" cy="292384"/>
          </a:xfrm>
          <a:prstGeom prst="rect">
            <a:avLst/>
          </a:prstGeom>
          <a:noFill/>
        </p:spPr>
        <p:txBody>
          <a:bodyPr wrap="none" lIns="121917" tIns="60958" rIns="121917" bIns="60958" rtlCol="0">
            <a:spAutoFit/>
          </a:bodyPr>
          <a:lstStyle/>
          <a:p>
            <a:pPr algn="r"/>
            <a:r>
              <a:rPr lang="en-GB" sz="1100" b="1" dirty="0" smtClean="0">
                <a:solidFill>
                  <a:srgbClr val="00B050"/>
                </a:solidFill>
                <a:latin typeface="Calibri" panose="020F0502020204030204" pitchFamily="34" charset="0"/>
              </a:rPr>
              <a:t>PD-L1</a:t>
            </a:r>
            <a:endParaRPr lang="en-GB" sz="1100" b="1" dirty="0">
              <a:solidFill>
                <a:srgbClr val="00B050"/>
              </a:solidFill>
              <a:latin typeface="Calibri" panose="020F0502020204030204" pitchFamily="34" charset="0"/>
            </a:endParaRPr>
          </a:p>
        </p:txBody>
      </p:sp>
      <p:sp>
        <p:nvSpPr>
          <p:cNvPr id="43" name="ZoneTexte 42"/>
          <p:cNvSpPr txBox="1"/>
          <p:nvPr/>
        </p:nvSpPr>
        <p:spPr>
          <a:xfrm>
            <a:off x="213926" y="2775447"/>
            <a:ext cx="786428" cy="292384"/>
          </a:xfrm>
          <a:prstGeom prst="rect">
            <a:avLst/>
          </a:prstGeom>
          <a:noFill/>
        </p:spPr>
        <p:txBody>
          <a:bodyPr wrap="none" lIns="121917" tIns="60958" rIns="121917" bIns="60958" rtlCol="0">
            <a:spAutoFit/>
          </a:bodyPr>
          <a:lstStyle/>
          <a:p>
            <a:pPr algn="r"/>
            <a:r>
              <a:rPr lang="en-GB" sz="1100" b="1" dirty="0" smtClean="0">
                <a:solidFill>
                  <a:srgbClr val="026493"/>
                </a:solidFill>
                <a:latin typeface="Calibri" panose="020F0502020204030204" pitchFamily="34" charset="0"/>
              </a:rPr>
              <a:t>Eligibility</a:t>
            </a:r>
            <a:endParaRPr lang="en-GB" sz="1100" b="1" dirty="0">
              <a:solidFill>
                <a:srgbClr val="026493"/>
              </a:solidFill>
              <a:latin typeface="Calibri" panose="020F0502020204030204" pitchFamily="34" charset="0"/>
            </a:endParaRPr>
          </a:p>
        </p:txBody>
      </p:sp>
      <p:sp>
        <p:nvSpPr>
          <p:cNvPr id="44" name="ZoneTexte 43"/>
          <p:cNvSpPr txBox="1"/>
          <p:nvPr/>
        </p:nvSpPr>
        <p:spPr>
          <a:xfrm>
            <a:off x="196293" y="3401919"/>
            <a:ext cx="804060" cy="292384"/>
          </a:xfrm>
          <a:prstGeom prst="rect">
            <a:avLst/>
          </a:prstGeom>
          <a:noFill/>
        </p:spPr>
        <p:txBody>
          <a:bodyPr wrap="none" lIns="121917" tIns="60958" rIns="121917" bIns="60958" rtlCol="0">
            <a:spAutoFit/>
          </a:bodyPr>
          <a:lstStyle/>
          <a:p>
            <a:pPr algn="r"/>
            <a:r>
              <a:rPr lang="en-GB" sz="1100" b="1" dirty="0" smtClean="0">
                <a:solidFill>
                  <a:srgbClr val="0070C0"/>
                </a:solidFill>
                <a:latin typeface="Calibri" panose="020F0502020204030204" pitchFamily="34" charset="0"/>
              </a:rPr>
              <a:t>Induction</a:t>
            </a:r>
            <a:endParaRPr lang="en-GB" sz="1100" b="1" dirty="0">
              <a:solidFill>
                <a:srgbClr val="0070C0"/>
              </a:solidFill>
              <a:latin typeface="Calibri" panose="020F0502020204030204" pitchFamily="34" charset="0"/>
            </a:endParaRPr>
          </a:p>
        </p:txBody>
      </p:sp>
      <p:sp>
        <p:nvSpPr>
          <p:cNvPr id="45" name="ZoneTexte 44"/>
          <p:cNvSpPr txBox="1"/>
          <p:nvPr/>
        </p:nvSpPr>
        <p:spPr>
          <a:xfrm>
            <a:off x="-18510" y="4554682"/>
            <a:ext cx="1018863" cy="292384"/>
          </a:xfrm>
          <a:prstGeom prst="rect">
            <a:avLst/>
          </a:prstGeom>
          <a:noFill/>
        </p:spPr>
        <p:txBody>
          <a:bodyPr wrap="none" lIns="121917" tIns="60958" rIns="121917" bIns="60958" rtlCol="0">
            <a:spAutoFit/>
          </a:bodyPr>
          <a:lstStyle/>
          <a:p>
            <a:pPr algn="r"/>
            <a:r>
              <a:rPr lang="en-GB" sz="1100" b="1" dirty="0" smtClean="0">
                <a:solidFill>
                  <a:schemeClr val="accent4"/>
                </a:solidFill>
                <a:latin typeface="Calibri" panose="020F0502020204030204" pitchFamily="34" charset="0"/>
              </a:rPr>
              <a:t>Maintenance</a:t>
            </a:r>
            <a:endParaRPr lang="en-GB" sz="1100" b="1" dirty="0">
              <a:solidFill>
                <a:schemeClr val="accent4"/>
              </a:solidFill>
              <a:latin typeface="Calibri" panose="020F0502020204030204" pitchFamily="34" charset="0"/>
            </a:endParaRPr>
          </a:p>
        </p:txBody>
      </p:sp>
      <p:sp>
        <p:nvSpPr>
          <p:cNvPr id="33" name="Rectangle 32"/>
          <p:cNvSpPr/>
          <p:nvPr/>
        </p:nvSpPr>
        <p:spPr>
          <a:xfrm>
            <a:off x="3266855" y="4464364"/>
            <a:ext cx="2320943" cy="487443"/>
          </a:xfrm>
          <a:prstGeom prst="rect">
            <a:avLst/>
          </a:prstGeom>
          <a:solidFill>
            <a:srgbClr val="5B3A9C"/>
          </a:solidFill>
          <a:ln>
            <a:solidFill>
              <a:schemeClr val="accent4">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lnSpc>
                <a:spcPct val="80000"/>
              </a:lnSpc>
            </a:pPr>
            <a:r>
              <a:rPr lang="en-GB" sz="1100" dirty="0" smtClean="0">
                <a:effectLst>
                  <a:outerShdw blurRad="38100" dist="38100" dir="2700000" algn="tl">
                    <a:srgbClr val="000000">
                      <a:alpha val="43137"/>
                    </a:srgbClr>
                  </a:outerShdw>
                </a:effectLst>
                <a:latin typeface="Calibri" panose="020F0502020204030204" pitchFamily="34" charset="0"/>
              </a:rPr>
              <a:t>Pembrolizumab</a:t>
            </a:r>
          </a:p>
          <a:p>
            <a:pPr algn="ctr">
              <a:lnSpc>
                <a:spcPct val="80000"/>
              </a:lnSpc>
            </a:pPr>
            <a:r>
              <a:rPr lang="en-GB" sz="1100" dirty="0" smtClean="0">
                <a:effectLst>
                  <a:outerShdw blurRad="38100" dist="38100" dir="2700000" algn="tl">
                    <a:srgbClr val="000000">
                      <a:alpha val="43137"/>
                    </a:srgbClr>
                  </a:outerShdw>
                </a:effectLst>
                <a:latin typeface="Calibri" panose="020F0502020204030204" pitchFamily="34" charset="0"/>
              </a:rPr>
              <a:t>Pemetrexed + pembrolizumab</a:t>
            </a:r>
          </a:p>
          <a:p>
            <a:pPr algn="ctr">
              <a:lnSpc>
                <a:spcPct val="80000"/>
              </a:lnSpc>
            </a:pPr>
            <a:r>
              <a:rPr lang="en-GB" sz="1100" dirty="0" smtClean="0">
                <a:effectLst>
                  <a:outerShdw blurRad="38100" dist="38100" dir="2700000" algn="tl">
                    <a:srgbClr val="000000">
                      <a:alpha val="43137"/>
                    </a:srgbClr>
                  </a:outerShdw>
                </a:effectLst>
                <a:latin typeface="Calibri" panose="020F0502020204030204" pitchFamily="34" charset="0"/>
              </a:rPr>
              <a:t>Atezolizumab + bevacizumab</a:t>
            </a:r>
            <a:endParaRPr lang="en-GB" sz="1100" dirty="0">
              <a:effectLst>
                <a:outerShdw blurRad="38100" dist="38100" dir="2700000" algn="tl">
                  <a:srgbClr val="000000">
                    <a:alpha val="43137"/>
                  </a:srgbClr>
                </a:outerShdw>
              </a:effectLst>
              <a:latin typeface="Calibri" panose="020F0502020204030204" pitchFamily="34" charset="0"/>
            </a:endParaRPr>
          </a:p>
        </p:txBody>
      </p:sp>
      <p:sp>
        <p:nvSpPr>
          <p:cNvPr id="46" name="Rectangle 45"/>
          <p:cNvSpPr/>
          <p:nvPr/>
        </p:nvSpPr>
        <p:spPr>
          <a:xfrm>
            <a:off x="5729620" y="3168487"/>
            <a:ext cx="1767705" cy="1164923"/>
          </a:xfrm>
          <a:prstGeom prst="rect">
            <a:avLst/>
          </a:prstGeom>
          <a:solidFill>
            <a:srgbClr val="0070C0"/>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100" dirty="0" smtClean="0">
                <a:effectLst>
                  <a:outerShdw blurRad="38100" dist="38100" dir="2700000" algn="tl">
                    <a:srgbClr val="000000">
                      <a:alpha val="43137"/>
                    </a:srgbClr>
                  </a:outerShdw>
                </a:effectLst>
                <a:latin typeface="Calibri" panose="020F0502020204030204" pitchFamily="34" charset="0"/>
              </a:rPr>
              <a:t>Pembrolizumab </a:t>
            </a:r>
          </a:p>
          <a:p>
            <a:pPr algn="ctr"/>
            <a:r>
              <a:rPr lang="en-GB" sz="1100" u="sng" dirty="0" smtClean="0">
                <a:effectLst>
                  <a:outerShdw blurRad="38100" dist="38100" dir="2700000" algn="tl">
                    <a:srgbClr val="000000">
                      <a:alpha val="43137"/>
                    </a:srgbClr>
                  </a:outerShdw>
                </a:effectLst>
                <a:latin typeface="Calibri" panose="020F0502020204030204" pitchFamily="34" charset="0"/>
              </a:rPr>
              <a:t>or</a:t>
            </a:r>
          </a:p>
          <a:p>
            <a:pPr algn="ctr"/>
            <a:r>
              <a:rPr lang="en-GB" sz="1100" dirty="0" smtClean="0">
                <a:effectLst>
                  <a:outerShdw blurRad="38100" dist="38100" dir="2700000" algn="tl">
                    <a:srgbClr val="000000">
                      <a:alpha val="43137"/>
                    </a:srgbClr>
                  </a:outerShdw>
                </a:effectLst>
                <a:latin typeface="Calibri" panose="020F0502020204030204" pitchFamily="34" charset="0"/>
              </a:rPr>
              <a:t>Carboplatin-paclitaxel</a:t>
            </a:r>
          </a:p>
          <a:p>
            <a:pPr algn="ctr"/>
            <a:r>
              <a:rPr lang="en-GB" sz="1100" dirty="0" smtClean="0">
                <a:effectLst>
                  <a:outerShdw blurRad="38100" dist="38100" dir="2700000" algn="tl">
                    <a:srgbClr val="000000">
                      <a:alpha val="43137"/>
                    </a:srgbClr>
                  </a:outerShdw>
                </a:effectLst>
                <a:latin typeface="Calibri" panose="020F0502020204030204" pitchFamily="34" charset="0"/>
              </a:rPr>
              <a:t>+ pembrolizumab </a:t>
            </a:r>
            <a:endParaRPr lang="en-GB" sz="1100" dirty="0">
              <a:effectLst>
                <a:outerShdw blurRad="38100" dist="38100" dir="2700000" algn="tl">
                  <a:srgbClr val="000000">
                    <a:alpha val="43137"/>
                  </a:srgbClr>
                </a:outerShdw>
              </a:effectLst>
              <a:latin typeface="Calibri" panose="020F0502020204030204" pitchFamily="34" charset="0"/>
            </a:endParaRPr>
          </a:p>
        </p:txBody>
      </p:sp>
      <p:sp>
        <p:nvSpPr>
          <p:cNvPr id="47" name="Rectangle 46"/>
          <p:cNvSpPr/>
          <p:nvPr/>
        </p:nvSpPr>
        <p:spPr>
          <a:xfrm>
            <a:off x="5733845" y="4461960"/>
            <a:ext cx="3265518" cy="495055"/>
          </a:xfrm>
          <a:prstGeom prst="rect">
            <a:avLst/>
          </a:prstGeom>
          <a:solidFill>
            <a:srgbClr val="5B3A9C"/>
          </a:solidFill>
          <a:ln>
            <a:solidFill>
              <a:schemeClr val="accent4">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100" dirty="0" smtClean="0">
                <a:effectLst>
                  <a:outerShdw blurRad="38100" dist="38100" dir="2700000" algn="tl">
                    <a:srgbClr val="000000">
                      <a:alpha val="43137"/>
                    </a:srgbClr>
                  </a:outerShdw>
                </a:effectLst>
                <a:latin typeface="Calibri" panose="020F0502020204030204" pitchFamily="34" charset="0"/>
              </a:rPr>
              <a:t>Pembrolizumab</a:t>
            </a:r>
            <a:endParaRPr lang="en-GB" sz="1100" dirty="0">
              <a:effectLst>
                <a:outerShdw blurRad="38100" dist="38100" dir="2700000" algn="tl">
                  <a:srgbClr val="000000">
                    <a:alpha val="43137"/>
                  </a:srgbClr>
                </a:outerShdw>
              </a:effectLst>
              <a:latin typeface="Calibri" panose="020F0502020204030204" pitchFamily="34" charset="0"/>
            </a:endParaRPr>
          </a:p>
        </p:txBody>
      </p:sp>
      <p:sp>
        <p:nvSpPr>
          <p:cNvPr id="48" name="Rectangle 47"/>
          <p:cNvSpPr/>
          <p:nvPr/>
        </p:nvSpPr>
        <p:spPr>
          <a:xfrm>
            <a:off x="1222314" y="2261570"/>
            <a:ext cx="1971640" cy="405045"/>
          </a:xfrm>
          <a:prstGeom prst="rect">
            <a:avLst/>
          </a:prstGeom>
          <a:solidFill>
            <a:srgbClr val="004620"/>
          </a:solidFill>
          <a:ln>
            <a:solidFill>
              <a:srgbClr val="ABFFD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400" dirty="0" smtClean="0">
                <a:effectLst>
                  <a:outerShdw blurRad="38100" dist="38100" dir="2700000" algn="tl">
                    <a:srgbClr val="000000">
                      <a:alpha val="43137"/>
                    </a:srgbClr>
                  </a:outerShdw>
                </a:effectLst>
                <a:latin typeface="Calibri" panose="020F0502020204030204" pitchFamily="34" charset="0"/>
              </a:rPr>
              <a:t>PD-L1&lt;1%</a:t>
            </a:r>
            <a:endParaRPr lang="en-GB" sz="1400" i="1" dirty="0">
              <a:effectLst>
                <a:outerShdw blurRad="38100" dist="38100" dir="2700000" algn="tl">
                  <a:srgbClr val="000000">
                    <a:alpha val="43137"/>
                  </a:srgbClr>
                </a:outerShdw>
              </a:effectLst>
              <a:latin typeface="Calibri" panose="020F0502020204030204" pitchFamily="34" charset="0"/>
            </a:endParaRPr>
          </a:p>
        </p:txBody>
      </p:sp>
      <p:sp>
        <p:nvSpPr>
          <p:cNvPr id="50" name="Rectangle 49"/>
          <p:cNvSpPr/>
          <p:nvPr/>
        </p:nvSpPr>
        <p:spPr>
          <a:xfrm>
            <a:off x="7587335" y="2256715"/>
            <a:ext cx="1440160" cy="405045"/>
          </a:xfrm>
          <a:prstGeom prst="rect">
            <a:avLst/>
          </a:prstGeom>
          <a:solidFill>
            <a:srgbClr val="004620"/>
          </a:solidFill>
          <a:ln>
            <a:solidFill>
              <a:srgbClr val="ABFFD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400" dirty="0" smtClean="0">
                <a:effectLst>
                  <a:outerShdw blurRad="38100" dist="38100" dir="2700000" algn="tl">
                    <a:srgbClr val="000000">
                      <a:alpha val="43137"/>
                    </a:srgbClr>
                  </a:outerShdw>
                </a:effectLst>
                <a:latin typeface="Calibri" panose="020F0502020204030204" pitchFamily="34" charset="0"/>
              </a:rPr>
              <a:t>PD-L1&lt;1%</a:t>
            </a:r>
            <a:endParaRPr lang="en-GB" sz="1400" i="1" dirty="0">
              <a:effectLst>
                <a:outerShdw blurRad="38100" dist="38100" dir="2700000" algn="tl">
                  <a:srgbClr val="000000">
                    <a:alpha val="43137"/>
                  </a:srgbClr>
                </a:outerShdw>
              </a:effectLst>
              <a:latin typeface="Calibri" panose="020F0502020204030204" pitchFamily="34" charset="0"/>
            </a:endParaRPr>
          </a:p>
        </p:txBody>
      </p:sp>
      <p:sp>
        <p:nvSpPr>
          <p:cNvPr id="51" name="Rectangle 50"/>
          <p:cNvSpPr/>
          <p:nvPr/>
        </p:nvSpPr>
        <p:spPr>
          <a:xfrm>
            <a:off x="1219157" y="3171199"/>
            <a:ext cx="1957688" cy="1170129"/>
          </a:xfrm>
          <a:prstGeom prst="rect">
            <a:avLst/>
          </a:prstGeom>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100" dirty="0" smtClean="0">
                <a:effectLst>
                  <a:outerShdw blurRad="38100" dist="38100" dir="2700000" algn="tl">
                    <a:srgbClr val="000000">
                      <a:alpha val="43137"/>
                    </a:srgbClr>
                  </a:outerShdw>
                </a:effectLst>
                <a:latin typeface="Calibri" panose="020F0502020204030204" pitchFamily="34" charset="0"/>
              </a:rPr>
              <a:t>Cis(carbo)</a:t>
            </a:r>
            <a:r>
              <a:rPr lang="en-GB" sz="1100" dirty="0" err="1" smtClean="0">
                <a:effectLst>
                  <a:outerShdw blurRad="38100" dist="38100" dir="2700000" algn="tl">
                    <a:srgbClr val="000000">
                      <a:alpha val="43137"/>
                    </a:srgbClr>
                  </a:outerShdw>
                </a:effectLst>
                <a:latin typeface="Calibri" panose="020F0502020204030204" pitchFamily="34" charset="0"/>
              </a:rPr>
              <a:t>platin</a:t>
            </a:r>
            <a:r>
              <a:rPr lang="en-GB" sz="1100" dirty="0" smtClean="0">
                <a:effectLst>
                  <a:outerShdw blurRad="38100" dist="38100" dir="2700000" algn="tl">
                    <a:srgbClr val="000000">
                      <a:alpha val="43137"/>
                    </a:srgbClr>
                  </a:outerShdw>
                </a:effectLst>
                <a:latin typeface="Calibri" panose="020F0502020204030204" pitchFamily="34" charset="0"/>
              </a:rPr>
              <a:t>-pemetrexed</a:t>
            </a:r>
          </a:p>
          <a:p>
            <a:pPr algn="ctr"/>
            <a:r>
              <a:rPr lang="en-GB" sz="1100" dirty="0" smtClean="0">
                <a:effectLst>
                  <a:outerShdw blurRad="38100" dist="38100" dir="2700000" algn="tl">
                    <a:srgbClr val="000000">
                      <a:alpha val="43137"/>
                    </a:srgbClr>
                  </a:outerShdw>
                </a:effectLst>
                <a:latin typeface="Calibri" panose="020F0502020204030204" pitchFamily="34" charset="0"/>
              </a:rPr>
              <a:t>+ pembrolizumab</a:t>
            </a:r>
          </a:p>
          <a:p>
            <a:pPr algn="ctr"/>
            <a:r>
              <a:rPr lang="en-GB" sz="1100" u="sng" dirty="0" smtClean="0">
                <a:effectLst>
                  <a:outerShdw blurRad="38100" dist="38100" dir="2700000" algn="tl">
                    <a:srgbClr val="000000">
                      <a:alpha val="43137"/>
                    </a:srgbClr>
                  </a:outerShdw>
                </a:effectLst>
                <a:latin typeface="Calibri" panose="020F0502020204030204" pitchFamily="34" charset="0"/>
              </a:rPr>
              <a:t>or</a:t>
            </a:r>
            <a:r>
              <a:rPr lang="en-GB" sz="1100" dirty="0" smtClean="0">
                <a:effectLst>
                  <a:outerShdw blurRad="38100" dist="38100" dir="2700000" algn="tl">
                    <a:srgbClr val="000000">
                      <a:alpha val="43137"/>
                    </a:srgbClr>
                  </a:outerShdw>
                </a:effectLst>
                <a:latin typeface="Calibri" panose="020F0502020204030204" pitchFamily="34" charset="0"/>
              </a:rPr>
              <a:t> carboplatin-paclitaxel-bevacizumab + atezolizumab</a:t>
            </a:r>
            <a:endParaRPr lang="en-GB" sz="11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33198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subTitle" idx="1"/>
          </p:nvPr>
        </p:nvSpPr>
        <p:spPr>
          <a:xfrm>
            <a:off x="836585" y="726545"/>
            <a:ext cx="8010890" cy="3195355"/>
          </a:xfrm>
        </p:spPr>
        <p:txBody>
          <a:bodyPr>
            <a:noAutofit/>
          </a:bodyPr>
          <a:lstStyle/>
          <a:p>
            <a:pPr>
              <a:lnSpc>
                <a:spcPct val="125000"/>
              </a:lnSpc>
              <a:spcBef>
                <a:spcPts val="0"/>
              </a:spcBef>
            </a:pPr>
            <a:r>
              <a:rPr lang="en-US" sz="4000" dirty="0" smtClean="0">
                <a:effectLst>
                  <a:outerShdw blurRad="38100" dist="38100" dir="2700000" algn="tl">
                    <a:srgbClr val="000000">
                      <a:alpha val="43137"/>
                    </a:srgbClr>
                  </a:outerShdw>
                </a:effectLst>
              </a:rPr>
              <a:t>Treatment strategy remains based</a:t>
            </a:r>
          </a:p>
          <a:p>
            <a:pPr>
              <a:lnSpc>
                <a:spcPct val="125000"/>
              </a:lnSpc>
              <a:spcBef>
                <a:spcPts val="0"/>
              </a:spcBef>
            </a:pPr>
            <a:r>
              <a:rPr lang="en-US" sz="4000" dirty="0" smtClean="0">
                <a:effectLst>
                  <a:outerShdw blurRad="38100" dist="38100" dir="2700000" algn="tl">
                    <a:srgbClr val="000000">
                      <a:alpha val="43137"/>
                    </a:srgbClr>
                  </a:outerShdw>
                </a:effectLst>
              </a:rPr>
              <a:t>on PD-L1 level of expression</a:t>
            </a:r>
          </a:p>
        </p:txBody>
      </p:sp>
    </p:spTree>
    <p:extLst>
      <p:ext uri="{BB962C8B-B14F-4D97-AF65-F5344CB8AC3E}">
        <p14:creationId xmlns:p14="http://schemas.microsoft.com/office/powerpoint/2010/main" val="21792463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Connecteur droit avec flèche 27"/>
          <p:cNvCxnSpPr/>
          <p:nvPr/>
        </p:nvCxnSpPr>
        <p:spPr>
          <a:xfrm>
            <a:off x="8243092" y="1626647"/>
            <a:ext cx="0" cy="2790308"/>
          </a:xfrm>
          <a:prstGeom prst="straightConnector1">
            <a:avLst/>
          </a:prstGeom>
          <a:ln>
            <a:headEnd type="none" w="med" len="med"/>
            <a:tailEnd type="triangle" w="med" len="med"/>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6532901" y="1761662"/>
            <a:ext cx="0" cy="2659005"/>
          </a:xfrm>
          <a:prstGeom prst="straightConnector1">
            <a:avLst/>
          </a:prstGeom>
          <a:ln>
            <a:headEnd type="none" w="med" len="med"/>
            <a:tailEnd type="triangle" w="med" len="med"/>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4552682" y="1626647"/>
            <a:ext cx="0" cy="2820256"/>
          </a:xfrm>
          <a:prstGeom prst="straightConnector1">
            <a:avLst/>
          </a:prstGeom>
          <a:ln>
            <a:headEnd type="none" w="med" len="med"/>
            <a:tailEnd type="triangle" w="med" len="med"/>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3109874" y="2459239"/>
            <a:ext cx="0" cy="619967"/>
          </a:xfrm>
          <a:prstGeom prst="straightConnector1">
            <a:avLst/>
          </a:prstGeom>
          <a:ln>
            <a:headEnd type="none" w="med" len="med"/>
            <a:tailEnd type="triangle" w="med" len="med"/>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2302432" y="1667940"/>
            <a:ext cx="0" cy="2794020"/>
          </a:xfrm>
          <a:prstGeom prst="straightConnector1">
            <a:avLst/>
          </a:prstGeom>
          <a:ln>
            <a:headEnd type="none" w="med" len="med"/>
            <a:tailEnd type="triangle" w="med" len="med"/>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897404" y="107726"/>
            <a:ext cx="7875875" cy="1005840"/>
          </a:xfrm>
        </p:spPr>
        <p:txBody>
          <a:bodyPr>
            <a:noAutofit/>
          </a:bodyPr>
          <a:lstStyle/>
          <a:p>
            <a:pPr>
              <a:lnSpc>
                <a:spcPct val="110000"/>
              </a:lnSpc>
            </a:pPr>
            <a:r>
              <a:rPr lang="en-US" sz="2400" dirty="0" smtClean="0"/>
              <a:t>Advanced NSCLC without targetable oncogenic addiction</a:t>
            </a:r>
            <a:br>
              <a:rPr lang="en-US" sz="2400" dirty="0" smtClean="0"/>
            </a:br>
            <a:r>
              <a:rPr lang="en-US" sz="2400" dirty="0" smtClean="0"/>
              <a:t>First line treatment algorithm</a:t>
            </a:r>
            <a:endParaRPr lang="en-US" sz="2400" dirty="0"/>
          </a:p>
        </p:txBody>
      </p:sp>
      <p:sp>
        <p:nvSpPr>
          <p:cNvPr id="5" name="Rectangle 4"/>
          <p:cNvSpPr/>
          <p:nvPr/>
        </p:nvSpPr>
        <p:spPr>
          <a:xfrm>
            <a:off x="1222313" y="1356617"/>
            <a:ext cx="4365484" cy="405045"/>
          </a:xfrm>
          <a:prstGeom prst="rect">
            <a:avLst/>
          </a:prstGeom>
          <a:solidFill>
            <a:schemeClr val="accent2">
              <a:lumMod val="75000"/>
            </a:schemeClr>
          </a:solidFill>
          <a:ln>
            <a:solidFill>
              <a:schemeClr val="accent2"/>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2000" dirty="0" smtClean="0">
                <a:effectLst>
                  <a:outerShdw blurRad="38100" dist="38100" dir="2700000" algn="tl">
                    <a:srgbClr val="000000">
                      <a:alpha val="43137"/>
                    </a:srgbClr>
                  </a:outerShdw>
                </a:effectLst>
                <a:latin typeface="Calibri" panose="020F0502020204030204" pitchFamily="34" charset="0"/>
              </a:rPr>
              <a:t>Non-Squamous</a:t>
            </a:r>
            <a:endParaRPr lang="en-GB" sz="2000" dirty="0">
              <a:effectLst>
                <a:outerShdw blurRad="38100" dist="38100" dir="2700000" algn="tl">
                  <a:srgbClr val="000000">
                    <a:alpha val="43137"/>
                  </a:srgbClr>
                </a:outerShdw>
              </a:effectLst>
              <a:latin typeface="Calibri" panose="020F0502020204030204" pitchFamily="34" charset="0"/>
            </a:endParaRPr>
          </a:p>
        </p:txBody>
      </p:sp>
      <p:sp>
        <p:nvSpPr>
          <p:cNvPr id="6" name="Rectangle 5"/>
          <p:cNvSpPr/>
          <p:nvPr/>
        </p:nvSpPr>
        <p:spPr>
          <a:xfrm>
            <a:off x="5742658" y="1356615"/>
            <a:ext cx="3265518" cy="405045"/>
          </a:xfrm>
          <a:prstGeom prst="rect">
            <a:avLst/>
          </a:prstGeom>
          <a:solidFill>
            <a:schemeClr val="accent2">
              <a:lumMod val="75000"/>
            </a:schemeClr>
          </a:solidFill>
          <a:ln>
            <a:solidFill>
              <a:schemeClr val="accent2"/>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2000" dirty="0" smtClean="0">
                <a:effectLst>
                  <a:outerShdw blurRad="38100" dist="38100" dir="2700000" algn="tl">
                    <a:srgbClr val="000000">
                      <a:alpha val="43137"/>
                    </a:srgbClr>
                  </a:outerShdw>
                </a:effectLst>
                <a:latin typeface="Calibri" panose="020F0502020204030204" pitchFamily="34" charset="0"/>
              </a:rPr>
              <a:t>Squamous</a:t>
            </a:r>
            <a:endParaRPr lang="en-GB" sz="2000" dirty="0">
              <a:effectLst>
                <a:outerShdw blurRad="38100" dist="38100" dir="2700000" algn="tl">
                  <a:srgbClr val="000000">
                    <a:alpha val="43137"/>
                  </a:srgbClr>
                </a:outerShdw>
              </a:effectLst>
              <a:latin typeface="Calibri" panose="020F0502020204030204" pitchFamily="34" charset="0"/>
            </a:endParaRPr>
          </a:p>
        </p:txBody>
      </p:sp>
      <p:sp>
        <p:nvSpPr>
          <p:cNvPr id="7" name="Rectangle 6"/>
          <p:cNvSpPr/>
          <p:nvPr/>
        </p:nvSpPr>
        <p:spPr>
          <a:xfrm>
            <a:off x="1222314" y="1806666"/>
            <a:ext cx="4365482" cy="405045"/>
          </a:xfrm>
          <a:prstGeom prst="rect">
            <a:avLst/>
          </a:prstGeom>
          <a:solidFill>
            <a:schemeClr val="accent2">
              <a:lumMod val="60000"/>
              <a:lumOff val="40000"/>
            </a:schemeClr>
          </a:solidFill>
          <a:ln>
            <a:solidFill>
              <a:srgbClr val="CF498F"/>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200" i="1" dirty="0" smtClean="0">
                <a:effectLst>
                  <a:outerShdw blurRad="38100" dist="38100" dir="2700000" algn="tl">
                    <a:srgbClr val="000000">
                      <a:alpha val="43137"/>
                    </a:srgbClr>
                  </a:outerShdw>
                </a:effectLst>
                <a:latin typeface="Calibri" panose="020F0502020204030204" pitchFamily="34" charset="0"/>
              </a:rPr>
              <a:t>EGFR </a:t>
            </a:r>
            <a:r>
              <a:rPr lang="en-GB" sz="1200" dirty="0" smtClean="0">
                <a:effectLst>
                  <a:outerShdw blurRad="38100" dist="38100" dir="2700000" algn="tl">
                    <a:srgbClr val="000000">
                      <a:alpha val="43137"/>
                    </a:srgbClr>
                  </a:outerShdw>
                </a:effectLst>
                <a:latin typeface="Calibri" panose="020F0502020204030204" pitchFamily="34" charset="0"/>
              </a:rPr>
              <a:t>wild-type, no </a:t>
            </a:r>
            <a:r>
              <a:rPr lang="en-GB" sz="1200" i="1" dirty="0" smtClean="0">
                <a:effectLst>
                  <a:outerShdw blurRad="38100" dist="38100" dir="2700000" algn="tl">
                    <a:srgbClr val="000000">
                      <a:alpha val="43137"/>
                    </a:srgbClr>
                  </a:outerShdw>
                </a:effectLst>
                <a:latin typeface="Calibri" panose="020F0502020204030204" pitchFamily="34" charset="0"/>
              </a:rPr>
              <a:t>BRAF</a:t>
            </a:r>
            <a:r>
              <a:rPr lang="en-GB" sz="1200" dirty="0" smtClean="0">
                <a:effectLst>
                  <a:outerShdw blurRad="38100" dist="38100" dir="2700000" algn="tl">
                    <a:srgbClr val="000000">
                      <a:alpha val="43137"/>
                    </a:srgbClr>
                  </a:outerShdw>
                </a:effectLst>
                <a:latin typeface="Calibri" panose="020F0502020204030204" pitchFamily="34" charset="0"/>
              </a:rPr>
              <a:t> V600E mutation</a:t>
            </a:r>
          </a:p>
          <a:p>
            <a:pPr algn="ctr"/>
            <a:r>
              <a:rPr lang="en-GB" sz="1200" dirty="0" smtClean="0">
                <a:effectLst>
                  <a:outerShdw blurRad="38100" dist="38100" dir="2700000" algn="tl">
                    <a:srgbClr val="000000">
                      <a:alpha val="43137"/>
                    </a:srgbClr>
                  </a:outerShdw>
                </a:effectLst>
                <a:latin typeface="Calibri" panose="020F0502020204030204" pitchFamily="34" charset="0"/>
              </a:rPr>
              <a:t>No </a:t>
            </a:r>
            <a:r>
              <a:rPr lang="en-GB" sz="1200" i="1" dirty="0" smtClean="0">
                <a:effectLst>
                  <a:outerShdw blurRad="38100" dist="38100" dir="2700000" algn="tl">
                    <a:srgbClr val="000000">
                      <a:alpha val="43137"/>
                    </a:srgbClr>
                  </a:outerShdw>
                </a:effectLst>
                <a:latin typeface="Calibri" panose="020F0502020204030204" pitchFamily="34" charset="0"/>
              </a:rPr>
              <a:t>ALK</a:t>
            </a:r>
            <a:r>
              <a:rPr lang="en-GB" sz="1200" dirty="0" smtClean="0">
                <a:effectLst>
                  <a:outerShdw blurRad="38100" dist="38100" dir="2700000" algn="tl">
                    <a:srgbClr val="000000">
                      <a:alpha val="43137"/>
                    </a:srgbClr>
                  </a:outerShdw>
                </a:effectLst>
                <a:latin typeface="Calibri" panose="020F0502020204030204" pitchFamily="34" charset="0"/>
              </a:rPr>
              <a:t> or </a:t>
            </a:r>
            <a:r>
              <a:rPr lang="en-GB" sz="1200" i="1" dirty="0" smtClean="0">
                <a:effectLst>
                  <a:outerShdw blurRad="38100" dist="38100" dir="2700000" algn="tl">
                    <a:srgbClr val="000000">
                      <a:alpha val="43137"/>
                    </a:srgbClr>
                  </a:outerShdw>
                </a:effectLst>
                <a:latin typeface="Calibri" panose="020F0502020204030204" pitchFamily="34" charset="0"/>
              </a:rPr>
              <a:t>ROS1 </a:t>
            </a:r>
            <a:r>
              <a:rPr lang="en-GB" sz="1200" dirty="0" smtClean="0">
                <a:effectLst>
                  <a:outerShdw blurRad="38100" dist="38100" dir="2700000" algn="tl">
                    <a:srgbClr val="000000">
                      <a:alpha val="43137"/>
                    </a:srgbClr>
                  </a:outerShdw>
                </a:effectLst>
                <a:latin typeface="Calibri" panose="020F0502020204030204" pitchFamily="34" charset="0"/>
              </a:rPr>
              <a:t>rearrangement</a:t>
            </a:r>
            <a:endParaRPr lang="en-GB" sz="1200" i="1" dirty="0">
              <a:effectLst>
                <a:outerShdw blurRad="38100" dist="38100" dir="2700000" algn="tl">
                  <a:srgbClr val="000000">
                    <a:alpha val="43137"/>
                  </a:srgbClr>
                </a:outerShdw>
              </a:effectLst>
              <a:latin typeface="Calibri" panose="020F0502020204030204" pitchFamily="34" charset="0"/>
            </a:endParaRPr>
          </a:p>
        </p:txBody>
      </p:sp>
      <p:sp>
        <p:nvSpPr>
          <p:cNvPr id="8" name="Rectangle 7"/>
          <p:cNvSpPr/>
          <p:nvPr/>
        </p:nvSpPr>
        <p:spPr>
          <a:xfrm>
            <a:off x="3266854" y="2261571"/>
            <a:ext cx="1350151" cy="405045"/>
          </a:xfrm>
          <a:prstGeom prst="rect">
            <a:avLst/>
          </a:prstGeom>
          <a:solidFill>
            <a:srgbClr val="007A37"/>
          </a:solidFill>
          <a:ln>
            <a:solidFill>
              <a:srgbClr val="ABFFD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400" dirty="0" smtClean="0">
                <a:effectLst>
                  <a:outerShdw blurRad="38100" dist="38100" dir="2700000" algn="tl">
                    <a:srgbClr val="000000">
                      <a:alpha val="43137"/>
                    </a:srgbClr>
                  </a:outerShdw>
                </a:effectLst>
                <a:latin typeface="Calibri" panose="020F0502020204030204" pitchFamily="34" charset="0"/>
              </a:rPr>
              <a:t>PD-L1 1-49%</a:t>
            </a:r>
            <a:endParaRPr lang="en-GB" sz="1400" i="1" dirty="0">
              <a:effectLst>
                <a:outerShdw blurRad="38100" dist="38100" dir="2700000" algn="tl">
                  <a:srgbClr val="000000">
                    <a:alpha val="43137"/>
                  </a:srgbClr>
                </a:outerShdw>
              </a:effectLst>
              <a:latin typeface="Calibri" panose="020F0502020204030204" pitchFamily="34" charset="0"/>
            </a:endParaRPr>
          </a:p>
        </p:txBody>
      </p:sp>
      <p:sp>
        <p:nvSpPr>
          <p:cNvPr id="9" name="Rectangle 8"/>
          <p:cNvSpPr/>
          <p:nvPr/>
        </p:nvSpPr>
        <p:spPr>
          <a:xfrm>
            <a:off x="4662010" y="2256715"/>
            <a:ext cx="1485165" cy="405045"/>
          </a:xfrm>
          <a:prstGeom prst="rect">
            <a:avLst/>
          </a:prstGeom>
          <a:solidFill>
            <a:srgbClr val="00B050"/>
          </a:solidFill>
          <a:ln>
            <a:solidFill>
              <a:srgbClr val="ABFFD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400" dirty="0" smtClean="0">
                <a:effectLst>
                  <a:outerShdw blurRad="38100" dist="38100" dir="2700000" algn="tl">
                    <a:srgbClr val="000000">
                      <a:alpha val="43137"/>
                    </a:srgbClr>
                  </a:outerShdw>
                </a:effectLst>
                <a:latin typeface="Calibri" panose="020F0502020204030204" pitchFamily="34" charset="0"/>
              </a:rPr>
              <a:t>PD-L1≥50%</a:t>
            </a:r>
            <a:endParaRPr lang="en-GB" sz="1400" i="1" dirty="0">
              <a:effectLst>
                <a:outerShdw blurRad="38100" dist="38100" dir="2700000" algn="tl">
                  <a:srgbClr val="000000">
                    <a:alpha val="43137"/>
                  </a:srgbClr>
                </a:outerShdw>
              </a:effectLst>
              <a:latin typeface="Calibri" panose="020F0502020204030204" pitchFamily="34" charset="0"/>
            </a:endParaRPr>
          </a:p>
        </p:txBody>
      </p:sp>
      <p:sp>
        <p:nvSpPr>
          <p:cNvPr id="10" name="Rectangle 9"/>
          <p:cNvSpPr/>
          <p:nvPr/>
        </p:nvSpPr>
        <p:spPr>
          <a:xfrm>
            <a:off x="6192180" y="2256716"/>
            <a:ext cx="1305145" cy="405045"/>
          </a:xfrm>
          <a:prstGeom prst="rect">
            <a:avLst/>
          </a:prstGeom>
          <a:solidFill>
            <a:srgbClr val="007A37"/>
          </a:solidFill>
          <a:ln>
            <a:solidFill>
              <a:srgbClr val="ABFFD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400" dirty="0" smtClean="0">
                <a:effectLst>
                  <a:outerShdw blurRad="38100" dist="38100" dir="2700000" algn="tl">
                    <a:srgbClr val="000000">
                      <a:alpha val="43137"/>
                    </a:srgbClr>
                  </a:outerShdw>
                </a:effectLst>
                <a:latin typeface="Calibri" panose="020F0502020204030204" pitchFamily="34" charset="0"/>
              </a:rPr>
              <a:t>PD-L1 1-49%</a:t>
            </a:r>
            <a:endParaRPr lang="en-GB" sz="1400" i="1" dirty="0">
              <a:effectLst>
                <a:outerShdw blurRad="38100" dist="38100" dir="2700000" algn="tl">
                  <a:srgbClr val="000000">
                    <a:alpha val="43137"/>
                  </a:srgbClr>
                </a:outerShdw>
              </a:effectLst>
              <a:latin typeface="Calibri" panose="020F0502020204030204" pitchFamily="34" charset="0"/>
            </a:endParaRPr>
          </a:p>
        </p:txBody>
      </p:sp>
      <p:sp>
        <p:nvSpPr>
          <p:cNvPr id="11" name="Rectangle 10"/>
          <p:cNvSpPr/>
          <p:nvPr/>
        </p:nvSpPr>
        <p:spPr>
          <a:xfrm>
            <a:off x="1219156" y="2721612"/>
            <a:ext cx="4368643" cy="405045"/>
          </a:xfrm>
          <a:prstGeom prst="rect">
            <a:avLst/>
          </a:prstGeom>
          <a:solidFill>
            <a:srgbClr val="026493"/>
          </a:solidFill>
          <a:ln>
            <a:solidFill>
              <a:srgbClr val="4F8A99"/>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200" dirty="0" smtClean="0">
                <a:effectLst>
                  <a:outerShdw blurRad="38100" dist="38100" dir="2700000" algn="tl">
                    <a:srgbClr val="000000">
                      <a:alpha val="43137"/>
                    </a:srgbClr>
                  </a:outerShdw>
                </a:effectLst>
                <a:latin typeface="Calibri" panose="020F0502020204030204" pitchFamily="34" charset="0"/>
              </a:rPr>
              <a:t>Comorbidities, eligibility to anti-angiogenic therapy</a:t>
            </a:r>
          </a:p>
          <a:p>
            <a:pPr algn="ctr"/>
            <a:r>
              <a:rPr lang="en-GB" sz="1200" dirty="0" smtClean="0">
                <a:effectLst>
                  <a:outerShdw blurRad="38100" dist="38100" dir="2700000" algn="tl">
                    <a:srgbClr val="000000">
                      <a:alpha val="43137"/>
                    </a:srgbClr>
                  </a:outerShdw>
                </a:effectLst>
                <a:latin typeface="Calibri" panose="020F0502020204030204" pitchFamily="34" charset="0"/>
              </a:rPr>
              <a:t>Eligibility to immunotherapy</a:t>
            </a:r>
            <a:endParaRPr lang="en-GB" sz="1200" dirty="0">
              <a:effectLst>
                <a:outerShdw blurRad="38100" dist="38100" dir="2700000" algn="tl">
                  <a:srgbClr val="000000">
                    <a:alpha val="43137"/>
                  </a:srgbClr>
                </a:outerShdw>
              </a:effectLst>
              <a:latin typeface="Calibri" panose="020F0502020204030204" pitchFamily="34" charset="0"/>
            </a:endParaRPr>
          </a:p>
        </p:txBody>
      </p:sp>
      <p:sp>
        <p:nvSpPr>
          <p:cNvPr id="12" name="Rectangle 11"/>
          <p:cNvSpPr/>
          <p:nvPr/>
        </p:nvSpPr>
        <p:spPr>
          <a:xfrm>
            <a:off x="5729620" y="2721611"/>
            <a:ext cx="3278557" cy="405045"/>
          </a:xfrm>
          <a:prstGeom prst="rect">
            <a:avLst/>
          </a:prstGeom>
          <a:solidFill>
            <a:srgbClr val="026493"/>
          </a:solidFill>
          <a:ln>
            <a:solidFill>
              <a:srgbClr val="4F8A99"/>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200" dirty="0" smtClean="0">
                <a:effectLst>
                  <a:outerShdw blurRad="38100" dist="38100" dir="2700000" algn="tl">
                    <a:srgbClr val="000000">
                      <a:alpha val="43137"/>
                    </a:srgbClr>
                  </a:outerShdw>
                </a:effectLst>
                <a:latin typeface="Calibri" panose="020F0502020204030204" pitchFamily="34" charset="0"/>
              </a:rPr>
              <a:t>Comorbidities</a:t>
            </a:r>
            <a:endParaRPr lang="en-GB" sz="1200" dirty="0">
              <a:effectLst>
                <a:outerShdw blurRad="38100" dist="38100" dir="2700000" algn="tl">
                  <a:srgbClr val="000000">
                    <a:alpha val="43137"/>
                  </a:srgbClr>
                </a:outerShdw>
              </a:effectLst>
              <a:latin typeface="Calibri" panose="020F0502020204030204" pitchFamily="34" charset="0"/>
            </a:endParaRPr>
          </a:p>
          <a:p>
            <a:pPr algn="ctr"/>
            <a:r>
              <a:rPr lang="en-GB" sz="1200" dirty="0">
                <a:effectLst>
                  <a:outerShdw blurRad="38100" dist="38100" dir="2700000" algn="tl">
                    <a:srgbClr val="000000">
                      <a:alpha val="43137"/>
                    </a:srgbClr>
                  </a:outerShdw>
                </a:effectLst>
                <a:latin typeface="Calibri" panose="020F0502020204030204" pitchFamily="34" charset="0"/>
              </a:rPr>
              <a:t>Eligibility to immunotherapy</a:t>
            </a:r>
          </a:p>
        </p:txBody>
      </p:sp>
      <p:sp>
        <p:nvSpPr>
          <p:cNvPr id="14" name="Rectangle 13"/>
          <p:cNvSpPr/>
          <p:nvPr/>
        </p:nvSpPr>
        <p:spPr>
          <a:xfrm>
            <a:off x="3266855" y="3168488"/>
            <a:ext cx="2317718" cy="1164923"/>
          </a:xfrm>
          <a:prstGeom prst="rect">
            <a:avLst/>
          </a:prstGeom>
          <a:solidFill>
            <a:srgbClr val="0070C0"/>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100" dirty="0" smtClean="0">
                <a:effectLst>
                  <a:outerShdw blurRad="38100" dist="38100" dir="2700000" algn="tl">
                    <a:srgbClr val="000000">
                      <a:alpha val="43137"/>
                    </a:srgbClr>
                  </a:outerShdw>
                </a:effectLst>
                <a:latin typeface="Calibri" panose="020F0502020204030204" pitchFamily="34" charset="0"/>
              </a:rPr>
              <a:t>Pembrolizumab </a:t>
            </a:r>
            <a:r>
              <a:rPr lang="en-GB" sz="1100" u="sng" dirty="0" smtClean="0">
                <a:effectLst>
                  <a:outerShdw blurRad="38100" dist="38100" dir="2700000" algn="tl">
                    <a:srgbClr val="000000">
                      <a:alpha val="43137"/>
                    </a:srgbClr>
                  </a:outerShdw>
                </a:effectLst>
                <a:latin typeface="Calibri" panose="020F0502020204030204" pitchFamily="34" charset="0"/>
              </a:rPr>
              <a:t>or</a:t>
            </a:r>
          </a:p>
          <a:p>
            <a:pPr algn="ctr"/>
            <a:r>
              <a:rPr lang="en-GB" sz="1100" dirty="0" smtClean="0">
                <a:effectLst>
                  <a:outerShdw blurRad="38100" dist="38100" dir="2700000" algn="tl">
                    <a:srgbClr val="000000">
                      <a:alpha val="43137"/>
                    </a:srgbClr>
                  </a:outerShdw>
                </a:effectLst>
                <a:latin typeface="Calibri" panose="020F0502020204030204" pitchFamily="34" charset="0"/>
              </a:rPr>
              <a:t>cis(carbo)</a:t>
            </a:r>
            <a:r>
              <a:rPr lang="en-GB" sz="1100" dirty="0" err="1" smtClean="0">
                <a:effectLst>
                  <a:outerShdw blurRad="38100" dist="38100" dir="2700000" algn="tl">
                    <a:srgbClr val="000000">
                      <a:alpha val="43137"/>
                    </a:srgbClr>
                  </a:outerShdw>
                </a:effectLst>
                <a:latin typeface="Calibri" panose="020F0502020204030204" pitchFamily="34" charset="0"/>
              </a:rPr>
              <a:t>platin</a:t>
            </a:r>
            <a:r>
              <a:rPr lang="en-GB" sz="1100" dirty="0" smtClean="0">
                <a:effectLst>
                  <a:outerShdw blurRad="38100" dist="38100" dir="2700000" algn="tl">
                    <a:srgbClr val="000000">
                      <a:alpha val="43137"/>
                    </a:srgbClr>
                  </a:outerShdw>
                </a:effectLst>
                <a:latin typeface="Calibri" panose="020F0502020204030204" pitchFamily="34" charset="0"/>
              </a:rPr>
              <a:t>-pemetrexed</a:t>
            </a:r>
          </a:p>
          <a:p>
            <a:pPr algn="ctr"/>
            <a:r>
              <a:rPr lang="en-GB" sz="1100" dirty="0" smtClean="0">
                <a:effectLst>
                  <a:outerShdw blurRad="38100" dist="38100" dir="2700000" algn="tl">
                    <a:srgbClr val="000000">
                      <a:alpha val="43137"/>
                    </a:srgbClr>
                  </a:outerShdw>
                </a:effectLst>
                <a:latin typeface="Calibri" panose="020F0502020204030204" pitchFamily="34" charset="0"/>
              </a:rPr>
              <a:t>+ pembrolizumab</a:t>
            </a:r>
          </a:p>
          <a:p>
            <a:pPr algn="ctr"/>
            <a:r>
              <a:rPr lang="en-GB" sz="1100" u="sng" dirty="0" smtClean="0">
                <a:effectLst>
                  <a:outerShdw blurRad="38100" dist="38100" dir="2700000" algn="tl">
                    <a:srgbClr val="000000">
                      <a:alpha val="43137"/>
                    </a:srgbClr>
                  </a:outerShdw>
                </a:effectLst>
                <a:latin typeface="Calibri" panose="020F0502020204030204" pitchFamily="34" charset="0"/>
              </a:rPr>
              <a:t>or</a:t>
            </a:r>
            <a:r>
              <a:rPr lang="en-GB" sz="1100" dirty="0" smtClean="0">
                <a:effectLst>
                  <a:outerShdw blurRad="38100" dist="38100" dir="2700000" algn="tl">
                    <a:srgbClr val="000000">
                      <a:alpha val="43137"/>
                    </a:srgbClr>
                  </a:outerShdw>
                </a:effectLst>
                <a:latin typeface="Calibri" panose="020F0502020204030204" pitchFamily="34" charset="0"/>
              </a:rPr>
              <a:t> carboplatin-paclitaxel-bevacizumab + atezolizumab</a:t>
            </a:r>
            <a:endParaRPr lang="en-GB" sz="1100" dirty="0">
              <a:effectLst>
                <a:outerShdw blurRad="38100" dist="38100" dir="2700000" algn="tl">
                  <a:srgbClr val="000000">
                    <a:alpha val="43137"/>
                  </a:srgbClr>
                </a:outerShdw>
              </a:effectLst>
              <a:latin typeface="Calibri" panose="020F0502020204030204" pitchFamily="34" charset="0"/>
            </a:endParaRPr>
          </a:p>
        </p:txBody>
      </p:sp>
      <p:sp>
        <p:nvSpPr>
          <p:cNvPr id="15" name="Rectangle 14"/>
          <p:cNvSpPr/>
          <p:nvPr/>
        </p:nvSpPr>
        <p:spPr>
          <a:xfrm>
            <a:off x="7587335" y="3168488"/>
            <a:ext cx="1412028" cy="1164922"/>
          </a:xfrm>
          <a:prstGeom prst="rect">
            <a:avLst/>
          </a:prstGeom>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ctr"/>
            <a:r>
              <a:rPr lang="en-GB" sz="1100" dirty="0" smtClean="0">
                <a:solidFill>
                  <a:prstClr val="white"/>
                </a:solidFill>
                <a:effectLst>
                  <a:outerShdw blurRad="38100" dist="38100" dir="2700000" algn="tl">
                    <a:srgbClr val="000000">
                      <a:alpha val="43137"/>
                    </a:srgbClr>
                  </a:outerShdw>
                </a:effectLst>
                <a:latin typeface="Calibri" panose="020F0502020204030204" pitchFamily="34" charset="0"/>
              </a:rPr>
              <a:t>Carboplatin-paclitaxel </a:t>
            </a:r>
          </a:p>
          <a:p>
            <a:pPr lvl="0" algn="ctr"/>
            <a:r>
              <a:rPr lang="en-GB" sz="1100" dirty="0" smtClean="0">
                <a:solidFill>
                  <a:prstClr val="white"/>
                </a:solidFill>
                <a:effectLst>
                  <a:outerShdw blurRad="38100" dist="38100" dir="2700000" algn="tl">
                    <a:srgbClr val="000000">
                      <a:alpha val="43137"/>
                    </a:srgbClr>
                  </a:outerShdw>
                </a:effectLst>
                <a:latin typeface="Calibri" panose="020F0502020204030204" pitchFamily="34" charset="0"/>
              </a:rPr>
              <a:t>+ pembrolizumab</a:t>
            </a:r>
            <a:endParaRPr lang="en-GB" sz="1100" dirty="0">
              <a:solidFill>
                <a:prstClr val="white"/>
              </a:solidFill>
              <a:effectLst>
                <a:outerShdw blurRad="38100" dist="38100" dir="2700000" algn="tl">
                  <a:srgbClr val="000000">
                    <a:alpha val="43137"/>
                  </a:srgbClr>
                </a:outerShdw>
              </a:effectLst>
              <a:latin typeface="Calibri" panose="020F0502020204030204" pitchFamily="34" charset="0"/>
            </a:endParaRPr>
          </a:p>
        </p:txBody>
      </p:sp>
      <p:sp>
        <p:nvSpPr>
          <p:cNvPr id="16" name="Rectangle 15"/>
          <p:cNvSpPr/>
          <p:nvPr/>
        </p:nvSpPr>
        <p:spPr>
          <a:xfrm>
            <a:off x="1205205" y="4464364"/>
            <a:ext cx="1971640" cy="487443"/>
          </a:xfrm>
          <a:prstGeom prst="rect">
            <a:avLst/>
          </a:prstGeom>
          <a:solidFill>
            <a:srgbClr val="5B3A9C"/>
          </a:solidFill>
          <a:ln>
            <a:solidFill>
              <a:schemeClr val="accent4">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100" dirty="0" smtClean="0">
                <a:effectLst>
                  <a:outerShdw blurRad="38100" dist="38100" dir="2700000" algn="tl">
                    <a:srgbClr val="000000">
                      <a:alpha val="43137"/>
                    </a:srgbClr>
                  </a:outerShdw>
                </a:effectLst>
                <a:latin typeface="Calibri" panose="020F0502020204030204" pitchFamily="34" charset="0"/>
              </a:rPr>
              <a:t>Bevacizumab + atezolizumab</a:t>
            </a:r>
          </a:p>
          <a:p>
            <a:pPr algn="ctr"/>
            <a:r>
              <a:rPr lang="en-GB" sz="1100" dirty="0" smtClean="0">
                <a:effectLst>
                  <a:outerShdw blurRad="38100" dist="38100" dir="2700000" algn="tl">
                    <a:srgbClr val="000000">
                      <a:alpha val="43137"/>
                    </a:srgbClr>
                  </a:outerShdw>
                </a:effectLst>
                <a:latin typeface="Calibri" panose="020F0502020204030204" pitchFamily="34" charset="0"/>
              </a:rPr>
              <a:t>Pemetrexed + pembrolizumab</a:t>
            </a:r>
            <a:endParaRPr lang="en-GB" sz="1100" dirty="0">
              <a:effectLst>
                <a:outerShdw blurRad="38100" dist="38100" dir="2700000" algn="tl">
                  <a:srgbClr val="000000">
                    <a:alpha val="43137"/>
                  </a:srgbClr>
                </a:outerShdw>
              </a:effectLst>
              <a:latin typeface="Calibri" panose="020F0502020204030204" pitchFamily="34" charset="0"/>
            </a:endParaRPr>
          </a:p>
        </p:txBody>
      </p:sp>
      <p:sp>
        <p:nvSpPr>
          <p:cNvPr id="34" name="Rectangle 33"/>
          <p:cNvSpPr/>
          <p:nvPr/>
        </p:nvSpPr>
        <p:spPr>
          <a:xfrm>
            <a:off x="952282" y="1356617"/>
            <a:ext cx="180020" cy="405044"/>
          </a:xfrm>
          <a:prstGeom prst="rect">
            <a:avLst/>
          </a:prstGeom>
          <a:solidFill>
            <a:schemeClr val="tx2"/>
          </a:solidFill>
          <a:ln>
            <a:solidFill>
              <a:schemeClr val="accent2"/>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sz="1600" dirty="0"/>
          </a:p>
        </p:txBody>
      </p:sp>
      <p:sp>
        <p:nvSpPr>
          <p:cNvPr id="35" name="Rectangle 34"/>
          <p:cNvSpPr/>
          <p:nvPr/>
        </p:nvSpPr>
        <p:spPr>
          <a:xfrm>
            <a:off x="952282" y="1806668"/>
            <a:ext cx="180020" cy="405044"/>
          </a:xfrm>
          <a:prstGeom prst="rect">
            <a:avLst/>
          </a:prstGeom>
          <a:solidFill>
            <a:schemeClr val="accent2">
              <a:lumMod val="60000"/>
              <a:lumOff val="40000"/>
            </a:schemeClr>
          </a:solidFill>
          <a:ln>
            <a:solidFill>
              <a:srgbClr val="CF498F"/>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sz="1600" dirty="0"/>
          </a:p>
        </p:txBody>
      </p:sp>
      <p:sp>
        <p:nvSpPr>
          <p:cNvPr id="36" name="Rectangle 35"/>
          <p:cNvSpPr/>
          <p:nvPr/>
        </p:nvSpPr>
        <p:spPr>
          <a:xfrm>
            <a:off x="962856" y="2256715"/>
            <a:ext cx="180020" cy="405044"/>
          </a:xfrm>
          <a:prstGeom prst="rect">
            <a:avLst/>
          </a:prstGeom>
          <a:solidFill>
            <a:srgbClr val="00B050"/>
          </a:solidFill>
          <a:ln>
            <a:solidFill>
              <a:srgbClr val="ABFFD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sz="1600" dirty="0"/>
          </a:p>
        </p:txBody>
      </p:sp>
      <p:sp>
        <p:nvSpPr>
          <p:cNvPr id="37" name="Rectangle 36"/>
          <p:cNvSpPr/>
          <p:nvPr/>
        </p:nvSpPr>
        <p:spPr>
          <a:xfrm>
            <a:off x="952282" y="2721614"/>
            <a:ext cx="180020" cy="405044"/>
          </a:xfrm>
          <a:prstGeom prst="rect">
            <a:avLst/>
          </a:prstGeom>
          <a:solidFill>
            <a:srgbClr val="026493"/>
          </a:solidFill>
          <a:ln>
            <a:solidFill>
              <a:srgbClr val="4F8A99"/>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sz="1600" dirty="0"/>
          </a:p>
        </p:txBody>
      </p:sp>
      <p:sp>
        <p:nvSpPr>
          <p:cNvPr id="38" name="Rectangle 37"/>
          <p:cNvSpPr/>
          <p:nvPr/>
        </p:nvSpPr>
        <p:spPr>
          <a:xfrm>
            <a:off x="952282" y="3171199"/>
            <a:ext cx="180020" cy="1162212"/>
          </a:xfrm>
          <a:prstGeom prst="rect">
            <a:avLst/>
          </a:prstGeom>
          <a:solidFill>
            <a:schemeClr val="accent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sz="1600" dirty="0"/>
          </a:p>
        </p:txBody>
      </p:sp>
      <p:sp>
        <p:nvSpPr>
          <p:cNvPr id="39" name="Rectangle 38"/>
          <p:cNvSpPr/>
          <p:nvPr/>
        </p:nvSpPr>
        <p:spPr>
          <a:xfrm>
            <a:off x="952282" y="4456753"/>
            <a:ext cx="180020" cy="495055"/>
          </a:xfrm>
          <a:prstGeom prst="rect">
            <a:avLst/>
          </a:prstGeom>
          <a:solidFill>
            <a:srgbClr val="5B3A9C"/>
          </a:solidFill>
          <a:ln>
            <a:solidFill>
              <a:schemeClr val="accent4">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sz="1600" dirty="0"/>
          </a:p>
        </p:txBody>
      </p:sp>
      <p:sp>
        <p:nvSpPr>
          <p:cNvPr id="40" name="ZoneTexte 39"/>
          <p:cNvSpPr txBox="1"/>
          <p:nvPr/>
        </p:nvSpPr>
        <p:spPr>
          <a:xfrm>
            <a:off x="202705" y="1418661"/>
            <a:ext cx="797648" cy="292384"/>
          </a:xfrm>
          <a:prstGeom prst="rect">
            <a:avLst/>
          </a:prstGeom>
          <a:noFill/>
        </p:spPr>
        <p:txBody>
          <a:bodyPr wrap="none" lIns="121917" tIns="60958" rIns="121917" bIns="60958" rtlCol="0">
            <a:spAutoFit/>
          </a:bodyPr>
          <a:lstStyle/>
          <a:p>
            <a:pPr algn="r"/>
            <a:r>
              <a:rPr lang="en-GB" sz="1100" b="1" dirty="0" smtClean="0">
                <a:solidFill>
                  <a:schemeClr val="tx2"/>
                </a:solidFill>
                <a:latin typeface="Calibri" panose="020F0502020204030204" pitchFamily="34" charset="0"/>
              </a:rPr>
              <a:t>Histology</a:t>
            </a:r>
            <a:endParaRPr lang="en-GB" sz="1100" b="1" dirty="0">
              <a:solidFill>
                <a:schemeClr val="tx2"/>
              </a:solidFill>
              <a:latin typeface="Calibri" panose="020F0502020204030204" pitchFamily="34" charset="0"/>
            </a:endParaRPr>
          </a:p>
        </p:txBody>
      </p:sp>
      <p:sp>
        <p:nvSpPr>
          <p:cNvPr id="41" name="ZoneTexte 40"/>
          <p:cNvSpPr txBox="1"/>
          <p:nvPr/>
        </p:nvSpPr>
        <p:spPr>
          <a:xfrm>
            <a:off x="87290" y="1884799"/>
            <a:ext cx="913064" cy="292384"/>
          </a:xfrm>
          <a:prstGeom prst="rect">
            <a:avLst/>
          </a:prstGeom>
          <a:noFill/>
        </p:spPr>
        <p:txBody>
          <a:bodyPr wrap="none" lIns="121917" tIns="60958" rIns="121917" bIns="60958" rtlCol="0">
            <a:spAutoFit/>
          </a:bodyPr>
          <a:lstStyle/>
          <a:p>
            <a:pPr algn="r"/>
            <a:r>
              <a:rPr lang="en-GB" sz="1100" b="1" dirty="0" smtClean="0">
                <a:solidFill>
                  <a:schemeClr val="accent2">
                    <a:lumMod val="60000"/>
                    <a:lumOff val="40000"/>
                  </a:schemeClr>
                </a:solidFill>
                <a:latin typeface="Calibri" panose="020F0502020204030204" pitchFamily="34" charset="0"/>
              </a:rPr>
              <a:t>Biomarkers</a:t>
            </a:r>
            <a:endParaRPr lang="en-GB" sz="1100" b="1" dirty="0">
              <a:solidFill>
                <a:schemeClr val="accent2">
                  <a:lumMod val="60000"/>
                  <a:lumOff val="40000"/>
                </a:schemeClr>
              </a:solidFill>
              <a:latin typeface="Calibri" panose="020F0502020204030204" pitchFamily="34" charset="0"/>
            </a:endParaRPr>
          </a:p>
        </p:txBody>
      </p:sp>
      <p:sp>
        <p:nvSpPr>
          <p:cNvPr id="42" name="ZoneTexte 41"/>
          <p:cNvSpPr txBox="1"/>
          <p:nvPr/>
        </p:nvSpPr>
        <p:spPr>
          <a:xfrm>
            <a:off x="369269" y="2293296"/>
            <a:ext cx="584448" cy="292384"/>
          </a:xfrm>
          <a:prstGeom prst="rect">
            <a:avLst/>
          </a:prstGeom>
          <a:noFill/>
        </p:spPr>
        <p:txBody>
          <a:bodyPr wrap="none" lIns="121917" tIns="60958" rIns="121917" bIns="60958" rtlCol="0">
            <a:spAutoFit/>
          </a:bodyPr>
          <a:lstStyle/>
          <a:p>
            <a:pPr algn="r"/>
            <a:r>
              <a:rPr lang="en-GB" sz="1100" b="1" dirty="0" smtClean="0">
                <a:solidFill>
                  <a:srgbClr val="00B050"/>
                </a:solidFill>
                <a:latin typeface="Calibri" panose="020F0502020204030204" pitchFamily="34" charset="0"/>
              </a:rPr>
              <a:t>PD-L1</a:t>
            </a:r>
            <a:endParaRPr lang="en-GB" sz="1100" b="1" dirty="0">
              <a:solidFill>
                <a:srgbClr val="00B050"/>
              </a:solidFill>
              <a:latin typeface="Calibri" panose="020F0502020204030204" pitchFamily="34" charset="0"/>
            </a:endParaRPr>
          </a:p>
        </p:txBody>
      </p:sp>
      <p:sp>
        <p:nvSpPr>
          <p:cNvPr id="43" name="ZoneTexte 42"/>
          <p:cNvSpPr txBox="1"/>
          <p:nvPr/>
        </p:nvSpPr>
        <p:spPr>
          <a:xfrm>
            <a:off x="213926" y="2775447"/>
            <a:ext cx="786428" cy="292384"/>
          </a:xfrm>
          <a:prstGeom prst="rect">
            <a:avLst/>
          </a:prstGeom>
          <a:noFill/>
        </p:spPr>
        <p:txBody>
          <a:bodyPr wrap="none" lIns="121917" tIns="60958" rIns="121917" bIns="60958" rtlCol="0">
            <a:spAutoFit/>
          </a:bodyPr>
          <a:lstStyle/>
          <a:p>
            <a:pPr algn="r"/>
            <a:r>
              <a:rPr lang="en-GB" sz="1100" b="1" dirty="0" smtClean="0">
                <a:solidFill>
                  <a:srgbClr val="026493"/>
                </a:solidFill>
                <a:latin typeface="Calibri" panose="020F0502020204030204" pitchFamily="34" charset="0"/>
              </a:rPr>
              <a:t>Eligibility</a:t>
            </a:r>
            <a:endParaRPr lang="en-GB" sz="1100" b="1" dirty="0">
              <a:solidFill>
                <a:srgbClr val="026493"/>
              </a:solidFill>
              <a:latin typeface="Calibri" panose="020F0502020204030204" pitchFamily="34" charset="0"/>
            </a:endParaRPr>
          </a:p>
        </p:txBody>
      </p:sp>
      <p:sp>
        <p:nvSpPr>
          <p:cNvPr id="44" name="ZoneTexte 43"/>
          <p:cNvSpPr txBox="1"/>
          <p:nvPr/>
        </p:nvSpPr>
        <p:spPr>
          <a:xfrm>
            <a:off x="196293" y="3401919"/>
            <a:ext cx="804060" cy="292384"/>
          </a:xfrm>
          <a:prstGeom prst="rect">
            <a:avLst/>
          </a:prstGeom>
          <a:noFill/>
        </p:spPr>
        <p:txBody>
          <a:bodyPr wrap="none" lIns="121917" tIns="60958" rIns="121917" bIns="60958" rtlCol="0">
            <a:spAutoFit/>
          </a:bodyPr>
          <a:lstStyle/>
          <a:p>
            <a:pPr algn="r"/>
            <a:r>
              <a:rPr lang="en-GB" sz="1100" b="1" dirty="0" smtClean="0">
                <a:solidFill>
                  <a:srgbClr val="0070C0"/>
                </a:solidFill>
                <a:latin typeface="Calibri" panose="020F0502020204030204" pitchFamily="34" charset="0"/>
              </a:rPr>
              <a:t>Induction</a:t>
            </a:r>
            <a:endParaRPr lang="en-GB" sz="1100" b="1" dirty="0">
              <a:solidFill>
                <a:srgbClr val="0070C0"/>
              </a:solidFill>
              <a:latin typeface="Calibri" panose="020F0502020204030204" pitchFamily="34" charset="0"/>
            </a:endParaRPr>
          </a:p>
        </p:txBody>
      </p:sp>
      <p:sp>
        <p:nvSpPr>
          <p:cNvPr id="45" name="ZoneTexte 44"/>
          <p:cNvSpPr txBox="1"/>
          <p:nvPr/>
        </p:nvSpPr>
        <p:spPr>
          <a:xfrm>
            <a:off x="-18510" y="4554682"/>
            <a:ext cx="1018863" cy="292384"/>
          </a:xfrm>
          <a:prstGeom prst="rect">
            <a:avLst/>
          </a:prstGeom>
          <a:noFill/>
        </p:spPr>
        <p:txBody>
          <a:bodyPr wrap="none" lIns="121917" tIns="60958" rIns="121917" bIns="60958" rtlCol="0">
            <a:spAutoFit/>
          </a:bodyPr>
          <a:lstStyle/>
          <a:p>
            <a:pPr algn="r"/>
            <a:r>
              <a:rPr lang="en-GB" sz="1100" b="1" dirty="0" smtClean="0">
                <a:solidFill>
                  <a:schemeClr val="accent4"/>
                </a:solidFill>
                <a:latin typeface="Calibri" panose="020F0502020204030204" pitchFamily="34" charset="0"/>
              </a:rPr>
              <a:t>Maintenance</a:t>
            </a:r>
            <a:endParaRPr lang="en-GB" sz="1100" b="1" dirty="0">
              <a:solidFill>
                <a:schemeClr val="accent4"/>
              </a:solidFill>
              <a:latin typeface="Calibri" panose="020F0502020204030204" pitchFamily="34" charset="0"/>
            </a:endParaRPr>
          </a:p>
        </p:txBody>
      </p:sp>
      <p:sp>
        <p:nvSpPr>
          <p:cNvPr id="33" name="Rectangle 32"/>
          <p:cNvSpPr/>
          <p:nvPr/>
        </p:nvSpPr>
        <p:spPr>
          <a:xfrm>
            <a:off x="3266855" y="4464364"/>
            <a:ext cx="2320943" cy="487443"/>
          </a:xfrm>
          <a:prstGeom prst="rect">
            <a:avLst/>
          </a:prstGeom>
          <a:solidFill>
            <a:srgbClr val="5B3A9C"/>
          </a:solidFill>
          <a:ln>
            <a:solidFill>
              <a:schemeClr val="accent4">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lnSpc>
                <a:spcPct val="80000"/>
              </a:lnSpc>
            </a:pPr>
            <a:r>
              <a:rPr lang="en-GB" sz="1100" dirty="0" smtClean="0">
                <a:effectLst>
                  <a:outerShdw blurRad="38100" dist="38100" dir="2700000" algn="tl">
                    <a:srgbClr val="000000">
                      <a:alpha val="43137"/>
                    </a:srgbClr>
                  </a:outerShdw>
                </a:effectLst>
                <a:latin typeface="Calibri" panose="020F0502020204030204" pitchFamily="34" charset="0"/>
              </a:rPr>
              <a:t>Pembrolizumab</a:t>
            </a:r>
          </a:p>
          <a:p>
            <a:pPr algn="ctr">
              <a:lnSpc>
                <a:spcPct val="80000"/>
              </a:lnSpc>
            </a:pPr>
            <a:r>
              <a:rPr lang="en-GB" sz="1100" dirty="0" smtClean="0">
                <a:effectLst>
                  <a:outerShdw blurRad="38100" dist="38100" dir="2700000" algn="tl">
                    <a:srgbClr val="000000">
                      <a:alpha val="43137"/>
                    </a:srgbClr>
                  </a:outerShdw>
                </a:effectLst>
                <a:latin typeface="Calibri" panose="020F0502020204030204" pitchFamily="34" charset="0"/>
              </a:rPr>
              <a:t>Pemetrexed + pembrolizumab</a:t>
            </a:r>
          </a:p>
          <a:p>
            <a:pPr algn="ctr">
              <a:lnSpc>
                <a:spcPct val="80000"/>
              </a:lnSpc>
            </a:pPr>
            <a:r>
              <a:rPr lang="en-GB" sz="1100" dirty="0" smtClean="0">
                <a:effectLst>
                  <a:outerShdw blurRad="38100" dist="38100" dir="2700000" algn="tl">
                    <a:srgbClr val="000000">
                      <a:alpha val="43137"/>
                    </a:srgbClr>
                  </a:outerShdw>
                </a:effectLst>
                <a:latin typeface="Calibri" panose="020F0502020204030204" pitchFamily="34" charset="0"/>
              </a:rPr>
              <a:t>Atezolizumab + bevacizumab</a:t>
            </a:r>
            <a:endParaRPr lang="en-GB" sz="1100" dirty="0">
              <a:effectLst>
                <a:outerShdw blurRad="38100" dist="38100" dir="2700000" algn="tl">
                  <a:srgbClr val="000000">
                    <a:alpha val="43137"/>
                  </a:srgbClr>
                </a:outerShdw>
              </a:effectLst>
              <a:latin typeface="Calibri" panose="020F0502020204030204" pitchFamily="34" charset="0"/>
            </a:endParaRPr>
          </a:p>
        </p:txBody>
      </p:sp>
      <p:sp>
        <p:nvSpPr>
          <p:cNvPr id="46" name="Rectangle 45"/>
          <p:cNvSpPr/>
          <p:nvPr/>
        </p:nvSpPr>
        <p:spPr>
          <a:xfrm>
            <a:off x="5729620" y="3168487"/>
            <a:ext cx="1767705" cy="1164923"/>
          </a:xfrm>
          <a:prstGeom prst="rect">
            <a:avLst/>
          </a:prstGeom>
          <a:solidFill>
            <a:srgbClr val="0070C0"/>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100" dirty="0" smtClean="0">
                <a:effectLst>
                  <a:outerShdw blurRad="38100" dist="38100" dir="2700000" algn="tl">
                    <a:srgbClr val="000000">
                      <a:alpha val="43137"/>
                    </a:srgbClr>
                  </a:outerShdw>
                </a:effectLst>
                <a:latin typeface="Calibri" panose="020F0502020204030204" pitchFamily="34" charset="0"/>
              </a:rPr>
              <a:t>Pembrolizumab </a:t>
            </a:r>
          </a:p>
          <a:p>
            <a:pPr algn="ctr"/>
            <a:r>
              <a:rPr lang="en-GB" sz="1100" u="sng" dirty="0" smtClean="0">
                <a:effectLst>
                  <a:outerShdw blurRad="38100" dist="38100" dir="2700000" algn="tl">
                    <a:srgbClr val="000000">
                      <a:alpha val="43137"/>
                    </a:srgbClr>
                  </a:outerShdw>
                </a:effectLst>
                <a:latin typeface="Calibri" panose="020F0502020204030204" pitchFamily="34" charset="0"/>
              </a:rPr>
              <a:t>or</a:t>
            </a:r>
          </a:p>
          <a:p>
            <a:pPr algn="ctr"/>
            <a:r>
              <a:rPr lang="en-GB" sz="1100" dirty="0" smtClean="0">
                <a:effectLst>
                  <a:outerShdw blurRad="38100" dist="38100" dir="2700000" algn="tl">
                    <a:srgbClr val="000000">
                      <a:alpha val="43137"/>
                    </a:srgbClr>
                  </a:outerShdw>
                </a:effectLst>
                <a:latin typeface="Calibri" panose="020F0502020204030204" pitchFamily="34" charset="0"/>
              </a:rPr>
              <a:t>Carboplatin-paclitaxel</a:t>
            </a:r>
          </a:p>
          <a:p>
            <a:pPr algn="ctr"/>
            <a:r>
              <a:rPr lang="en-GB" sz="1100" dirty="0" smtClean="0">
                <a:effectLst>
                  <a:outerShdw blurRad="38100" dist="38100" dir="2700000" algn="tl">
                    <a:srgbClr val="000000">
                      <a:alpha val="43137"/>
                    </a:srgbClr>
                  </a:outerShdw>
                </a:effectLst>
                <a:latin typeface="Calibri" panose="020F0502020204030204" pitchFamily="34" charset="0"/>
              </a:rPr>
              <a:t>+ pembrolizumab </a:t>
            </a:r>
            <a:endParaRPr lang="en-GB" sz="1100" dirty="0">
              <a:effectLst>
                <a:outerShdw blurRad="38100" dist="38100" dir="2700000" algn="tl">
                  <a:srgbClr val="000000">
                    <a:alpha val="43137"/>
                  </a:srgbClr>
                </a:outerShdw>
              </a:effectLst>
              <a:latin typeface="Calibri" panose="020F0502020204030204" pitchFamily="34" charset="0"/>
            </a:endParaRPr>
          </a:p>
        </p:txBody>
      </p:sp>
      <p:sp>
        <p:nvSpPr>
          <p:cNvPr id="47" name="Rectangle 46"/>
          <p:cNvSpPr/>
          <p:nvPr/>
        </p:nvSpPr>
        <p:spPr>
          <a:xfrm>
            <a:off x="5733845" y="4461960"/>
            <a:ext cx="3265518" cy="495055"/>
          </a:xfrm>
          <a:prstGeom prst="rect">
            <a:avLst/>
          </a:prstGeom>
          <a:solidFill>
            <a:srgbClr val="5B3A9C"/>
          </a:solidFill>
          <a:ln>
            <a:solidFill>
              <a:schemeClr val="accent4">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100" dirty="0" smtClean="0">
                <a:effectLst>
                  <a:outerShdw blurRad="38100" dist="38100" dir="2700000" algn="tl">
                    <a:srgbClr val="000000">
                      <a:alpha val="43137"/>
                    </a:srgbClr>
                  </a:outerShdw>
                </a:effectLst>
                <a:latin typeface="Calibri" panose="020F0502020204030204" pitchFamily="34" charset="0"/>
              </a:rPr>
              <a:t>Pembrolizumab</a:t>
            </a:r>
            <a:endParaRPr lang="en-GB" sz="1100" dirty="0">
              <a:effectLst>
                <a:outerShdw blurRad="38100" dist="38100" dir="2700000" algn="tl">
                  <a:srgbClr val="000000">
                    <a:alpha val="43137"/>
                  </a:srgbClr>
                </a:outerShdw>
              </a:effectLst>
              <a:latin typeface="Calibri" panose="020F0502020204030204" pitchFamily="34" charset="0"/>
            </a:endParaRPr>
          </a:p>
        </p:txBody>
      </p:sp>
      <p:sp>
        <p:nvSpPr>
          <p:cNvPr id="48" name="Rectangle 47"/>
          <p:cNvSpPr/>
          <p:nvPr/>
        </p:nvSpPr>
        <p:spPr>
          <a:xfrm>
            <a:off x="1222314" y="2261570"/>
            <a:ext cx="1971640" cy="405045"/>
          </a:xfrm>
          <a:prstGeom prst="rect">
            <a:avLst/>
          </a:prstGeom>
          <a:solidFill>
            <a:srgbClr val="004620"/>
          </a:solidFill>
          <a:ln>
            <a:solidFill>
              <a:srgbClr val="ABFFD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400" dirty="0" smtClean="0">
                <a:effectLst>
                  <a:outerShdw blurRad="38100" dist="38100" dir="2700000" algn="tl">
                    <a:srgbClr val="000000">
                      <a:alpha val="43137"/>
                    </a:srgbClr>
                  </a:outerShdw>
                </a:effectLst>
                <a:latin typeface="Calibri" panose="020F0502020204030204" pitchFamily="34" charset="0"/>
              </a:rPr>
              <a:t>PD-L1&lt;1%</a:t>
            </a:r>
            <a:endParaRPr lang="en-GB" sz="1400" i="1" dirty="0">
              <a:effectLst>
                <a:outerShdw blurRad="38100" dist="38100" dir="2700000" algn="tl">
                  <a:srgbClr val="000000">
                    <a:alpha val="43137"/>
                  </a:srgbClr>
                </a:outerShdw>
              </a:effectLst>
              <a:latin typeface="Calibri" panose="020F0502020204030204" pitchFamily="34" charset="0"/>
            </a:endParaRPr>
          </a:p>
        </p:txBody>
      </p:sp>
      <p:sp>
        <p:nvSpPr>
          <p:cNvPr id="50" name="Rectangle 49"/>
          <p:cNvSpPr/>
          <p:nvPr/>
        </p:nvSpPr>
        <p:spPr>
          <a:xfrm>
            <a:off x="7587335" y="2256715"/>
            <a:ext cx="1440160" cy="405045"/>
          </a:xfrm>
          <a:prstGeom prst="rect">
            <a:avLst/>
          </a:prstGeom>
          <a:solidFill>
            <a:srgbClr val="004620"/>
          </a:solidFill>
          <a:ln>
            <a:solidFill>
              <a:srgbClr val="ABFFD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400" dirty="0" smtClean="0">
                <a:effectLst>
                  <a:outerShdw blurRad="38100" dist="38100" dir="2700000" algn="tl">
                    <a:srgbClr val="000000">
                      <a:alpha val="43137"/>
                    </a:srgbClr>
                  </a:outerShdw>
                </a:effectLst>
                <a:latin typeface="Calibri" panose="020F0502020204030204" pitchFamily="34" charset="0"/>
              </a:rPr>
              <a:t>PD-L1&lt;1%</a:t>
            </a:r>
            <a:endParaRPr lang="en-GB" sz="1400" i="1" dirty="0">
              <a:effectLst>
                <a:outerShdw blurRad="38100" dist="38100" dir="2700000" algn="tl">
                  <a:srgbClr val="000000">
                    <a:alpha val="43137"/>
                  </a:srgbClr>
                </a:outerShdw>
              </a:effectLst>
              <a:latin typeface="Calibri" panose="020F0502020204030204" pitchFamily="34" charset="0"/>
            </a:endParaRPr>
          </a:p>
        </p:txBody>
      </p:sp>
      <p:sp>
        <p:nvSpPr>
          <p:cNvPr id="51" name="Rectangle 50"/>
          <p:cNvSpPr/>
          <p:nvPr/>
        </p:nvSpPr>
        <p:spPr>
          <a:xfrm>
            <a:off x="1219157" y="3171199"/>
            <a:ext cx="1957688" cy="1170129"/>
          </a:xfrm>
          <a:prstGeom prst="rect">
            <a:avLst/>
          </a:prstGeom>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100" dirty="0" smtClean="0">
                <a:effectLst>
                  <a:outerShdw blurRad="38100" dist="38100" dir="2700000" algn="tl">
                    <a:srgbClr val="000000">
                      <a:alpha val="43137"/>
                    </a:srgbClr>
                  </a:outerShdw>
                </a:effectLst>
                <a:latin typeface="Calibri" panose="020F0502020204030204" pitchFamily="34" charset="0"/>
              </a:rPr>
              <a:t>Cis(carbo)</a:t>
            </a:r>
            <a:r>
              <a:rPr lang="en-GB" sz="1100" dirty="0" err="1" smtClean="0">
                <a:effectLst>
                  <a:outerShdw blurRad="38100" dist="38100" dir="2700000" algn="tl">
                    <a:srgbClr val="000000">
                      <a:alpha val="43137"/>
                    </a:srgbClr>
                  </a:outerShdw>
                </a:effectLst>
                <a:latin typeface="Calibri" panose="020F0502020204030204" pitchFamily="34" charset="0"/>
              </a:rPr>
              <a:t>platin</a:t>
            </a:r>
            <a:r>
              <a:rPr lang="en-GB" sz="1100" dirty="0" smtClean="0">
                <a:effectLst>
                  <a:outerShdw blurRad="38100" dist="38100" dir="2700000" algn="tl">
                    <a:srgbClr val="000000">
                      <a:alpha val="43137"/>
                    </a:srgbClr>
                  </a:outerShdw>
                </a:effectLst>
                <a:latin typeface="Calibri" panose="020F0502020204030204" pitchFamily="34" charset="0"/>
              </a:rPr>
              <a:t>-pemetrexed</a:t>
            </a:r>
          </a:p>
          <a:p>
            <a:pPr algn="ctr"/>
            <a:r>
              <a:rPr lang="en-GB" sz="1100" dirty="0" smtClean="0">
                <a:effectLst>
                  <a:outerShdw blurRad="38100" dist="38100" dir="2700000" algn="tl">
                    <a:srgbClr val="000000">
                      <a:alpha val="43137"/>
                    </a:srgbClr>
                  </a:outerShdw>
                </a:effectLst>
                <a:latin typeface="Calibri" panose="020F0502020204030204" pitchFamily="34" charset="0"/>
              </a:rPr>
              <a:t>+ pembrolizumab</a:t>
            </a:r>
          </a:p>
          <a:p>
            <a:pPr algn="ctr"/>
            <a:r>
              <a:rPr lang="en-GB" sz="1100" u="sng" dirty="0" smtClean="0">
                <a:effectLst>
                  <a:outerShdw blurRad="38100" dist="38100" dir="2700000" algn="tl">
                    <a:srgbClr val="000000">
                      <a:alpha val="43137"/>
                    </a:srgbClr>
                  </a:outerShdw>
                </a:effectLst>
                <a:latin typeface="Calibri" panose="020F0502020204030204" pitchFamily="34" charset="0"/>
              </a:rPr>
              <a:t>or</a:t>
            </a:r>
            <a:r>
              <a:rPr lang="en-GB" sz="1100" dirty="0" smtClean="0">
                <a:effectLst>
                  <a:outerShdw blurRad="38100" dist="38100" dir="2700000" algn="tl">
                    <a:srgbClr val="000000">
                      <a:alpha val="43137"/>
                    </a:srgbClr>
                  </a:outerShdw>
                </a:effectLst>
                <a:latin typeface="Calibri" panose="020F0502020204030204" pitchFamily="34" charset="0"/>
              </a:rPr>
              <a:t> carboplatin-paclitaxel-bevacizumab + atezolizumab</a:t>
            </a:r>
            <a:endParaRPr lang="en-GB" sz="1100" dirty="0">
              <a:effectLst>
                <a:outerShdw blurRad="38100" dist="38100" dir="2700000" algn="tl">
                  <a:srgbClr val="000000">
                    <a:alpha val="43137"/>
                  </a:srgbClr>
                </a:outerShdw>
              </a:effectLst>
              <a:latin typeface="Calibri" panose="020F0502020204030204" pitchFamily="34" charset="0"/>
            </a:endParaRPr>
          </a:p>
        </p:txBody>
      </p:sp>
      <p:sp>
        <p:nvSpPr>
          <p:cNvPr id="4" name="Rectangle 3"/>
          <p:cNvSpPr/>
          <p:nvPr/>
        </p:nvSpPr>
        <p:spPr>
          <a:xfrm>
            <a:off x="3221850" y="2253003"/>
            <a:ext cx="4320481" cy="2080407"/>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9980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solidFill>
                  <a:srgbClr val="464646"/>
                </a:solidFill>
              </a:rPr>
              <a:t>PD-L1 ≥50% : Single agent or </a:t>
            </a:r>
            <a:r>
              <a:rPr lang="fr-FR" sz="2800" dirty="0" err="1">
                <a:solidFill>
                  <a:srgbClr val="464646"/>
                </a:solidFill>
              </a:rPr>
              <a:t>Combination</a:t>
            </a:r>
            <a:r>
              <a:rPr lang="fr-FR" sz="2800" dirty="0">
                <a:solidFill>
                  <a:srgbClr val="464646"/>
                </a:solidFill>
              </a:rPr>
              <a:t>?</a:t>
            </a:r>
            <a:br>
              <a:rPr lang="fr-FR" sz="2800" dirty="0">
                <a:solidFill>
                  <a:srgbClr val="464646"/>
                </a:solidFill>
              </a:rPr>
            </a:br>
            <a:r>
              <a:rPr lang="fr-FR" sz="2800" dirty="0" err="1" smtClean="0">
                <a:solidFill>
                  <a:srgbClr val="464646"/>
                </a:solidFill>
              </a:rPr>
              <a:t>Response</a:t>
            </a:r>
            <a:r>
              <a:rPr lang="fr-FR" sz="2800" dirty="0" smtClean="0">
                <a:solidFill>
                  <a:srgbClr val="464646"/>
                </a:solidFill>
              </a:rPr>
              <a:t> and Duration of </a:t>
            </a:r>
            <a:r>
              <a:rPr lang="fr-FR" sz="2800" dirty="0" err="1" smtClean="0">
                <a:solidFill>
                  <a:srgbClr val="464646"/>
                </a:solidFill>
              </a:rPr>
              <a:t>Response</a:t>
            </a:r>
            <a:endParaRPr lang="fr-FR"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25" y="1508125"/>
            <a:ext cx="2805112"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9523" y="2161751"/>
            <a:ext cx="1382114" cy="416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1900" y="2301720"/>
            <a:ext cx="2475275" cy="2268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1427" y="1423825"/>
            <a:ext cx="1890210" cy="492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6009" y="1311715"/>
            <a:ext cx="1625035" cy="11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ZoneTexte 11"/>
          <p:cNvSpPr txBox="1"/>
          <p:nvPr/>
        </p:nvSpPr>
        <p:spPr>
          <a:xfrm>
            <a:off x="0" y="4720375"/>
            <a:ext cx="942887" cy="461665"/>
          </a:xfrm>
          <a:prstGeom prst="rect">
            <a:avLst/>
          </a:prstGeom>
          <a:noFill/>
        </p:spPr>
        <p:txBody>
          <a:bodyPr wrap="none" rtlCol="0">
            <a:spAutoFit/>
          </a:bodyPr>
          <a:lstStyle/>
          <a:p>
            <a:r>
              <a:rPr lang="en-US" sz="800" dirty="0" smtClean="0">
                <a:solidFill>
                  <a:schemeClr val="accent1"/>
                </a:solidFill>
                <a:latin typeface="Arial Narrow" panose="020B0606020202030204" pitchFamily="34" charset="0"/>
              </a:rPr>
              <a:t>Reck, NEJM 2016</a:t>
            </a:r>
          </a:p>
          <a:p>
            <a:r>
              <a:rPr lang="en-US" sz="800" dirty="0" smtClean="0">
                <a:solidFill>
                  <a:schemeClr val="accent1"/>
                </a:solidFill>
                <a:latin typeface="Arial Narrow" panose="020B0606020202030204" pitchFamily="34" charset="0"/>
              </a:rPr>
              <a:t>Gandhi, NEJM 2018</a:t>
            </a:r>
          </a:p>
          <a:p>
            <a:r>
              <a:rPr lang="en-US" sz="800" dirty="0" smtClean="0">
                <a:solidFill>
                  <a:schemeClr val="accent1"/>
                </a:solidFill>
                <a:latin typeface="Arial Narrow" panose="020B0606020202030204" pitchFamily="34" charset="0"/>
              </a:rPr>
              <a:t>Mok, ELCC 2019</a:t>
            </a:r>
          </a:p>
        </p:txBody>
      </p:sp>
      <p:sp>
        <p:nvSpPr>
          <p:cNvPr id="13" name="ZoneTexte 12"/>
          <p:cNvSpPr txBox="1"/>
          <p:nvPr/>
        </p:nvSpPr>
        <p:spPr>
          <a:xfrm>
            <a:off x="4268039" y="4489531"/>
            <a:ext cx="1373005" cy="584775"/>
          </a:xfrm>
          <a:prstGeom prst="rect">
            <a:avLst/>
          </a:prstGeom>
          <a:noFill/>
        </p:spPr>
        <p:txBody>
          <a:bodyPr wrap="none" rtlCol="0">
            <a:spAutoFit/>
          </a:bodyPr>
          <a:lstStyle/>
          <a:p>
            <a:pPr algn="ctr"/>
            <a:r>
              <a:rPr lang="en-US" b="1" dirty="0" smtClean="0">
                <a:solidFill>
                  <a:schemeClr val="accent1"/>
                </a:solidFill>
                <a:latin typeface="Calibri" panose="020F0502020204030204" pitchFamily="34" charset="0"/>
              </a:rPr>
              <a:t>Keynote 024</a:t>
            </a:r>
          </a:p>
          <a:p>
            <a:pPr algn="ctr"/>
            <a:r>
              <a:rPr lang="en-US" sz="1400" b="1" dirty="0" smtClean="0">
                <a:solidFill>
                  <a:schemeClr val="accent1"/>
                </a:solidFill>
                <a:latin typeface="Calibri" panose="020F0502020204030204" pitchFamily="34" charset="0"/>
              </a:rPr>
              <a:t>All </a:t>
            </a:r>
            <a:r>
              <a:rPr lang="en-US" sz="1400" b="1" dirty="0" err="1" smtClean="0">
                <a:solidFill>
                  <a:schemeClr val="accent1"/>
                </a:solidFill>
                <a:latin typeface="Calibri" panose="020F0502020204030204" pitchFamily="34" charset="0"/>
              </a:rPr>
              <a:t>histologies</a:t>
            </a:r>
            <a:endParaRPr lang="en-US" sz="1400" b="1" dirty="0">
              <a:solidFill>
                <a:schemeClr val="accent1"/>
              </a:solidFill>
              <a:latin typeface="Calibri" panose="020F0502020204030204" pitchFamily="34" charset="0"/>
            </a:endParaRPr>
          </a:p>
        </p:txBody>
      </p:sp>
      <p:sp>
        <p:nvSpPr>
          <p:cNvPr id="14" name="ZoneTexte 13"/>
          <p:cNvSpPr txBox="1"/>
          <p:nvPr/>
        </p:nvSpPr>
        <p:spPr>
          <a:xfrm>
            <a:off x="1286635" y="4489529"/>
            <a:ext cx="1373005" cy="584775"/>
          </a:xfrm>
          <a:prstGeom prst="rect">
            <a:avLst/>
          </a:prstGeom>
          <a:noFill/>
        </p:spPr>
        <p:txBody>
          <a:bodyPr wrap="none" rtlCol="0">
            <a:spAutoFit/>
          </a:bodyPr>
          <a:lstStyle/>
          <a:p>
            <a:pPr algn="ctr"/>
            <a:r>
              <a:rPr lang="en-US" b="1" dirty="0" smtClean="0">
                <a:solidFill>
                  <a:schemeClr val="accent1"/>
                </a:solidFill>
                <a:latin typeface="Calibri" panose="020F0502020204030204" pitchFamily="34" charset="0"/>
              </a:rPr>
              <a:t>Keynote 189</a:t>
            </a:r>
          </a:p>
          <a:p>
            <a:pPr algn="ctr"/>
            <a:r>
              <a:rPr lang="en-US" sz="1400" b="1" dirty="0" smtClean="0">
                <a:solidFill>
                  <a:schemeClr val="accent1"/>
                </a:solidFill>
                <a:latin typeface="Calibri" panose="020F0502020204030204" pitchFamily="34" charset="0"/>
              </a:rPr>
              <a:t>Non-squamous</a:t>
            </a:r>
            <a:endParaRPr lang="en-US" sz="1400" b="1" dirty="0">
              <a:solidFill>
                <a:schemeClr val="accent1"/>
              </a:solidFill>
              <a:latin typeface="Calibri" panose="020F0502020204030204" pitchFamily="34" charset="0"/>
            </a:endParaRPr>
          </a:p>
        </p:txBody>
      </p:sp>
      <p:pic>
        <p:nvPicPr>
          <p:cNvPr id="410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7205" y="2706765"/>
            <a:ext cx="2106445" cy="1818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ZoneTexte 15"/>
          <p:cNvSpPr txBox="1"/>
          <p:nvPr/>
        </p:nvSpPr>
        <p:spPr>
          <a:xfrm>
            <a:off x="7002270" y="4489531"/>
            <a:ext cx="1373005" cy="584775"/>
          </a:xfrm>
          <a:prstGeom prst="rect">
            <a:avLst/>
          </a:prstGeom>
          <a:noFill/>
        </p:spPr>
        <p:txBody>
          <a:bodyPr wrap="none" rtlCol="0">
            <a:spAutoFit/>
          </a:bodyPr>
          <a:lstStyle/>
          <a:p>
            <a:pPr algn="ctr"/>
            <a:r>
              <a:rPr lang="en-US" b="1" dirty="0" smtClean="0">
                <a:solidFill>
                  <a:schemeClr val="accent1"/>
                </a:solidFill>
                <a:latin typeface="Calibri" panose="020F0502020204030204" pitchFamily="34" charset="0"/>
              </a:rPr>
              <a:t>Keynote 042</a:t>
            </a:r>
          </a:p>
          <a:p>
            <a:pPr algn="ctr"/>
            <a:r>
              <a:rPr lang="en-US" sz="1400" b="1" dirty="0" smtClean="0">
                <a:solidFill>
                  <a:schemeClr val="accent1"/>
                </a:solidFill>
                <a:latin typeface="Calibri" panose="020F0502020204030204" pitchFamily="34" charset="0"/>
              </a:rPr>
              <a:t>All </a:t>
            </a:r>
            <a:r>
              <a:rPr lang="en-US" sz="1400" b="1" dirty="0" err="1" smtClean="0">
                <a:solidFill>
                  <a:schemeClr val="accent1"/>
                </a:solidFill>
                <a:latin typeface="Calibri" panose="020F0502020204030204" pitchFamily="34" charset="0"/>
              </a:rPr>
              <a:t>histologies</a:t>
            </a:r>
            <a:endParaRPr lang="en-US" sz="1400" b="1" dirty="0">
              <a:solidFill>
                <a:schemeClr val="accent1"/>
              </a:solidFill>
              <a:latin typeface="Calibri" panose="020F0502020204030204" pitchFamily="34" charset="0"/>
            </a:endParaRPr>
          </a:p>
        </p:txBody>
      </p:sp>
      <p:pic>
        <p:nvPicPr>
          <p:cNvPr id="4107"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67255" y="1491630"/>
            <a:ext cx="1479519" cy="43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8"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67255" y="2301720"/>
            <a:ext cx="1332545" cy="473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76348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t>PFS and OS magnitude of </a:t>
            </a:r>
            <a:r>
              <a:rPr lang="fr-FR" sz="2800" dirty="0" err="1" smtClean="0"/>
              <a:t>benefit</a:t>
            </a:r>
            <a:r>
              <a:rPr lang="fr-FR" sz="2800" dirty="0"/>
              <a:t/>
            </a:r>
            <a:br>
              <a:rPr lang="fr-FR" sz="2800" dirty="0"/>
            </a:br>
            <a:r>
              <a:rPr lang="fr-FR" sz="2800" dirty="0" smtClean="0"/>
              <a:t>in </a:t>
            </a:r>
            <a:r>
              <a:rPr lang="fr-FR" sz="2800" dirty="0" smtClean="0">
                <a:solidFill>
                  <a:schemeClr val="accent2"/>
                </a:solidFill>
              </a:rPr>
              <a:t>PD-L1 </a:t>
            </a:r>
            <a:r>
              <a:rPr lang="fr-FR" sz="2800" dirty="0">
                <a:solidFill>
                  <a:schemeClr val="accent2"/>
                </a:solidFill>
              </a:rPr>
              <a:t>≥50</a:t>
            </a:r>
            <a:r>
              <a:rPr lang="fr-FR" sz="2800" dirty="0" smtClean="0">
                <a:solidFill>
                  <a:schemeClr val="accent2"/>
                </a:solidFill>
              </a:rPr>
              <a:t>% </a:t>
            </a:r>
            <a:r>
              <a:rPr lang="fr-FR" sz="2800" dirty="0" smtClean="0"/>
              <a:t>NSCLC</a:t>
            </a:r>
            <a:endParaRPr lang="fr-FR" sz="2800" dirty="0"/>
          </a:p>
        </p:txBody>
      </p:sp>
      <p:sp>
        <p:nvSpPr>
          <p:cNvPr id="4" name="ZoneTexte 3"/>
          <p:cNvSpPr txBox="1"/>
          <p:nvPr/>
        </p:nvSpPr>
        <p:spPr>
          <a:xfrm>
            <a:off x="4138" y="4912959"/>
            <a:ext cx="1929881" cy="23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36000" rIns="72000" bIns="72000" numCol="1" anchor="b" anchorCtr="0" compatLnSpc="1">
            <a:prstTxWarp prst="textNoShape">
              <a:avLst/>
            </a:prstTxWarp>
            <a:noAutofit/>
          </a:bodyPr>
          <a:lstStyle>
            <a:defPPr>
              <a:defRPr lang="fr-FR"/>
            </a:defPPr>
            <a:lvl1pPr indent="0" eaLnBrk="0" fontAlgn="base" hangingPunct="0">
              <a:lnSpc>
                <a:spcPct val="95000"/>
              </a:lnSpc>
              <a:spcBef>
                <a:spcPts val="300"/>
              </a:spcBef>
              <a:spcAft>
                <a:spcPts val="0"/>
              </a:spcAft>
              <a:buClr>
                <a:schemeClr val="accent1"/>
              </a:buClr>
              <a:buSzPct val="80000"/>
              <a:buFontTx/>
              <a:buNone/>
              <a:defRPr sz="800" i="1">
                <a:solidFill>
                  <a:schemeClr val="bg2"/>
                </a:solidFill>
                <a:latin typeface="Century Gothic" panose="020B0502020202020204" pitchFamily="34" charset="0"/>
              </a:defRPr>
            </a:lvl1pPr>
            <a:lvl2pPr marL="685800" indent="-228600" eaLnBrk="0" fontAlgn="base" hangingPunct="0">
              <a:lnSpc>
                <a:spcPct val="95000"/>
              </a:lnSpc>
              <a:spcBef>
                <a:spcPts val="600"/>
              </a:spcBef>
              <a:spcAft>
                <a:spcPts val="600"/>
              </a:spcAft>
              <a:buClr>
                <a:schemeClr val="accent1"/>
              </a:buClr>
              <a:buSzPct val="80000"/>
              <a:buFont typeface="Wingdings" pitchFamily="2" charset="2"/>
              <a:buChar char="¢"/>
              <a:defRPr sz="2000">
                <a:solidFill>
                  <a:schemeClr val="bg2"/>
                </a:solidFill>
                <a:latin typeface="Century Gothic" panose="020B0502020202020204" pitchFamily="34" charset="0"/>
              </a:defRPr>
            </a:lvl2pPr>
            <a:lvl3pPr marL="1143000" indent="-228600" eaLnBrk="0" fontAlgn="base" hangingPunct="0">
              <a:lnSpc>
                <a:spcPct val="95000"/>
              </a:lnSpc>
              <a:spcBef>
                <a:spcPts val="600"/>
              </a:spcBef>
              <a:spcAft>
                <a:spcPts val="600"/>
              </a:spcAft>
              <a:buClr>
                <a:schemeClr val="accent1"/>
              </a:buClr>
              <a:buSzPct val="80000"/>
              <a:buFont typeface="Wingdings" pitchFamily="2" charset="2"/>
              <a:buChar char="l"/>
              <a:defRPr>
                <a:solidFill>
                  <a:schemeClr val="bg2"/>
                </a:solidFill>
                <a:latin typeface="Century Gothic" panose="020B0502020202020204" pitchFamily="34" charset="0"/>
              </a:defRPr>
            </a:lvl3pPr>
            <a:lvl4pPr marL="1600200" indent="-228600" eaLnBrk="0" fontAlgn="base" hangingPunct="0">
              <a:lnSpc>
                <a:spcPct val="95000"/>
              </a:lnSpc>
              <a:spcBef>
                <a:spcPts val="600"/>
              </a:spcBef>
              <a:spcAft>
                <a:spcPts val="600"/>
              </a:spcAft>
              <a:buClr>
                <a:schemeClr val="accent1"/>
              </a:buClr>
              <a:buSzPct val="80000"/>
              <a:buFont typeface="Wingdings" pitchFamily="2" charset="2"/>
              <a:buChar char="¢"/>
              <a:defRPr sz="1600">
                <a:solidFill>
                  <a:schemeClr val="bg2"/>
                </a:solidFill>
                <a:latin typeface="Century Gothic" panose="020B0502020202020204" pitchFamily="34" charset="0"/>
              </a:defRPr>
            </a:lvl4pPr>
            <a:lvl5pPr marL="2057400" indent="-228600" eaLnBrk="0" fontAlgn="base" hangingPunct="0">
              <a:lnSpc>
                <a:spcPct val="95000"/>
              </a:lnSpc>
              <a:spcBef>
                <a:spcPts val="600"/>
              </a:spcBef>
              <a:spcAft>
                <a:spcPts val="600"/>
              </a:spcAft>
              <a:buClr>
                <a:schemeClr val="accent1"/>
              </a:buClr>
              <a:buSzPct val="80000"/>
              <a:buFont typeface="Wingdings" pitchFamily="2" charset="2"/>
              <a:buChar char="l"/>
              <a:defRPr sz="1600">
                <a:solidFill>
                  <a:schemeClr val="bg2"/>
                </a:solidFill>
                <a:latin typeface="Century Gothic" panose="020B0502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sz="900" i="0" dirty="0">
                <a:solidFill>
                  <a:schemeClr val="accent1"/>
                </a:solidFill>
                <a:latin typeface="Arial Narrow" panose="020B0606020202030204" pitchFamily="34" charset="0"/>
              </a:rPr>
              <a:t>Besse B, ESMO </a:t>
            </a:r>
            <a:r>
              <a:rPr lang="fr-FR" sz="1000" i="0" dirty="0">
                <a:solidFill>
                  <a:schemeClr val="accent1"/>
                </a:solidFill>
                <a:latin typeface="Arial Narrow" panose="020B0606020202030204" pitchFamily="34" charset="0"/>
              </a:rPr>
              <a:t>2018</a:t>
            </a:r>
            <a:endParaRPr lang="fr-FR" sz="900" i="0" dirty="0">
              <a:solidFill>
                <a:schemeClr val="accent1"/>
              </a:solidFill>
              <a:latin typeface="Arial Narrow" panose="020B060602020203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86" y="1790735"/>
            <a:ext cx="4564656" cy="2446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2958" y="1716656"/>
            <a:ext cx="4258766" cy="2475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1626645"/>
            <a:ext cx="746575" cy="450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761909" y="1628660"/>
            <a:ext cx="1665185" cy="450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8037385" y="1505547"/>
            <a:ext cx="1106615" cy="450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3689190" y="3741880"/>
            <a:ext cx="657785" cy="22502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7857365" y="3719377"/>
            <a:ext cx="585065" cy="202523"/>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3689190" y="2931790"/>
            <a:ext cx="657785" cy="11251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3689189" y="3606865"/>
            <a:ext cx="657785" cy="11251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7821004" y="2796775"/>
            <a:ext cx="657785" cy="11251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à coins arrondis 13"/>
          <p:cNvSpPr/>
          <p:nvPr/>
        </p:nvSpPr>
        <p:spPr>
          <a:xfrm>
            <a:off x="7821004" y="3539358"/>
            <a:ext cx="657785" cy="11251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7" name="Groupe 16"/>
          <p:cNvGrpSpPr/>
          <p:nvPr/>
        </p:nvGrpSpPr>
        <p:grpSpPr>
          <a:xfrm>
            <a:off x="3940569" y="1509553"/>
            <a:ext cx="1689962" cy="3178380"/>
            <a:chOff x="3940569" y="1509553"/>
            <a:chExt cx="1689962" cy="3178380"/>
          </a:xfrm>
        </p:grpSpPr>
        <p:cxnSp>
          <p:nvCxnSpPr>
            <p:cNvPr id="15" name="Connecteur droit avec flèche 14"/>
            <p:cNvCxnSpPr/>
            <p:nvPr/>
          </p:nvCxnSpPr>
          <p:spPr>
            <a:xfrm>
              <a:off x="5157065" y="1730572"/>
              <a:ext cx="0" cy="540060"/>
            </a:xfrm>
            <a:prstGeom prst="straightConnector1">
              <a:avLst/>
            </a:prstGeom>
            <a:ln>
              <a:solidFill>
                <a:schemeClr val="accent5">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4436985" y="1738872"/>
              <a:ext cx="0" cy="540060"/>
            </a:xfrm>
            <a:prstGeom prst="straightConnector1">
              <a:avLst/>
            </a:prstGeom>
            <a:ln>
              <a:solidFill>
                <a:schemeClr val="accent5">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rot="10800000">
              <a:off x="5157065" y="3719377"/>
              <a:ext cx="0" cy="540060"/>
            </a:xfrm>
            <a:prstGeom prst="straightConnector1">
              <a:avLst/>
            </a:prstGeom>
            <a:ln>
              <a:solidFill>
                <a:schemeClr val="accent6">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rot="10800000">
              <a:off x="4436985" y="3741880"/>
              <a:ext cx="0" cy="540060"/>
            </a:xfrm>
            <a:prstGeom prst="straightConnector1">
              <a:avLst/>
            </a:prstGeom>
            <a:ln>
              <a:solidFill>
                <a:schemeClr val="accent6">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à coins arrondis 15"/>
            <p:cNvSpPr/>
            <p:nvPr/>
          </p:nvSpPr>
          <p:spPr>
            <a:xfrm>
              <a:off x="3963204" y="4236934"/>
              <a:ext cx="1645739" cy="450999"/>
            </a:xfrm>
            <a:prstGeom prst="roundRect">
              <a:avLst/>
            </a:prstGeom>
            <a:solidFill>
              <a:schemeClr val="accent3">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latin typeface="Calibri" panose="020F0502020204030204" pitchFamily="34" charset="0"/>
                </a:rPr>
                <a:t>Non-</a:t>
              </a:r>
              <a:r>
                <a:rPr lang="fr-FR" sz="1400" b="1" dirty="0" err="1" smtClean="0">
                  <a:solidFill>
                    <a:schemeClr val="tx1"/>
                  </a:solidFill>
                  <a:latin typeface="Calibri" panose="020F0502020204030204" pitchFamily="34" charset="0"/>
                </a:rPr>
                <a:t>squamous</a:t>
              </a:r>
              <a:endParaRPr lang="fr-FR" sz="1400" b="1" dirty="0" smtClean="0">
                <a:solidFill>
                  <a:schemeClr val="tx1"/>
                </a:solidFill>
                <a:latin typeface="Calibri" panose="020F0502020204030204" pitchFamily="34" charset="0"/>
              </a:endParaRPr>
            </a:p>
            <a:p>
              <a:pPr algn="ctr"/>
              <a:r>
                <a:rPr lang="fr-FR" sz="1400" b="1" dirty="0" smtClean="0">
                  <a:solidFill>
                    <a:schemeClr val="tx1"/>
                  </a:solidFill>
                  <a:latin typeface="Calibri" panose="020F0502020204030204" pitchFamily="34" charset="0"/>
                </a:rPr>
                <a:t>+ </a:t>
              </a:r>
              <a:r>
                <a:rPr lang="fr-FR" sz="1400" b="1" dirty="0" err="1" smtClean="0">
                  <a:solidFill>
                    <a:schemeClr val="tx1"/>
                  </a:solidFill>
                  <a:latin typeface="Calibri" panose="020F0502020204030204" pitchFamily="34" charset="0"/>
                </a:rPr>
                <a:t>squamous</a:t>
              </a:r>
              <a:endParaRPr lang="fr-FR" sz="1400" b="1" dirty="0">
                <a:solidFill>
                  <a:schemeClr val="tx1"/>
                </a:solidFill>
                <a:latin typeface="Calibri" panose="020F0502020204030204" pitchFamily="34" charset="0"/>
              </a:endParaRPr>
            </a:p>
          </p:txBody>
        </p:sp>
        <p:sp>
          <p:nvSpPr>
            <p:cNvPr id="6" name="Rectangle à coins arrondis 5"/>
            <p:cNvSpPr/>
            <p:nvPr/>
          </p:nvSpPr>
          <p:spPr>
            <a:xfrm>
              <a:off x="3940569" y="1509553"/>
              <a:ext cx="1689962" cy="36004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latin typeface="Calibri" panose="020F0502020204030204" pitchFamily="34" charset="0"/>
                </a:rPr>
                <a:t>Non-</a:t>
              </a:r>
              <a:r>
                <a:rPr lang="fr-FR" sz="1400" b="1" dirty="0" err="1" smtClean="0">
                  <a:solidFill>
                    <a:schemeClr val="tx1"/>
                  </a:solidFill>
                  <a:latin typeface="Calibri" panose="020F0502020204030204" pitchFamily="34" charset="0"/>
                </a:rPr>
                <a:t>squamous</a:t>
              </a:r>
              <a:endParaRPr lang="fr-FR" sz="1400" b="1" dirty="0">
                <a:solidFill>
                  <a:schemeClr val="tx1"/>
                </a:solidFill>
                <a:latin typeface="Calibri" panose="020F0502020204030204" pitchFamily="34" charset="0"/>
              </a:endParaRPr>
            </a:p>
          </p:txBody>
        </p:sp>
      </p:grpSp>
    </p:spTree>
    <p:extLst>
      <p:ext uri="{BB962C8B-B14F-4D97-AF65-F5344CB8AC3E}">
        <p14:creationId xmlns:p14="http://schemas.microsoft.com/office/powerpoint/2010/main" val="4136501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t>PD-L1 ≥50% : Single agent or </a:t>
            </a:r>
            <a:r>
              <a:rPr lang="fr-FR" sz="2800" dirty="0" err="1" smtClean="0"/>
              <a:t>Combination</a:t>
            </a:r>
            <a:r>
              <a:rPr lang="fr-FR" sz="2800" dirty="0" smtClean="0"/>
              <a:t>?</a:t>
            </a:r>
            <a:br>
              <a:rPr lang="fr-FR" sz="2800" dirty="0" smtClean="0"/>
            </a:br>
            <a:r>
              <a:rPr lang="fr-FR" sz="2800" dirty="0" smtClean="0"/>
              <a:t>PFS</a:t>
            </a:r>
            <a:endParaRPr lang="fr-FR" sz="2800" dirty="0"/>
          </a:p>
        </p:txBody>
      </p:sp>
      <p:pic>
        <p:nvPicPr>
          <p:cNvPr id="717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01620"/>
            <a:ext cx="3881213" cy="3081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3184617" y="2061425"/>
            <a:ext cx="1369029" cy="369332"/>
          </a:xfrm>
          <a:prstGeom prst="rect">
            <a:avLst/>
          </a:prstGeom>
          <a:noFill/>
        </p:spPr>
        <p:txBody>
          <a:bodyPr wrap="none" rtlCol="0">
            <a:spAutoFit/>
          </a:bodyPr>
          <a:lstStyle/>
          <a:p>
            <a:r>
              <a:rPr lang="fr-FR" b="1" dirty="0" err="1" smtClean="0">
                <a:solidFill>
                  <a:schemeClr val="accent1"/>
                </a:solidFill>
                <a:latin typeface="Calibri" panose="020F0502020204030204" pitchFamily="34" charset="0"/>
              </a:rPr>
              <a:t>Keynote</a:t>
            </a:r>
            <a:r>
              <a:rPr lang="fr-FR" b="1" dirty="0" smtClean="0">
                <a:solidFill>
                  <a:schemeClr val="accent1"/>
                </a:solidFill>
                <a:latin typeface="Calibri" panose="020F0502020204030204" pitchFamily="34" charset="0"/>
              </a:rPr>
              <a:t> 024</a:t>
            </a:r>
            <a:endParaRPr lang="fr-FR" b="1" dirty="0">
              <a:solidFill>
                <a:schemeClr val="accent1"/>
              </a:solidFill>
              <a:latin typeface="Calibri" panose="020F0502020204030204" pitchFamily="34" charset="0"/>
            </a:endParaRPr>
          </a:p>
        </p:txBody>
      </p:sp>
      <p:sp>
        <p:nvSpPr>
          <p:cNvPr id="10" name="ZoneTexte 9"/>
          <p:cNvSpPr txBox="1"/>
          <p:nvPr/>
        </p:nvSpPr>
        <p:spPr>
          <a:xfrm>
            <a:off x="7528684" y="2061425"/>
            <a:ext cx="1373005" cy="369332"/>
          </a:xfrm>
          <a:prstGeom prst="rect">
            <a:avLst/>
          </a:prstGeom>
          <a:noFill/>
        </p:spPr>
        <p:txBody>
          <a:bodyPr wrap="none" rtlCol="0">
            <a:spAutoFit/>
          </a:bodyPr>
          <a:lstStyle/>
          <a:p>
            <a:r>
              <a:rPr lang="fr-FR" b="1" dirty="0" err="1" smtClean="0">
                <a:solidFill>
                  <a:schemeClr val="accent1"/>
                </a:solidFill>
                <a:latin typeface="Calibri" panose="020F0502020204030204" pitchFamily="34" charset="0"/>
              </a:rPr>
              <a:t>Keynote</a:t>
            </a:r>
            <a:r>
              <a:rPr lang="fr-FR" b="1" dirty="0" smtClean="0">
                <a:solidFill>
                  <a:schemeClr val="accent1"/>
                </a:solidFill>
                <a:latin typeface="Calibri" panose="020F0502020204030204" pitchFamily="34" charset="0"/>
              </a:rPr>
              <a:t> 189</a:t>
            </a:r>
            <a:endParaRPr lang="fr-FR" b="1" dirty="0">
              <a:solidFill>
                <a:schemeClr val="accent1"/>
              </a:solidFill>
              <a:latin typeface="Calibri" panose="020F0502020204030204" pitchFamily="34" charset="0"/>
            </a:endParaRPr>
          </a:p>
        </p:txBody>
      </p:sp>
      <p:cxnSp>
        <p:nvCxnSpPr>
          <p:cNvPr id="5" name="Connecteur droit 4"/>
          <p:cNvCxnSpPr/>
          <p:nvPr/>
        </p:nvCxnSpPr>
        <p:spPr>
          <a:xfrm>
            <a:off x="1106615" y="2256715"/>
            <a:ext cx="495055"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1601670" y="2076695"/>
            <a:ext cx="0" cy="202672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6147175" y="1628145"/>
            <a:ext cx="0" cy="247527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2906815" y="2076695"/>
            <a:ext cx="0" cy="203581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1196625" y="2862437"/>
            <a:ext cx="6345705"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5652120" y="1851670"/>
            <a:ext cx="495055"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0" y="4912010"/>
            <a:ext cx="2820003" cy="230832"/>
          </a:xfrm>
          <a:prstGeom prst="rect">
            <a:avLst/>
          </a:prstGeom>
          <a:noFill/>
        </p:spPr>
        <p:txBody>
          <a:bodyPr wrap="none" rtlCol="0">
            <a:spAutoFit/>
          </a:bodyPr>
          <a:lstStyle/>
          <a:p>
            <a:r>
              <a:rPr lang="fr-FR" sz="900" dirty="0" smtClean="0">
                <a:solidFill>
                  <a:schemeClr val="accent1"/>
                </a:solidFill>
                <a:latin typeface="Arial Narrow" panose="020B0606020202030204" pitchFamily="34" charset="0"/>
              </a:rPr>
              <a:t>Reck, NEJM 2016; Gandhi, NEJM 2018; Gadgeel, ASCO 2019</a:t>
            </a:r>
            <a:endParaRPr lang="fr-FR" sz="900" dirty="0">
              <a:solidFill>
                <a:schemeClr val="accent1"/>
              </a:solidFill>
              <a:latin typeface="Arial Narrow" panose="020B060602020203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349" y="1410593"/>
            <a:ext cx="2235863" cy="65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4818" y="1221600"/>
            <a:ext cx="3322637" cy="405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 name="Connecteur droit 27"/>
          <p:cNvCxnSpPr/>
          <p:nvPr/>
        </p:nvCxnSpPr>
        <p:spPr>
          <a:xfrm>
            <a:off x="2051720" y="2076695"/>
            <a:ext cx="0" cy="202672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3944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du contenu 5"/>
          <p:cNvPicPr>
            <a:picLocks noGrp="1" noChangeAspect="1"/>
          </p:cNvPicPr>
          <p:nvPr>
            <p:ph idx="4294967295"/>
          </p:nvPr>
        </p:nvPicPr>
        <p:blipFill>
          <a:blip r:embed="rId2"/>
          <a:stretch>
            <a:fillRect/>
          </a:stretch>
        </p:blipFill>
        <p:spPr>
          <a:xfrm>
            <a:off x="-34904" y="1356615"/>
            <a:ext cx="5439913" cy="2941616"/>
          </a:xfrm>
          <a:prstGeom prst="rect">
            <a:avLst/>
          </a:prstGeom>
        </p:spPr>
      </p:pic>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7939" y="1440762"/>
            <a:ext cx="3457356" cy="2887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normAutofit/>
          </a:bodyPr>
          <a:lstStyle/>
          <a:p>
            <a:r>
              <a:rPr lang="fr-FR" sz="2800" dirty="0"/>
              <a:t>PD-L1 ≥50% : Single agent or </a:t>
            </a:r>
            <a:r>
              <a:rPr lang="fr-FR" sz="2800" dirty="0" err="1"/>
              <a:t>Combination</a:t>
            </a:r>
            <a:r>
              <a:rPr lang="fr-FR" sz="2800" dirty="0"/>
              <a:t>?</a:t>
            </a:r>
            <a:br>
              <a:rPr lang="fr-FR" sz="2800" dirty="0"/>
            </a:br>
            <a:r>
              <a:rPr lang="fr-FR" sz="2800" dirty="0" smtClean="0"/>
              <a:t>OS</a:t>
            </a:r>
            <a:endParaRPr lang="fr-FR" dirty="0"/>
          </a:p>
        </p:txBody>
      </p:sp>
      <p:cxnSp>
        <p:nvCxnSpPr>
          <p:cNvPr id="16" name="Connecteur droit 15"/>
          <p:cNvCxnSpPr/>
          <p:nvPr/>
        </p:nvCxnSpPr>
        <p:spPr>
          <a:xfrm>
            <a:off x="1151620" y="1761660"/>
            <a:ext cx="0" cy="1800200"/>
          </a:xfrm>
          <a:prstGeom prst="line">
            <a:avLst/>
          </a:prstGeom>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5" name="Connecteur droit 4"/>
          <p:cNvCxnSpPr/>
          <p:nvPr/>
        </p:nvCxnSpPr>
        <p:spPr>
          <a:xfrm>
            <a:off x="611560" y="2121700"/>
            <a:ext cx="540060" cy="0"/>
          </a:xfrm>
          <a:prstGeom prst="line">
            <a:avLst/>
          </a:prstGeom>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5832140" y="2031690"/>
            <a:ext cx="450050" cy="0"/>
          </a:xfrm>
          <a:prstGeom prst="line">
            <a:avLst/>
          </a:prstGeom>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151619" y="4424287"/>
            <a:ext cx="2408544" cy="369332"/>
          </a:xfrm>
          <a:prstGeom prst="rect">
            <a:avLst/>
          </a:prstGeom>
          <a:noFill/>
        </p:spPr>
        <p:txBody>
          <a:bodyPr wrap="none" rtlCol="0">
            <a:spAutoFit/>
          </a:bodyPr>
          <a:lstStyle/>
          <a:p>
            <a:r>
              <a:rPr lang="fr-FR" b="1" dirty="0" err="1" smtClean="0">
                <a:solidFill>
                  <a:schemeClr val="accent1"/>
                </a:solidFill>
                <a:latin typeface="Calibri" panose="020F0502020204030204" pitchFamily="34" charset="0"/>
              </a:rPr>
              <a:t>Keynote</a:t>
            </a:r>
            <a:r>
              <a:rPr lang="fr-FR" b="1" dirty="0" smtClean="0">
                <a:solidFill>
                  <a:schemeClr val="accent1"/>
                </a:solidFill>
                <a:latin typeface="Calibri" panose="020F0502020204030204" pitchFamily="34" charset="0"/>
              </a:rPr>
              <a:t> </a:t>
            </a:r>
            <a:r>
              <a:rPr lang="fr-FR" b="1" dirty="0" smtClean="0">
                <a:solidFill>
                  <a:schemeClr val="accent1"/>
                </a:solidFill>
                <a:latin typeface="Calibri" panose="020F0502020204030204" pitchFamily="34" charset="0"/>
              </a:rPr>
              <a:t>024 (</a:t>
            </a:r>
            <a:r>
              <a:rPr lang="fr-FR" b="1" dirty="0" err="1" smtClean="0">
                <a:solidFill>
                  <a:schemeClr val="accent1"/>
                </a:solidFill>
                <a:latin typeface="Calibri" panose="020F0502020204030204" pitchFamily="34" charset="0"/>
              </a:rPr>
              <a:t>Sq</a:t>
            </a:r>
            <a:r>
              <a:rPr lang="fr-FR" b="1" dirty="0" smtClean="0">
                <a:solidFill>
                  <a:schemeClr val="accent1"/>
                </a:solidFill>
                <a:latin typeface="Calibri" panose="020F0502020204030204" pitchFamily="34" charset="0"/>
              </a:rPr>
              <a:t> + </a:t>
            </a:r>
            <a:r>
              <a:rPr lang="fr-FR" b="1" dirty="0" err="1" smtClean="0">
                <a:solidFill>
                  <a:schemeClr val="accent1"/>
                </a:solidFill>
                <a:latin typeface="Calibri" panose="020F0502020204030204" pitchFamily="34" charset="0"/>
              </a:rPr>
              <a:t>NSq</a:t>
            </a:r>
            <a:r>
              <a:rPr lang="fr-FR" b="1" dirty="0" smtClean="0">
                <a:solidFill>
                  <a:schemeClr val="accent1"/>
                </a:solidFill>
                <a:latin typeface="Calibri" panose="020F0502020204030204" pitchFamily="34" charset="0"/>
              </a:rPr>
              <a:t>)</a:t>
            </a:r>
            <a:endParaRPr lang="fr-FR" b="1" dirty="0">
              <a:solidFill>
                <a:schemeClr val="accent1"/>
              </a:solidFill>
              <a:latin typeface="Calibri" panose="020F0502020204030204" pitchFamily="34" charset="0"/>
            </a:endParaRPr>
          </a:p>
        </p:txBody>
      </p:sp>
      <p:sp>
        <p:nvSpPr>
          <p:cNvPr id="24" name="ZoneTexte 23"/>
          <p:cNvSpPr txBox="1"/>
          <p:nvPr/>
        </p:nvSpPr>
        <p:spPr>
          <a:xfrm>
            <a:off x="6147175" y="4424287"/>
            <a:ext cx="1954894" cy="369332"/>
          </a:xfrm>
          <a:prstGeom prst="rect">
            <a:avLst/>
          </a:prstGeom>
          <a:noFill/>
        </p:spPr>
        <p:txBody>
          <a:bodyPr wrap="none" rtlCol="0">
            <a:spAutoFit/>
          </a:bodyPr>
          <a:lstStyle/>
          <a:p>
            <a:r>
              <a:rPr lang="fr-FR" b="1" dirty="0" err="1" smtClean="0">
                <a:solidFill>
                  <a:schemeClr val="accent1"/>
                </a:solidFill>
                <a:latin typeface="Calibri" panose="020F0502020204030204" pitchFamily="34" charset="0"/>
              </a:rPr>
              <a:t>Keynote</a:t>
            </a:r>
            <a:r>
              <a:rPr lang="fr-FR" b="1" dirty="0" smtClean="0">
                <a:solidFill>
                  <a:schemeClr val="accent1"/>
                </a:solidFill>
                <a:latin typeface="Calibri" panose="020F0502020204030204" pitchFamily="34" charset="0"/>
              </a:rPr>
              <a:t> </a:t>
            </a:r>
            <a:r>
              <a:rPr lang="fr-FR" b="1" dirty="0" smtClean="0">
                <a:solidFill>
                  <a:schemeClr val="accent1"/>
                </a:solidFill>
                <a:latin typeface="Calibri" panose="020F0502020204030204" pitchFamily="34" charset="0"/>
              </a:rPr>
              <a:t>189 (</a:t>
            </a:r>
            <a:r>
              <a:rPr lang="fr-FR" b="1" dirty="0" err="1" smtClean="0">
                <a:solidFill>
                  <a:schemeClr val="accent1"/>
                </a:solidFill>
                <a:latin typeface="Calibri" panose="020F0502020204030204" pitchFamily="34" charset="0"/>
              </a:rPr>
              <a:t>NSq</a:t>
            </a:r>
            <a:r>
              <a:rPr lang="fr-FR" b="1" dirty="0" smtClean="0">
                <a:solidFill>
                  <a:schemeClr val="accent1"/>
                </a:solidFill>
                <a:latin typeface="Calibri" panose="020F0502020204030204" pitchFamily="34" charset="0"/>
              </a:rPr>
              <a:t>)</a:t>
            </a:r>
            <a:endParaRPr lang="fr-FR" b="1" dirty="0">
              <a:solidFill>
                <a:schemeClr val="accent1"/>
              </a:solidFill>
              <a:latin typeface="Calibri" panose="020F0502020204030204" pitchFamily="34" charset="0"/>
            </a:endParaRPr>
          </a:p>
        </p:txBody>
      </p:sp>
      <p:sp>
        <p:nvSpPr>
          <p:cNvPr id="15" name="ZoneTexte 14"/>
          <p:cNvSpPr txBox="1"/>
          <p:nvPr/>
        </p:nvSpPr>
        <p:spPr>
          <a:xfrm>
            <a:off x="0" y="4912010"/>
            <a:ext cx="3658374" cy="230832"/>
          </a:xfrm>
          <a:prstGeom prst="rect">
            <a:avLst/>
          </a:prstGeom>
          <a:noFill/>
        </p:spPr>
        <p:txBody>
          <a:bodyPr wrap="none" rtlCol="0">
            <a:spAutoFit/>
          </a:bodyPr>
          <a:lstStyle/>
          <a:p>
            <a:r>
              <a:rPr lang="fr-FR" sz="900" dirty="0" smtClean="0">
                <a:solidFill>
                  <a:schemeClr val="accent1"/>
                </a:solidFill>
                <a:latin typeface="Arial Narrow" panose="020B0606020202030204" pitchFamily="34" charset="0"/>
              </a:rPr>
              <a:t>Reck, NEJM 2016; Gandhi, NEJM 2018; </a:t>
            </a:r>
            <a:r>
              <a:rPr lang="fr-FR" sz="900" dirty="0" smtClean="0">
                <a:solidFill>
                  <a:schemeClr val="accent1"/>
                </a:solidFill>
                <a:latin typeface="Arial Narrow" panose="020B0606020202030204" pitchFamily="34" charset="0"/>
              </a:rPr>
              <a:t>Reck, WCLC 2019, </a:t>
            </a:r>
            <a:r>
              <a:rPr lang="fr-FR" sz="900" dirty="0" err="1" smtClean="0">
                <a:solidFill>
                  <a:schemeClr val="accent1"/>
                </a:solidFill>
                <a:latin typeface="Arial Narrow" panose="020B0606020202030204" pitchFamily="34" charset="0"/>
              </a:rPr>
              <a:t>Gadgeel</a:t>
            </a:r>
            <a:r>
              <a:rPr lang="fr-FR" sz="900" dirty="0" smtClean="0">
                <a:solidFill>
                  <a:schemeClr val="accent1"/>
                </a:solidFill>
                <a:latin typeface="Arial Narrow" panose="020B0606020202030204" pitchFamily="34" charset="0"/>
              </a:rPr>
              <a:t>, ASCO 2019</a:t>
            </a:r>
            <a:endParaRPr lang="fr-FR" sz="900" dirty="0">
              <a:solidFill>
                <a:schemeClr val="accent1"/>
              </a:solidFill>
              <a:latin typeface="Arial Narrow" panose="020B0606020202030204" pitchFamily="34" charset="0"/>
            </a:endParaRPr>
          </a:p>
        </p:txBody>
      </p:sp>
      <p:cxnSp>
        <p:nvCxnSpPr>
          <p:cNvPr id="21" name="Connecteur droit 20"/>
          <p:cNvCxnSpPr/>
          <p:nvPr/>
        </p:nvCxnSpPr>
        <p:spPr>
          <a:xfrm>
            <a:off x="6282190" y="1671650"/>
            <a:ext cx="0" cy="1935215"/>
          </a:xfrm>
          <a:prstGeom prst="line">
            <a:avLst/>
          </a:prstGeom>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679067" y="2301720"/>
            <a:ext cx="945105" cy="0"/>
          </a:xfrm>
          <a:prstGeom prst="line">
            <a:avLst/>
          </a:prstGeom>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1601670" y="1761660"/>
            <a:ext cx="0" cy="1800200"/>
          </a:xfrm>
          <a:prstGeom prst="line">
            <a:avLst/>
          </a:prstGeom>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5640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2900" dirty="0">
                <a:solidFill>
                  <a:srgbClr val="464646"/>
                </a:solidFill>
              </a:rPr>
              <a:t>Combination IO + CT</a:t>
            </a:r>
            <a:br>
              <a:rPr lang="en-US" sz="2900" dirty="0">
                <a:solidFill>
                  <a:srgbClr val="464646"/>
                </a:solidFill>
              </a:rPr>
            </a:br>
            <a:r>
              <a:rPr lang="en-US" sz="2900" dirty="0">
                <a:solidFill>
                  <a:srgbClr val="464646"/>
                </a:solidFill>
              </a:rPr>
              <a:t>Independent Action or Synergy?</a:t>
            </a:r>
            <a:endParaRPr lang="fr-FR" dirty="0"/>
          </a:p>
        </p:txBody>
      </p:sp>
      <p:cxnSp>
        <p:nvCxnSpPr>
          <p:cNvPr id="4" name="Connecteur droit avec flèche 3"/>
          <p:cNvCxnSpPr/>
          <p:nvPr/>
        </p:nvCxnSpPr>
        <p:spPr>
          <a:xfrm>
            <a:off x="1016605" y="1761660"/>
            <a:ext cx="0" cy="2745305"/>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a:off x="1016605" y="4506965"/>
            <a:ext cx="4185465"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Forme libre 6"/>
          <p:cNvSpPr/>
          <p:nvPr/>
        </p:nvSpPr>
        <p:spPr>
          <a:xfrm>
            <a:off x="1029903" y="2088682"/>
            <a:ext cx="4071486" cy="1444274"/>
          </a:xfrm>
          <a:custGeom>
            <a:avLst/>
            <a:gdLst>
              <a:gd name="connsiteX0" fmla="*/ 0 w 4071486"/>
              <a:gd name="connsiteY0" fmla="*/ 0 h 1444274"/>
              <a:gd name="connsiteX1" fmla="*/ 67377 w 4071486"/>
              <a:gd name="connsiteY1" fmla="*/ 48126 h 1444274"/>
              <a:gd name="connsiteX2" fmla="*/ 125129 w 4071486"/>
              <a:gd name="connsiteY2" fmla="*/ 86627 h 1444274"/>
              <a:gd name="connsiteX3" fmla="*/ 144379 w 4071486"/>
              <a:gd name="connsiteY3" fmla="*/ 115503 h 1444274"/>
              <a:gd name="connsiteX4" fmla="*/ 173255 w 4071486"/>
              <a:gd name="connsiteY4" fmla="*/ 125129 h 1444274"/>
              <a:gd name="connsiteX5" fmla="*/ 202131 w 4071486"/>
              <a:gd name="connsiteY5" fmla="*/ 144379 h 1444274"/>
              <a:gd name="connsiteX6" fmla="*/ 231006 w 4071486"/>
              <a:gd name="connsiteY6" fmla="*/ 173255 h 1444274"/>
              <a:gd name="connsiteX7" fmla="*/ 317634 w 4071486"/>
              <a:gd name="connsiteY7" fmla="*/ 221381 h 1444274"/>
              <a:gd name="connsiteX8" fmla="*/ 375385 w 4071486"/>
              <a:gd name="connsiteY8" fmla="*/ 259882 h 1444274"/>
              <a:gd name="connsiteX9" fmla="*/ 462013 w 4071486"/>
              <a:gd name="connsiteY9" fmla="*/ 327259 h 1444274"/>
              <a:gd name="connsiteX10" fmla="*/ 490889 w 4071486"/>
              <a:gd name="connsiteY10" fmla="*/ 336884 h 1444274"/>
              <a:gd name="connsiteX11" fmla="*/ 577516 w 4071486"/>
              <a:gd name="connsiteY11" fmla="*/ 385011 h 1444274"/>
              <a:gd name="connsiteX12" fmla="*/ 635268 w 4071486"/>
              <a:gd name="connsiteY12" fmla="*/ 423512 h 1444274"/>
              <a:gd name="connsiteX13" fmla="*/ 693019 w 4071486"/>
              <a:gd name="connsiteY13" fmla="*/ 462013 h 1444274"/>
              <a:gd name="connsiteX14" fmla="*/ 721895 w 4071486"/>
              <a:gd name="connsiteY14" fmla="*/ 481263 h 1444274"/>
              <a:gd name="connsiteX15" fmla="*/ 760396 w 4071486"/>
              <a:gd name="connsiteY15" fmla="*/ 529390 h 1444274"/>
              <a:gd name="connsiteX16" fmla="*/ 779646 w 4071486"/>
              <a:gd name="connsiteY16" fmla="*/ 558265 h 1444274"/>
              <a:gd name="connsiteX17" fmla="*/ 866274 w 4071486"/>
              <a:gd name="connsiteY17" fmla="*/ 625642 h 1444274"/>
              <a:gd name="connsiteX18" fmla="*/ 885524 w 4071486"/>
              <a:gd name="connsiteY18" fmla="*/ 654518 h 1444274"/>
              <a:gd name="connsiteX19" fmla="*/ 943276 w 4071486"/>
              <a:gd name="connsiteY19" fmla="*/ 683394 h 1444274"/>
              <a:gd name="connsiteX20" fmla="*/ 1029903 w 4071486"/>
              <a:gd name="connsiteY20" fmla="*/ 731520 h 1444274"/>
              <a:gd name="connsiteX21" fmla="*/ 1058779 w 4071486"/>
              <a:gd name="connsiteY21" fmla="*/ 741145 h 1444274"/>
              <a:gd name="connsiteX22" fmla="*/ 1116531 w 4071486"/>
              <a:gd name="connsiteY22" fmla="*/ 779646 h 1444274"/>
              <a:gd name="connsiteX23" fmla="*/ 1145406 w 4071486"/>
              <a:gd name="connsiteY23" fmla="*/ 789272 h 1444274"/>
              <a:gd name="connsiteX24" fmla="*/ 1203158 w 4071486"/>
              <a:gd name="connsiteY24" fmla="*/ 818147 h 1444274"/>
              <a:gd name="connsiteX25" fmla="*/ 1260910 w 4071486"/>
              <a:gd name="connsiteY25" fmla="*/ 856649 h 1444274"/>
              <a:gd name="connsiteX26" fmla="*/ 1289785 w 4071486"/>
              <a:gd name="connsiteY26" fmla="*/ 866274 h 1444274"/>
              <a:gd name="connsiteX27" fmla="*/ 1318661 w 4071486"/>
              <a:gd name="connsiteY27" fmla="*/ 885524 h 1444274"/>
              <a:gd name="connsiteX28" fmla="*/ 1405289 w 4071486"/>
              <a:gd name="connsiteY28" fmla="*/ 914400 h 1444274"/>
              <a:gd name="connsiteX29" fmla="*/ 1463040 w 4071486"/>
              <a:gd name="connsiteY29" fmla="*/ 924025 h 1444274"/>
              <a:gd name="connsiteX30" fmla="*/ 1559293 w 4071486"/>
              <a:gd name="connsiteY30" fmla="*/ 952901 h 1444274"/>
              <a:gd name="connsiteX31" fmla="*/ 1588169 w 4071486"/>
              <a:gd name="connsiteY31" fmla="*/ 962526 h 1444274"/>
              <a:gd name="connsiteX32" fmla="*/ 1617044 w 4071486"/>
              <a:gd name="connsiteY32" fmla="*/ 981777 h 1444274"/>
              <a:gd name="connsiteX33" fmla="*/ 1674796 w 4071486"/>
              <a:gd name="connsiteY33" fmla="*/ 1001027 h 1444274"/>
              <a:gd name="connsiteX34" fmla="*/ 1703672 w 4071486"/>
              <a:gd name="connsiteY34" fmla="*/ 1010653 h 1444274"/>
              <a:gd name="connsiteX35" fmla="*/ 1848051 w 4071486"/>
              <a:gd name="connsiteY35" fmla="*/ 1058779 h 1444274"/>
              <a:gd name="connsiteX36" fmla="*/ 1934678 w 4071486"/>
              <a:gd name="connsiteY36" fmla="*/ 1087655 h 1444274"/>
              <a:gd name="connsiteX37" fmla="*/ 1963554 w 4071486"/>
              <a:gd name="connsiteY37" fmla="*/ 1097280 h 1444274"/>
              <a:gd name="connsiteX38" fmla="*/ 2050181 w 4071486"/>
              <a:gd name="connsiteY38" fmla="*/ 1155032 h 1444274"/>
              <a:gd name="connsiteX39" fmla="*/ 2079057 w 4071486"/>
              <a:gd name="connsiteY39" fmla="*/ 1164657 h 1444274"/>
              <a:gd name="connsiteX40" fmla="*/ 2136809 w 4071486"/>
              <a:gd name="connsiteY40" fmla="*/ 1203158 h 1444274"/>
              <a:gd name="connsiteX41" fmla="*/ 2223436 w 4071486"/>
              <a:gd name="connsiteY41" fmla="*/ 1232034 h 1444274"/>
              <a:gd name="connsiteX42" fmla="*/ 2252312 w 4071486"/>
              <a:gd name="connsiteY42" fmla="*/ 1241659 h 1444274"/>
              <a:gd name="connsiteX43" fmla="*/ 2348564 w 4071486"/>
              <a:gd name="connsiteY43" fmla="*/ 1270535 h 1444274"/>
              <a:gd name="connsiteX44" fmla="*/ 2425566 w 4071486"/>
              <a:gd name="connsiteY44" fmla="*/ 1280160 h 1444274"/>
              <a:gd name="connsiteX45" fmla="*/ 2473693 w 4071486"/>
              <a:gd name="connsiteY45" fmla="*/ 1289785 h 1444274"/>
              <a:gd name="connsiteX46" fmla="*/ 2531444 w 4071486"/>
              <a:gd name="connsiteY46" fmla="*/ 1299411 h 1444274"/>
              <a:gd name="connsiteX47" fmla="*/ 2560320 w 4071486"/>
              <a:gd name="connsiteY47" fmla="*/ 1309036 h 1444274"/>
              <a:gd name="connsiteX48" fmla="*/ 2598821 w 4071486"/>
              <a:gd name="connsiteY48" fmla="*/ 1318661 h 1444274"/>
              <a:gd name="connsiteX49" fmla="*/ 2656573 w 4071486"/>
              <a:gd name="connsiteY49" fmla="*/ 1337912 h 1444274"/>
              <a:gd name="connsiteX50" fmla="*/ 2695074 w 4071486"/>
              <a:gd name="connsiteY50" fmla="*/ 1347537 h 1444274"/>
              <a:gd name="connsiteX51" fmla="*/ 2723950 w 4071486"/>
              <a:gd name="connsiteY51" fmla="*/ 1357162 h 1444274"/>
              <a:gd name="connsiteX52" fmla="*/ 2887579 w 4071486"/>
              <a:gd name="connsiteY52" fmla="*/ 1376413 h 1444274"/>
              <a:gd name="connsiteX53" fmla="*/ 2935705 w 4071486"/>
              <a:gd name="connsiteY53" fmla="*/ 1386038 h 1444274"/>
              <a:gd name="connsiteX54" fmla="*/ 2964581 w 4071486"/>
              <a:gd name="connsiteY54" fmla="*/ 1395663 h 1444274"/>
              <a:gd name="connsiteX55" fmla="*/ 3089710 w 4071486"/>
              <a:gd name="connsiteY55" fmla="*/ 1405289 h 1444274"/>
              <a:gd name="connsiteX56" fmla="*/ 3542097 w 4071486"/>
              <a:gd name="connsiteY56" fmla="*/ 1424539 h 1444274"/>
              <a:gd name="connsiteX57" fmla="*/ 3907857 w 4071486"/>
              <a:gd name="connsiteY57" fmla="*/ 1443790 h 1444274"/>
              <a:gd name="connsiteX58" fmla="*/ 4071486 w 4071486"/>
              <a:gd name="connsiteY58" fmla="*/ 1443790 h 1444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071486" h="1444274">
                <a:moveTo>
                  <a:pt x="0" y="0"/>
                </a:moveTo>
                <a:cubicBezTo>
                  <a:pt x="115534" y="46215"/>
                  <a:pt x="601" y="-10301"/>
                  <a:pt x="67377" y="48126"/>
                </a:cubicBezTo>
                <a:cubicBezTo>
                  <a:pt x="84789" y="63361"/>
                  <a:pt x="125129" y="86627"/>
                  <a:pt x="125129" y="86627"/>
                </a:cubicBezTo>
                <a:cubicBezTo>
                  <a:pt x="131546" y="96252"/>
                  <a:pt x="135346" y="108276"/>
                  <a:pt x="144379" y="115503"/>
                </a:cubicBezTo>
                <a:cubicBezTo>
                  <a:pt x="152302" y="121841"/>
                  <a:pt x="164180" y="120592"/>
                  <a:pt x="173255" y="125129"/>
                </a:cubicBezTo>
                <a:cubicBezTo>
                  <a:pt x="183602" y="130302"/>
                  <a:pt x="193244" y="136973"/>
                  <a:pt x="202131" y="144379"/>
                </a:cubicBezTo>
                <a:cubicBezTo>
                  <a:pt x="212588" y="153093"/>
                  <a:pt x="220261" y="164898"/>
                  <a:pt x="231006" y="173255"/>
                </a:cubicBezTo>
                <a:cubicBezTo>
                  <a:pt x="280650" y="211868"/>
                  <a:pt x="274066" y="206859"/>
                  <a:pt x="317634" y="221381"/>
                </a:cubicBezTo>
                <a:cubicBezTo>
                  <a:pt x="336884" y="234215"/>
                  <a:pt x="359025" y="243522"/>
                  <a:pt x="375385" y="259882"/>
                </a:cubicBezTo>
                <a:cubicBezTo>
                  <a:pt x="400300" y="284797"/>
                  <a:pt x="427474" y="315746"/>
                  <a:pt x="462013" y="327259"/>
                </a:cubicBezTo>
                <a:lnTo>
                  <a:pt x="490889" y="336884"/>
                </a:lnTo>
                <a:cubicBezTo>
                  <a:pt x="581508" y="427506"/>
                  <a:pt x="436196" y="290798"/>
                  <a:pt x="577516" y="385011"/>
                </a:cubicBezTo>
                <a:lnTo>
                  <a:pt x="635268" y="423512"/>
                </a:lnTo>
                <a:lnTo>
                  <a:pt x="693019" y="462013"/>
                </a:lnTo>
                <a:lnTo>
                  <a:pt x="721895" y="481263"/>
                </a:lnTo>
                <a:cubicBezTo>
                  <a:pt x="740633" y="537478"/>
                  <a:pt x="716859" y="485853"/>
                  <a:pt x="760396" y="529390"/>
                </a:cubicBezTo>
                <a:cubicBezTo>
                  <a:pt x="768576" y="537570"/>
                  <a:pt x="771961" y="549619"/>
                  <a:pt x="779646" y="558265"/>
                </a:cubicBezTo>
                <a:cubicBezTo>
                  <a:pt x="834321" y="619774"/>
                  <a:pt x="815391" y="608682"/>
                  <a:pt x="866274" y="625642"/>
                </a:cubicBezTo>
                <a:cubicBezTo>
                  <a:pt x="872691" y="635267"/>
                  <a:pt x="877344" y="646338"/>
                  <a:pt x="885524" y="654518"/>
                </a:cubicBezTo>
                <a:cubicBezTo>
                  <a:pt x="904183" y="673178"/>
                  <a:pt x="919790" y="675566"/>
                  <a:pt x="943276" y="683394"/>
                </a:cubicBezTo>
                <a:cubicBezTo>
                  <a:pt x="986500" y="726618"/>
                  <a:pt x="959238" y="707966"/>
                  <a:pt x="1029903" y="731520"/>
                </a:cubicBezTo>
                <a:lnTo>
                  <a:pt x="1058779" y="741145"/>
                </a:lnTo>
                <a:cubicBezTo>
                  <a:pt x="1078030" y="753979"/>
                  <a:pt x="1094582" y="772329"/>
                  <a:pt x="1116531" y="779646"/>
                </a:cubicBezTo>
                <a:cubicBezTo>
                  <a:pt x="1126156" y="782855"/>
                  <a:pt x="1136331" y="784735"/>
                  <a:pt x="1145406" y="789272"/>
                </a:cubicBezTo>
                <a:cubicBezTo>
                  <a:pt x="1220030" y="826585"/>
                  <a:pt x="1130587" y="793958"/>
                  <a:pt x="1203158" y="818147"/>
                </a:cubicBezTo>
                <a:cubicBezTo>
                  <a:pt x="1222409" y="830981"/>
                  <a:pt x="1238961" y="849333"/>
                  <a:pt x="1260910" y="856649"/>
                </a:cubicBezTo>
                <a:cubicBezTo>
                  <a:pt x="1270535" y="859857"/>
                  <a:pt x="1280710" y="861737"/>
                  <a:pt x="1289785" y="866274"/>
                </a:cubicBezTo>
                <a:cubicBezTo>
                  <a:pt x="1300132" y="871447"/>
                  <a:pt x="1308090" y="880826"/>
                  <a:pt x="1318661" y="885524"/>
                </a:cubicBezTo>
                <a:cubicBezTo>
                  <a:pt x="1318671" y="885529"/>
                  <a:pt x="1390845" y="909586"/>
                  <a:pt x="1405289" y="914400"/>
                </a:cubicBezTo>
                <a:cubicBezTo>
                  <a:pt x="1423803" y="920571"/>
                  <a:pt x="1443903" y="920198"/>
                  <a:pt x="1463040" y="924025"/>
                </a:cubicBezTo>
                <a:cubicBezTo>
                  <a:pt x="1499398" y="931297"/>
                  <a:pt x="1522475" y="940629"/>
                  <a:pt x="1559293" y="952901"/>
                </a:cubicBezTo>
                <a:lnTo>
                  <a:pt x="1588169" y="962526"/>
                </a:lnTo>
                <a:cubicBezTo>
                  <a:pt x="1597794" y="968943"/>
                  <a:pt x="1606473" y="977079"/>
                  <a:pt x="1617044" y="981777"/>
                </a:cubicBezTo>
                <a:cubicBezTo>
                  <a:pt x="1635587" y="990018"/>
                  <a:pt x="1655545" y="994610"/>
                  <a:pt x="1674796" y="1001027"/>
                </a:cubicBezTo>
                <a:lnTo>
                  <a:pt x="1703672" y="1010653"/>
                </a:lnTo>
                <a:lnTo>
                  <a:pt x="1848051" y="1058779"/>
                </a:lnTo>
                <a:lnTo>
                  <a:pt x="1934678" y="1087655"/>
                </a:lnTo>
                <a:lnTo>
                  <a:pt x="1963554" y="1097280"/>
                </a:lnTo>
                <a:lnTo>
                  <a:pt x="2050181" y="1155032"/>
                </a:lnTo>
                <a:cubicBezTo>
                  <a:pt x="2058623" y="1160660"/>
                  <a:pt x="2069432" y="1161449"/>
                  <a:pt x="2079057" y="1164657"/>
                </a:cubicBezTo>
                <a:cubicBezTo>
                  <a:pt x="2098308" y="1177491"/>
                  <a:pt x="2114860" y="1195841"/>
                  <a:pt x="2136809" y="1203158"/>
                </a:cubicBezTo>
                <a:lnTo>
                  <a:pt x="2223436" y="1232034"/>
                </a:lnTo>
                <a:cubicBezTo>
                  <a:pt x="2233061" y="1235242"/>
                  <a:pt x="2242469" y="1239198"/>
                  <a:pt x="2252312" y="1241659"/>
                </a:cubicBezTo>
                <a:cubicBezTo>
                  <a:pt x="2310499" y="1256205"/>
                  <a:pt x="2278263" y="1247101"/>
                  <a:pt x="2348564" y="1270535"/>
                </a:cubicBezTo>
                <a:cubicBezTo>
                  <a:pt x="2373104" y="1278715"/>
                  <a:pt x="2400000" y="1276227"/>
                  <a:pt x="2425566" y="1280160"/>
                </a:cubicBezTo>
                <a:cubicBezTo>
                  <a:pt x="2441736" y="1282648"/>
                  <a:pt x="2457597" y="1286858"/>
                  <a:pt x="2473693" y="1289785"/>
                </a:cubicBezTo>
                <a:cubicBezTo>
                  <a:pt x="2492894" y="1293276"/>
                  <a:pt x="2512393" y="1295177"/>
                  <a:pt x="2531444" y="1299411"/>
                </a:cubicBezTo>
                <a:cubicBezTo>
                  <a:pt x="2541348" y="1301612"/>
                  <a:pt x="2550564" y="1306249"/>
                  <a:pt x="2560320" y="1309036"/>
                </a:cubicBezTo>
                <a:cubicBezTo>
                  <a:pt x="2573040" y="1312670"/>
                  <a:pt x="2586150" y="1314860"/>
                  <a:pt x="2598821" y="1318661"/>
                </a:cubicBezTo>
                <a:cubicBezTo>
                  <a:pt x="2618257" y="1324492"/>
                  <a:pt x="2636887" y="1332991"/>
                  <a:pt x="2656573" y="1337912"/>
                </a:cubicBezTo>
                <a:cubicBezTo>
                  <a:pt x="2669407" y="1341120"/>
                  <a:pt x="2682354" y="1343903"/>
                  <a:pt x="2695074" y="1347537"/>
                </a:cubicBezTo>
                <a:cubicBezTo>
                  <a:pt x="2704830" y="1350324"/>
                  <a:pt x="2713906" y="1355727"/>
                  <a:pt x="2723950" y="1357162"/>
                </a:cubicBezTo>
                <a:cubicBezTo>
                  <a:pt x="2950886" y="1389581"/>
                  <a:pt x="2738908" y="1349381"/>
                  <a:pt x="2887579" y="1376413"/>
                </a:cubicBezTo>
                <a:cubicBezTo>
                  <a:pt x="2903675" y="1379340"/>
                  <a:pt x="2919834" y="1382070"/>
                  <a:pt x="2935705" y="1386038"/>
                </a:cubicBezTo>
                <a:cubicBezTo>
                  <a:pt x="2945548" y="1388499"/>
                  <a:pt x="2954513" y="1394405"/>
                  <a:pt x="2964581" y="1395663"/>
                </a:cubicBezTo>
                <a:cubicBezTo>
                  <a:pt x="3006091" y="1400852"/>
                  <a:pt x="3047964" y="1402596"/>
                  <a:pt x="3089710" y="1405289"/>
                </a:cubicBezTo>
                <a:cubicBezTo>
                  <a:pt x="3276477" y="1417339"/>
                  <a:pt x="3333030" y="1417330"/>
                  <a:pt x="3542097" y="1424539"/>
                </a:cubicBezTo>
                <a:cubicBezTo>
                  <a:pt x="3691140" y="1454347"/>
                  <a:pt x="3592990" y="1437492"/>
                  <a:pt x="3907857" y="1443790"/>
                </a:cubicBezTo>
                <a:cubicBezTo>
                  <a:pt x="3962389" y="1444881"/>
                  <a:pt x="4016943" y="1443790"/>
                  <a:pt x="4071486" y="1443790"/>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orme libre 8"/>
          <p:cNvSpPr/>
          <p:nvPr/>
        </p:nvSpPr>
        <p:spPr>
          <a:xfrm>
            <a:off x="1029903" y="2098307"/>
            <a:ext cx="4081112" cy="1395664"/>
          </a:xfrm>
          <a:custGeom>
            <a:avLst/>
            <a:gdLst>
              <a:gd name="connsiteX0" fmla="*/ 0 w 4081112"/>
              <a:gd name="connsiteY0" fmla="*/ 0 h 1395664"/>
              <a:gd name="connsiteX1" fmla="*/ 48126 w 4081112"/>
              <a:gd name="connsiteY1" fmla="*/ 19251 h 1395664"/>
              <a:gd name="connsiteX2" fmla="*/ 154004 w 4081112"/>
              <a:gd name="connsiteY2" fmla="*/ 38501 h 1395664"/>
              <a:gd name="connsiteX3" fmla="*/ 269508 w 4081112"/>
              <a:gd name="connsiteY3" fmla="*/ 96253 h 1395664"/>
              <a:gd name="connsiteX4" fmla="*/ 298383 w 4081112"/>
              <a:gd name="connsiteY4" fmla="*/ 105878 h 1395664"/>
              <a:gd name="connsiteX5" fmla="*/ 356135 w 4081112"/>
              <a:gd name="connsiteY5" fmla="*/ 134754 h 1395664"/>
              <a:gd name="connsiteX6" fmla="*/ 385011 w 4081112"/>
              <a:gd name="connsiteY6" fmla="*/ 154005 h 1395664"/>
              <a:gd name="connsiteX7" fmla="*/ 413886 w 4081112"/>
              <a:gd name="connsiteY7" fmla="*/ 163630 h 1395664"/>
              <a:gd name="connsiteX8" fmla="*/ 500514 w 4081112"/>
              <a:gd name="connsiteY8" fmla="*/ 211756 h 1395664"/>
              <a:gd name="connsiteX9" fmla="*/ 529390 w 4081112"/>
              <a:gd name="connsiteY9" fmla="*/ 231007 h 1395664"/>
              <a:gd name="connsiteX10" fmla="*/ 587141 w 4081112"/>
              <a:gd name="connsiteY10" fmla="*/ 250257 h 1395664"/>
              <a:gd name="connsiteX11" fmla="*/ 644893 w 4081112"/>
              <a:gd name="connsiteY11" fmla="*/ 288758 h 1395664"/>
              <a:gd name="connsiteX12" fmla="*/ 702644 w 4081112"/>
              <a:gd name="connsiteY12" fmla="*/ 308009 h 1395664"/>
              <a:gd name="connsiteX13" fmla="*/ 760396 w 4081112"/>
              <a:gd name="connsiteY13" fmla="*/ 327259 h 1395664"/>
              <a:gd name="connsiteX14" fmla="*/ 789272 w 4081112"/>
              <a:gd name="connsiteY14" fmla="*/ 336885 h 1395664"/>
              <a:gd name="connsiteX15" fmla="*/ 847023 w 4081112"/>
              <a:gd name="connsiteY15" fmla="*/ 375386 h 1395664"/>
              <a:gd name="connsiteX16" fmla="*/ 866274 w 4081112"/>
              <a:gd name="connsiteY16" fmla="*/ 404261 h 1395664"/>
              <a:gd name="connsiteX17" fmla="*/ 895150 w 4081112"/>
              <a:gd name="connsiteY17" fmla="*/ 413887 h 1395664"/>
              <a:gd name="connsiteX18" fmla="*/ 952901 w 4081112"/>
              <a:gd name="connsiteY18" fmla="*/ 442762 h 1395664"/>
              <a:gd name="connsiteX19" fmla="*/ 981777 w 4081112"/>
              <a:gd name="connsiteY19" fmla="*/ 462013 h 1395664"/>
              <a:gd name="connsiteX20" fmla="*/ 1078030 w 4081112"/>
              <a:gd name="connsiteY20" fmla="*/ 490889 h 1395664"/>
              <a:gd name="connsiteX21" fmla="*/ 1135781 w 4081112"/>
              <a:gd name="connsiteY21" fmla="*/ 510139 h 1395664"/>
              <a:gd name="connsiteX22" fmla="*/ 1222409 w 4081112"/>
              <a:gd name="connsiteY22" fmla="*/ 567891 h 1395664"/>
              <a:gd name="connsiteX23" fmla="*/ 1251284 w 4081112"/>
              <a:gd name="connsiteY23" fmla="*/ 577516 h 1395664"/>
              <a:gd name="connsiteX24" fmla="*/ 1280160 w 4081112"/>
              <a:gd name="connsiteY24" fmla="*/ 596767 h 1395664"/>
              <a:gd name="connsiteX25" fmla="*/ 1337912 w 4081112"/>
              <a:gd name="connsiteY25" fmla="*/ 616017 h 1395664"/>
              <a:gd name="connsiteX26" fmla="*/ 1395663 w 4081112"/>
              <a:gd name="connsiteY26" fmla="*/ 635268 h 1395664"/>
              <a:gd name="connsiteX27" fmla="*/ 1491916 w 4081112"/>
              <a:gd name="connsiteY27" fmla="*/ 664144 h 1395664"/>
              <a:gd name="connsiteX28" fmla="*/ 1549668 w 4081112"/>
              <a:gd name="connsiteY28" fmla="*/ 702645 h 1395664"/>
              <a:gd name="connsiteX29" fmla="*/ 1607419 w 4081112"/>
              <a:gd name="connsiteY29" fmla="*/ 741146 h 1395664"/>
              <a:gd name="connsiteX30" fmla="*/ 1655545 w 4081112"/>
              <a:gd name="connsiteY30" fmla="*/ 779647 h 1395664"/>
              <a:gd name="connsiteX31" fmla="*/ 1684421 w 4081112"/>
              <a:gd name="connsiteY31" fmla="*/ 798897 h 1395664"/>
              <a:gd name="connsiteX32" fmla="*/ 1742173 w 4081112"/>
              <a:gd name="connsiteY32" fmla="*/ 818148 h 1395664"/>
              <a:gd name="connsiteX33" fmla="*/ 1771049 w 4081112"/>
              <a:gd name="connsiteY33" fmla="*/ 837398 h 1395664"/>
              <a:gd name="connsiteX34" fmla="*/ 1828800 w 4081112"/>
              <a:gd name="connsiteY34" fmla="*/ 856649 h 1395664"/>
              <a:gd name="connsiteX35" fmla="*/ 1857676 w 4081112"/>
              <a:gd name="connsiteY35" fmla="*/ 866274 h 1395664"/>
              <a:gd name="connsiteX36" fmla="*/ 1944303 w 4081112"/>
              <a:gd name="connsiteY36" fmla="*/ 914400 h 1395664"/>
              <a:gd name="connsiteX37" fmla="*/ 1973179 w 4081112"/>
              <a:gd name="connsiteY37" fmla="*/ 933651 h 1395664"/>
              <a:gd name="connsiteX38" fmla="*/ 2030931 w 4081112"/>
              <a:gd name="connsiteY38" fmla="*/ 952901 h 1395664"/>
              <a:gd name="connsiteX39" fmla="*/ 2059806 w 4081112"/>
              <a:gd name="connsiteY39" fmla="*/ 962527 h 1395664"/>
              <a:gd name="connsiteX40" fmla="*/ 2088682 w 4081112"/>
              <a:gd name="connsiteY40" fmla="*/ 972152 h 1395664"/>
              <a:gd name="connsiteX41" fmla="*/ 2117558 w 4081112"/>
              <a:gd name="connsiteY41" fmla="*/ 981777 h 1395664"/>
              <a:gd name="connsiteX42" fmla="*/ 2146434 w 4081112"/>
              <a:gd name="connsiteY42" fmla="*/ 1001028 h 1395664"/>
              <a:gd name="connsiteX43" fmla="*/ 2175310 w 4081112"/>
              <a:gd name="connsiteY43" fmla="*/ 1010653 h 1395664"/>
              <a:gd name="connsiteX44" fmla="*/ 2204185 w 4081112"/>
              <a:gd name="connsiteY44" fmla="*/ 1039529 h 1395664"/>
              <a:gd name="connsiteX45" fmla="*/ 2261937 w 4081112"/>
              <a:gd name="connsiteY45" fmla="*/ 1058779 h 1395664"/>
              <a:gd name="connsiteX46" fmla="*/ 2290813 w 4081112"/>
              <a:gd name="connsiteY46" fmla="*/ 1068405 h 1395664"/>
              <a:gd name="connsiteX47" fmla="*/ 2377440 w 4081112"/>
              <a:gd name="connsiteY47" fmla="*/ 1097280 h 1395664"/>
              <a:gd name="connsiteX48" fmla="*/ 2435192 w 4081112"/>
              <a:gd name="connsiteY48" fmla="*/ 1116531 h 1395664"/>
              <a:gd name="connsiteX49" fmla="*/ 2473693 w 4081112"/>
              <a:gd name="connsiteY49" fmla="*/ 1126156 h 1395664"/>
              <a:gd name="connsiteX50" fmla="*/ 2531444 w 4081112"/>
              <a:gd name="connsiteY50" fmla="*/ 1145407 h 1395664"/>
              <a:gd name="connsiteX51" fmla="*/ 2560320 w 4081112"/>
              <a:gd name="connsiteY51" fmla="*/ 1164657 h 1395664"/>
              <a:gd name="connsiteX52" fmla="*/ 2618072 w 4081112"/>
              <a:gd name="connsiteY52" fmla="*/ 1183908 h 1395664"/>
              <a:gd name="connsiteX53" fmla="*/ 2646948 w 4081112"/>
              <a:gd name="connsiteY53" fmla="*/ 1193533 h 1395664"/>
              <a:gd name="connsiteX54" fmla="*/ 2733575 w 4081112"/>
              <a:gd name="connsiteY54" fmla="*/ 1232034 h 1395664"/>
              <a:gd name="connsiteX55" fmla="*/ 2791326 w 4081112"/>
              <a:gd name="connsiteY55" fmla="*/ 1251285 h 1395664"/>
              <a:gd name="connsiteX56" fmla="*/ 2849078 w 4081112"/>
              <a:gd name="connsiteY56" fmla="*/ 1289786 h 1395664"/>
              <a:gd name="connsiteX57" fmla="*/ 2887579 w 4081112"/>
              <a:gd name="connsiteY57" fmla="*/ 1299411 h 1395664"/>
              <a:gd name="connsiteX58" fmla="*/ 3003082 w 4081112"/>
              <a:gd name="connsiteY58" fmla="*/ 1318661 h 1395664"/>
              <a:gd name="connsiteX59" fmla="*/ 3455470 w 4081112"/>
              <a:gd name="connsiteY59" fmla="*/ 1337912 h 1395664"/>
              <a:gd name="connsiteX60" fmla="*/ 3513221 w 4081112"/>
              <a:gd name="connsiteY60" fmla="*/ 1357162 h 1395664"/>
              <a:gd name="connsiteX61" fmla="*/ 3542097 w 4081112"/>
              <a:gd name="connsiteY61" fmla="*/ 1366788 h 1395664"/>
              <a:gd name="connsiteX62" fmla="*/ 3984859 w 4081112"/>
              <a:gd name="connsiteY62" fmla="*/ 1386038 h 1395664"/>
              <a:gd name="connsiteX63" fmla="*/ 4081112 w 4081112"/>
              <a:gd name="connsiteY63" fmla="*/ 1395664 h 139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081112" h="1395664">
                <a:moveTo>
                  <a:pt x="0" y="0"/>
                </a:moveTo>
                <a:cubicBezTo>
                  <a:pt x="16042" y="6417"/>
                  <a:pt x="31291" y="15366"/>
                  <a:pt x="48126" y="19251"/>
                </a:cubicBezTo>
                <a:cubicBezTo>
                  <a:pt x="224993" y="60067"/>
                  <a:pt x="65369" y="8956"/>
                  <a:pt x="154004" y="38501"/>
                </a:cubicBezTo>
                <a:cubicBezTo>
                  <a:pt x="228640" y="88258"/>
                  <a:pt x="189807" y="69686"/>
                  <a:pt x="269508" y="96253"/>
                </a:cubicBezTo>
                <a:lnTo>
                  <a:pt x="298383" y="105878"/>
                </a:lnTo>
                <a:cubicBezTo>
                  <a:pt x="381138" y="161049"/>
                  <a:pt x="276434" y="94903"/>
                  <a:pt x="356135" y="134754"/>
                </a:cubicBezTo>
                <a:cubicBezTo>
                  <a:pt x="366482" y="139927"/>
                  <a:pt x="374664" y="148831"/>
                  <a:pt x="385011" y="154005"/>
                </a:cubicBezTo>
                <a:cubicBezTo>
                  <a:pt x="394086" y="158542"/>
                  <a:pt x="405017" y="158703"/>
                  <a:pt x="413886" y="163630"/>
                </a:cubicBezTo>
                <a:cubicBezTo>
                  <a:pt x="513174" y="218790"/>
                  <a:pt x="435176" y="189977"/>
                  <a:pt x="500514" y="211756"/>
                </a:cubicBezTo>
                <a:cubicBezTo>
                  <a:pt x="510139" y="218173"/>
                  <a:pt x="518819" y="226309"/>
                  <a:pt x="529390" y="231007"/>
                </a:cubicBezTo>
                <a:cubicBezTo>
                  <a:pt x="547933" y="239248"/>
                  <a:pt x="587141" y="250257"/>
                  <a:pt x="587141" y="250257"/>
                </a:cubicBezTo>
                <a:lnTo>
                  <a:pt x="644893" y="288758"/>
                </a:lnTo>
                <a:cubicBezTo>
                  <a:pt x="661777" y="300014"/>
                  <a:pt x="683394" y="301592"/>
                  <a:pt x="702644" y="308009"/>
                </a:cubicBezTo>
                <a:lnTo>
                  <a:pt x="760396" y="327259"/>
                </a:lnTo>
                <a:cubicBezTo>
                  <a:pt x="770021" y="330468"/>
                  <a:pt x="780830" y="331257"/>
                  <a:pt x="789272" y="336885"/>
                </a:cubicBezTo>
                <a:lnTo>
                  <a:pt x="847023" y="375386"/>
                </a:lnTo>
                <a:cubicBezTo>
                  <a:pt x="853440" y="385011"/>
                  <a:pt x="857241" y="397035"/>
                  <a:pt x="866274" y="404261"/>
                </a:cubicBezTo>
                <a:cubicBezTo>
                  <a:pt x="874197" y="410599"/>
                  <a:pt x="886075" y="409349"/>
                  <a:pt x="895150" y="413887"/>
                </a:cubicBezTo>
                <a:cubicBezTo>
                  <a:pt x="969777" y="451201"/>
                  <a:pt x="880326" y="418571"/>
                  <a:pt x="952901" y="442762"/>
                </a:cubicBezTo>
                <a:cubicBezTo>
                  <a:pt x="962526" y="449179"/>
                  <a:pt x="971206" y="457315"/>
                  <a:pt x="981777" y="462013"/>
                </a:cubicBezTo>
                <a:cubicBezTo>
                  <a:pt x="1028898" y="482956"/>
                  <a:pt x="1034954" y="477967"/>
                  <a:pt x="1078030" y="490889"/>
                </a:cubicBezTo>
                <a:cubicBezTo>
                  <a:pt x="1097466" y="496720"/>
                  <a:pt x="1135781" y="510139"/>
                  <a:pt x="1135781" y="510139"/>
                </a:cubicBezTo>
                <a:lnTo>
                  <a:pt x="1222409" y="567891"/>
                </a:lnTo>
                <a:cubicBezTo>
                  <a:pt x="1230851" y="573519"/>
                  <a:pt x="1241659" y="574308"/>
                  <a:pt x="1251284" y="577516"/>
                </a:cubicBezTo>
                <a:cubicBezTo>
                  <a:pt x="1260909" y="583933"/>
                  <a:pt x="1269589" y="592069"/>
                  <a:pt x="1280160" y="596767"/>
                </a:cubicBezTo>
                <a:cubicBezTo>
                  <a:pt x="1298703" y="605008"/>
                  <a:pt x="1318661" y="609600"/>
                  <a:pt x="1337912" y="616017"/>
                </a:cubicBezTo>
                <a:lnTo>
                  <a:pt x="1395663" y="635268"/>
                </a:lnTo>
                <a:cubicBezTo>
                  <a:pt x="1422571" y="644238"/>
                  <a:pt x="1469594" y="649263"/>
                  <a:pt x="1491916" y="664144"/>
                </a:cubicBezTo>
                <a:cubicBezTo>
                  <a:pt x="1511167" y="676978"/>
                  <a:pt x="1533308" y="686285"/>
                  <a:pt x="1549668" y="702645"/>
                </a:cubicBezTo>
                <a:cubicBezTo>
                  <a:pt x="1585717" y="738694"/>
                  <a:pt x="1565630" y="727215"/>
                  <a:pt x="1607419" y="741146"/>
                </a:cubicBezTo>
                <a:cubicBezTo>
                  <a:pt x="1639870" y="789820"/>
                  <a:pt x="1609055" y="756401"/>
                  <a:pt x="1655545" y="779647"/>
                </a:cubicBezTo>
                <a:cubicBezTo>
                  <a:pt x="1665892" y="784820"/>
                  <a:pt x="1673850" y="794199"/>
                  <a:pt x="1684421" y="798897"/>
                </a:cubicBezTo>
                <a:cubicBezTo>
                  <a:pt x="1702964" y="807138"/>
                  <a:pt x="1725289" y="806892"/>
                  <a:pt x="1742173" y="818148"/>
                </a:cubicBezTo>
                <a:cubicBezTo>
                  <a:pt x="1751798" y="824565"/>
                  <a:pt x="1760478" y="832700"/>
                  <a:pt x="1771049" y="837398"/>
                </a:cubicBezTo>
                <a:cubicBezTo>
                  <a:pt x="1789592" y="845639"/>
                  <a:pt x="1809550" y="850232"/>
                  <a:pt x="1828800" y="856649"/>
                </a:cubicBezTo>
                <a:lnTo>
                  <a:pt x="1857676" y="866274"/>
                </a:lnTo>
                <a:cubicBezTo>
                  <a:pt x="1923870" y="910403"/>
                  <a:pt x="1893479" y="897459"/>
                  <a:pt x="1944303" y="914400"/>
                </a:cubicBezTo>
                <a:cubicBezTo>
                  <a:pt x="1953928" y="920817"/>
                  <a:pt x="1962608" y="928953"/>
                  <a:pt x="1973179" y="933651"/>
                </a:cubicBezTo>
                <a:cubicBezTo>
                  <a:pt x="1991722" y="941892"/>
                  <a:pt x="2011680" y="946484"/>
                  <a:pt x="2030931" y="952901"/>
                </a:cubicBezTo>
                <a:lnTo>
                  <a:pt x="2059806" y="962527"/>
                </a:lnTo>
                <a:lnTo>
                  <a:pt x="2088682" y="972152"/>
                </a:lnTo>
                <a:lnTo>
                  <a:pt x="2117558" y="981777"/>
                </a:lnTo>
                <a:cubicBezTo>
                  <a:pt x="2127183" y="988194"/>
                  <a:pt x="2136087" y="995855"/>
                  <a:pt x="2146434" y="1001028"/>
                </a:cubicBezTo>
                <a:cubicBezTo>
                  <a:pt x="2155509" y="1005565"/>
                  <a:pt x="2166868" y="1005025"/>
                  <a:pt x="2175310" y="1010653"/>
                </a:cubicBezTo>
                <a:cubicBezTo>
                  <a:pt x="2186636" y="1018204"/>
                  <a:pt x="2192286" y="1032918"/>
                  <a:pt x="2204185" y="1039529"/>
                </a:cubicBezTo>
                <a:cubicBezTo>
                  <a:pt x="2221923" y="1049384"/>
                  <a:pt x="2242686" y="1052362"/>
                  <a:pt x="2261937" y="1058779"/>
                </a:cubicBezTo>
                <a:lnTo>
                  <a:pt x="2290813" y="1068405"/>
                </a:lnTo>
                <a:lnTo>
                  <a:pt x="2377440" y="1097280"/>
                </a:lnTo>
                <a:lnTo>
                  <a:pt x="2435192" y="1116531"/>
                </a:lnTo>
                <a:cubicBezTo>
                  <a:pt x="2448026" y="1119739"/>
                  <a:pt x="2461022" y="1122355"/>
                  <a:pt x="2473693" y="1126156"/>
                </a:cubicBezTo>
                <a:cubicBezTo>
                  <a:pt x="2493129" y="1131987"/>
                  <a:pt x="2514560" y="1134151"/>
                  <a:pt x="2531444" y="1145407"/>
                </a:cubicBezTo>
                <a:cubicBezTo>
                  <a:pt x="2541069" y="1151824"/>
                  <a:pt x="2549749" y="1159959"/>
                  <a:pt x="2560320" y="1164657"/>
                </a:cubicBezTo>
                <a:cubicBezTo>
                  <a:pt x="2578863" y="1172898"/>
                  <a:pt x="2598821" y="1177491"/>
                  <a:pt x="2618072" y="1183908"/>
                </a:cubicBezTo>
                <a:lnTo>
                  <a:pt x="2646948" y="1193533"/>
                </a:lnTo>
                <a:cubicBezTo>
                  <a:pt x="2692707" y="1224040"/>
                  <a:pt x="2664849" y="1209126"/>
                  <a:pt x="2733575" y="1232034"/>
                </a:cubicBezTo>
                <a:cubicBezTo>
                  <a:pt x="2733580" y="1232036"/>
                  <a:pt x="2791321" y="1251281"/>
                  <a:pt x="2791326" y="1251285"/>
                </a:cubicBezTo>
                <a:lnTo>
                  <a:pt x="2849078" y="1289786"/>
                </a:lnTo>
                <a:cubicBezTo>
                  <a:pt x="2860085" y="1297124"/>
                  <a:pt x="2874859" y="1295777"/>
                  <a:pt x="2887579" y="1299411"/>
                </a:cubicBezTo>
                <a:cubicBezTo>
                  <a:pt x="2961323" y="1320480"/>
                  <a:pt x="2856816" y="1301453"/>
                  <a:pt x="3003082" y="1318661"/>
                </a:cubicBezTo>
                <a:cubicBezTo>
                  <a:pt x="3220381" y="1344226"/>
                  <a:pt x="2976350" y="1325627"/>
                  <a:pt x="3455470" y="1337912"/>
                </a:cubicBezTo>
                <a:lnTo>
                  <a:pt x="3513221" y="1357162"/>
                </a:lnTo>
                <a:lnTo>
                  <a:pt x="3542097" y="1366788"/>
                </a:lnTo>
                <a:cubicBezTo>
                  <a:pt x="3701882" y="1420051"/>
                  <a:pt x="3560951" y="1376180"/>
                  <a:pt x="3984859" y="1386038"/>
                </a:cubicBezTo>
                <a:lnTo>
                  <a:pt x="4081112" y="1395664"/>
                </a:ln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11"/>
          <p:cNvSpPr/>
          <p:nvPr/>
        </p:nvSpPr>
        <p:spPr>
          <a:xfrm>
            <a:off x="1016813" y="2092092"/>
            <a:ext cx="4089197" cy="1179289"/>
          </a:xfrm>
          <a:custGeom>
            <a:avLst/>
            <a:gdLst>
              <a:gd name="connsiteX0" fmla="*/ 0 w 4089197"/>
              <a:gd name="connsiteY0" fmla="*/ 22001 h 1179289"/>
              <a:gd name="connsiteX1" fmla="*/ 36576 w 4089197"/>
              <a:gd name="connsiteY1" fmla="*/ 55 h 1179289"/>
              <a:gd name="connsiteX2" fmla="*/ 51206 w 4089197"/>
              <a:gd name="connsiteY2" fmla="*/ 14686 h 1179289"/>
              <a:gd name="connsiteX3" fmla="*/ 73152 w 4089197"/>
              <a:gd name="connsiteY3" fmla="*/ 22001 h 1179289"/>
              <a:gd name="connsiteX4" fmla="*/ 117043 w 4089197"/>
              <a:gd name="connsiteY4" fmla="*/ 51262 h 1179289"/>
              <a:gd name="connsiteX5" fmla="*/ 160934 w 4089197"/>
              <a:gd name="connsiteY5" fmla="*/ 65892 h 1179289"/>
              <a:gd name="connsiteX6" fmla="*/ 182880 w 4089197"/>
              <a:gd name="connsiteY6" fmla="*/ 73207 h 1179289"/>
              <a:gd name="connsiteX7" fmla="*/ 299923 w 4089197"/>
              <a:gd name="connsiteY7" fmla="*/ 87838 h 1179289"/>
              <a:gd name="connsiteX8" fmla="*/ 373075 w 4089197"/>
              <a:gd name="connsiteY8" fmla="*/ 109783 h 1179289"/>
              <a:gd name="connsiteX9" fmla="*/ 395021 w 4089197"/>
              <a:gd name="connsiteY9" fmla="*/ 117098 h 1179289"/>
              <a:gd name="connsiteX10" fmla="*/ 416966 w 4089197"/>
              <a:gd name="connsiteY10" fmla="*/ 124414 h 1179289"/>
              <a:gd name="connsiteX11" fmla="*/ 453542 w 4089197"/>
              <a:gd name="connsiteY11" fmla="*/ 146359 h 1179289"/>
              <a:gd name="connsiteX12" fmla="*/ 475488 w 4089197"/>
              <a:gd name="connsiteY12" fmla="*/ 160990 h 1179289"/>
              <a:gd name="connsiteX13" fmla="*/ 519379 w 4089197"/>
              <a:gd name="connsiteY13" fmla="*/ 175620 h 1179289"/>
              <a:gd name="connsiteX14" fmla="*/ 541325 w 4089197"/>
              <a:gd name="connsiteY14" fmla="*/ 182935 h 1179289"/>
              <a:gd name="connsiteX15" fmla="*/ 563270 w 4089197"/>
              <a:gd name="connsiteY15" fmla="*/ 190250 h 1179289"/>
              <a:gd name="connsiteX16" fmla="*/ 614477 w 4089197"/>
              <a:gd name="connsiteY16" fmla="*/ 204881 h 1179289"/>
              <a:gd name="connsiteX17" fmla="*/ 636422 w 4089197"/>
              <a:gd name="connsiteY17" fmla="*/ 219511 h 1179289"/>
              <a:gd name="connsiteX18" fmla="*/ 658368 w 4089197"/>
              <a:gd name="connsiteY18" fmla="*/ 226826 h 1179289"/>
              <a:gd name="connsiteX19" fmla="*/ 672998 w 4089197"/>
              <a:gd name="connsiteY19" fmla="*/ 241457 h 1179289"/>
              <a:gd name="connsiteX20" fmla="*/ 716889 w 4089197"/>
              <a:gd name="connsiteY20" fmla="*/ 256087 h 1179289"/>
              <a:gd name="connsiteX21" fmla="*/ 753465 w 4089197"/>
              <a:gd name="connsiteY21" fmla="*/ 278033 h 1179289"/>
              <a:gd name="connsiteX22" fmla="*/ 768096 w 4089197"/>
              <a:gd name="connsiteY22" fmla="*/ 292663 h 1179289"/>
              <a:gd name="connsiteX23" fmla="*/ 811987 w 4089197"/>
              <a:gd name="connsiteY23" fmla="*/ 307294 h 1179289"/>
              <a:gd name="connsiteX24" fmla="*/ 855878 w 4089197"/>
              <a:gd name="connsiteY24" fmla="*/ 329239 h 1179289"/>
              <a:gd name="connsiteX25" fmla="*/ 870509 w 4089197"/>
              <a:gd name="connsiteY25" fmla="*/ 343870 h 1179289"/>
              <a:gd name="connsiteX26" fmla="*/ 914400 w 4089197"/>
              <a:gd name="connsiteY26" fmla="*/ 358500 h 1179289"/>
              <a:gd name="connsiteX27" fmla="*/ 936345 w 4089197"/>
              <a:gd name="connsiteY27" fmla="*/ 373130 h 1179289"/>
              <a:gd name="connsiteX28" fmla="*/ 987552 w 4089197"/>
              <a:gd name="connsiteY28" fmla="*/ 387761 h 1179289"/>
              <a:gd name="connsiteX29" fmla="*/ 1031443 w 4089197"/>
              <a:gd name="connsiteY29" fmla="*/ 402391 h 1179289"/>
              <a:gd name="connsiteX30" fmla="*/ 1068019 w 4089197"/>
              <a:gd name="connsiteY30" fmla="*/ 431652 h 1179289"/>
              <a:gd name="connsiteX31" fmla="*/ 1089965 w 4089197"/>
              <a:gd name="connsiteY31" fmla="*/ 438967 h 1179289"/>
              <a:gd name="connsiteX32" fmla="*/ 1104595 w 4089197"/>
              <a:gd name="connsiteY32" fmla="*/ 453598 h 1179289"/>
              <a:gd name="connsiteX33" fmla="*/ 1119225 w 4089197"/>
              <a:gd name="connsiteY33" fmla="*/ 475543 h 1179289"/>
              <a:gd name="connsiteX34" fmla="*/ 1163117 w 4089197"/>
              <a:gd name="connsiteY34" fmla="*/ 490174 h 1179289"/>
              <a:gd name="connsiteX35" fmla="*/ 1177747 w 4089197"/>
              <a:gd name="connsiteY35" fmla="*/ 512119 h 1179289"/>
              <a:gd name="connsiteX36" fmla="*/ 1272845 w 4089197"/>
              <a:gd name="connsiteY36" fmla="*/ 534065 h 1179289"/>
              <a:gd name="connsiteX37" fmla="*/ 1309421 w 4089197"/>
              <a:gd name="connsiteY37" fmla="*/ 541380 h 1179289"/>
              <a:gd name="connsiteX38" fmla="*/ 1353312 w 4089197"/>
              <a:gd name="connsiteY38" fmla="*/ 556010 h 1179289"/>
              <a:gd name="connsiteX39" fmla="*/ 1411833 w 4089197"/>
              <a:gd name="connsiteY39" fmla="*/ 585271 h 1179289"/>
              <a:gd name="connsiteX40" fmla="*/ 1477670 w 4089197"/>
              <a:gd name="connsiteY40" fmla="*/ 607217 h 1179289"/>
              <a:gd name="connsiteX41" fmla="*/ 1521561 w 4089197"/>
              <a:gd name="connsiteY41" fmla="*/ 621847 h 1179289"/>
              <a:gd name="connsiteX42" fmla="*/ 1543507 w 4089197"/>
              <a:gd name="connsiteY42" fmla="*/ 629162 h 1179289"/>
              <a:gd name="connsiteX43" fmla="*/ 1580083 w 4089197"/>
              <a:gd name="connsiteY43" fmla="*/ 651108 h 1179289"/>
              <a:gd name="connsiteX44" fmla="*/ 1602029 w 4089197"/>
              <a:gd name="connsiteY44" fmla="*/ 665738 h 1179289"/>
              <a:gd name="connsiteX45" fmla="*/ 1645920 w 4089197"/>
              <a:gd name="connsiteY45" fmla="*/ 680369 h 1179289"/>
              <a:gd name="connsiteX46" fmla="*/ 1711757 w 4089197"/>
              <a:gd name="connsiteY46" fmla="*/ 702314 h 1179289"/>
              <a:gd name="connsiteX47" fmla="*/ 1777593 w 4089197"/>
              <a:gd name="connsiteY47" fmla="*/ 724260 h 1179289"/>
              <a:gd name="connsiteX48" fmla="*/ 1799539 w 4089197"/>
              <a:gd name="connsiteY48" fmla="*/ 731575 h 1179289"/>
              <a:gd name="connsiteX49" fmla="*/ 1858061 w 4089197"/>
              <a:gd name="connsiteY49" fmla="*/ 760836 h 1179289"/>
              <a:gd name="connsiteX50" fmla="*/ 1880006 w 4089197"/>
              <a:gd name="connsiteY50" fmla="*/ 768151 h 1179289"/>
              <a:gd name="connsiteX51" fmla="*/ 1901952 w 4089197"/>
              <a:gd name="connsiteY51" fmla="*/ 775466 h 1179289"/>
              <a:gd name="connsiteX52" fmla="*/ 1945843 w 4089197"/>
              <a:gd name="connsiteY52" fmla="*/ 797412 h 1179289"/>
              <a:gd name="connsiteX53" fmla="*/ 1989734 w 4089197"/>
              <a:gd name="connsiteY53" fmla="*/ 819358 h 1179289"/>
              <a:gd name="connsiteX54" fmla="*/ 2048256 w 4089197"/>
              <a:gd name="connsiteY54" fmla="*/ 848618 h 1179289"/>
              <a:gd name="connsiteX55" fmla="*/ 2114093 w 4089197"/>
              <a:gd name="connsiteY55" fmla="*/ 870564 h 1179289"/>
              <a:gd name="connsiteX56" fmla="*/ 2143353 w 4089197"/>
              <a:gd name="connsiteY56" fmla="*/ 877879 h 1179289"/>
              <a:gd name="connsiteX57" fmla="*/ 2187245 w 4089197"/>
              <a:gd name="connsiteY57" fmla="*/ 892510 h 1179289"/>
              <a:gd name="connsiteX58" fmla="*/ 2209190 w 4089197"/>
              <a:gd name="connsiteY58" fmla="*/ 899825 h 1179289"/>
              <a:gd name="connsiteX59" fmla="*/ 2245766 w 4089197"/>
              <a:gd name="connsiteY59" fmla="*/ 921770 h 1179289"/>
              <a:gd name="connsiteX60" fmla="*/ 2267712 w 4089197"/>
              <a:gd name="connsiteY60" fmla="*/ 936401 h 1179289"/>
              <a:gd name="connsiteX61" fmla="*/ 2289657 w 4089197"/>
              <a:gd name="connsiteY61" fmla="*/ 943716 h 1179289"/>
              <a:gd name="connsiteX62" fmla="*/ 2443277 w 4089197"/>
              <a:gd name="connsiteY62" fmla="*/ 958346 h 1179289"/>
              <a:gd name="connsiteX63" fmla="*/ 2472537 w 4089197"/>
              <a:gd name="connsiteY63" fmla="*/ 965662 h 1179289"/>
              <a:gd name="connsiteX64" fmla="*/ 2516429 w 4089197"/>
              <a:gd name="connsiteY64" fmla="*/ 980292 h 1179289"/>
              <a:gd name="connsiteX65" fmla="*/ 2582265 w 4089197"/>
              <a:gd name="connsiteY65" fmla="*/ 1002238 h 1179289"/>
              <a:gd name="connsiteX66" fmla="*/ 2604211 w 4089197"/>
              <a:gd name="connsiteY66" fmla="*/ 1016868 h 1179289"/>
              <a:gd name="connsiteX67" fmla="*/ 2626157 w 4089197"/>
              <a:gd name="connsiteY67" fmla="*/ 1024183 h 1179289"/>
              <a:gd name="connsiteX68" fmla="*/ 2648102 w 4089197"/>
              <a:gd name="connsiteY68" fmla="*/ 1038814 h 1179289"/>
              <a:gd name="connsiteX69" fmla="*/ 2691993 w 4089197"/>
              <a:gd name="connsiteY69" fmla="*/ 1053444 h 1179289"/>
              <a:gd name="connsiteX70" fmla="*/ 2801721 w 4089197"/>
              <a:gd name="connsiteY70" fmla="*/ 1068074 h 1179289"/>
              <a:gd name="connsiteX71" fmla="*/ 2991917 w 4089197"/>
              <a:gd name="connsiteY71" fmla="*/ 1082705 h 1179289"/>
              <a:gd name="connsiteX72" fmla="*/ 3211373 w 4089197"/>
              <a:gd name="connsiteY72" fmla="*/ 1097335 h 1179289"/>
              <a:gd name="connsiteX73" fmla="*/ 3306470 w 4089197"/>
              <a:gd name="connsiteY73" fmla="*/ 1104650 h 1179289"/>
              <a:gd name="connsiteX74" fmla="*/ 3460089 w 4089197"/>
              <a:gd name="connsiteY74" fmla="*/ 1133911 h 1179289"/>
              <a:gd name="connsiteX75" fmla="*/ 3672230 w 4089197"/>
              <a:gd name="connsiteY75" fmla="*/ 1141226 h 1179289"/>
              <a:gd name="connsiteX76" fmla="*/ 3789273 w 4089197"/>
              <a:gd name="connsiteY76" fmla="*/ 1155857 h 1179289"/>
              <a:gd name="connsiteX77" fmla="*/ 3811219 w 4089197"/>
              <a:gd name="connsiteY77" fmla="*/ 1163172 h 1179289"/>
              <a:gd name="connsiteX78" fmla="*/ 3986784 w 4089197"/>
              <a:gd name="connsiteY78" fmla="*/ 1155857 h 1179289"/>
              <a:gd name="connsiteX79" fmla="*/ 4037990 w 4089197"/>
              <a:gd name="connsiteY79" fmla="*/ 1177802 h 1179289"/>
              <a:gd name="connsiteX80" fmla="*/ 4089197 w 4089197"/>
              <a:gd name="connsiteY80" fmla="*/ 1177802 h 117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089197" h="1179289">
                <a:moveTo>
                  <a:pt x="0" y="22001"/>
                </a:moveTo>
                <a:cubicBezTo>
                  <a:pt x="12192" y="14686"/>
                  <a:pt x="22501" y="2066"/>
                  <a:pt x="36576" y="55"/>
                </a:cubicBezTo>
                <a:cubicBezTo>
                  <a:pt x="43404" y="-920"/>
                  <a:pt x="45292" y="11138"/>
                  <a:pt x="51206" y="14686"/>
                </a:cubicBezTo>
                <a:cubicBezTo>
                  <a:pt x="57818" y="18653"/>
                  <a:pt x="65837" y="19563"/>
                  <a:pt x="73152" y="22001"/>
                </a:cubicBezTo>
                <a:cubicBezTo>
                  <a:pt x="94735" y="54376"/>
                  <a:pt x="77679" y="39453"/>
                  <a:pt x="117043" y="51262"/>
                </a:cubicBezTo>
                <a:cubicBezTo>
                  <a:pt x="131814" y="55693"/>
                  <a:pt x="146304" y="61015"/>
                  <a:pt x="160934" y="65892"/>
                </a:cubicBezTo>
                <a:cubicBezTo>
                  <a:pt x="168249" y="68330"/>
                  <a:pt x="175216" y="72355"/>
                  <a:pt x="182880" y="73207"/>
                </a:cubicBezTo>
                <a:cubicBezTo>
                  <a:pt x="214315" y="76700"/>
                  <a:pt x="267103" y="81870"/>
                  <a:pt x="299923" y="87838"/>
                </a:cubicBezTo>
                <a:cubicBezTo>
                  <a:pt x="324248" y="92261"/>
                  <a:pt x="350166" y="102147"/>
                  <a:pt x="373075" y="109783"/>
                </a:cubicBezTo>
                <a:lnTo>
                  <a:pt x="395021" y="117098"/>
                </a:lnTo>
                <a:lnTo>
                  <a:pt x="416966" y="124414"/>
                </a:lnTo>
                <a:cubicBezTo>
                  <a:pt x="445545" y="152991"/>
                  <a:pt x="415556" y="127366"/>
                  <a:pt x="453542" y="146359"/>
                </a:cubicBezTo>
                <a:cubicBezTo>
                  <a:pt x="461406" y="150291"/>
                  <a:pt x="467454" y="157419"/>
                  <a:pt x="475488" y="160990"/>
                </a:cubicBezTo>
                <a:cubicBezTo>
                  <a:pt x="489581" y="167253"/>
                  <a:pt x="504749" y="170743"/>
                  <a:pt x="519379" y="175620"/>
                </a:cubicBezTo>
                <a:lnTo>
                  <a:pt x="541325" y="182935"/>
                </a:lnTo>
                <a:cubicBezTo>
                  <a:pt x="548640" y="185373"/>
                  <a:pt x="555790" y="188380"/>
                  <a:pt x="563270" y="190250"/>
                </a:cubicBezTo>
                <a:cubicBezTo>
                  <a:pt x="600012" y="199436"/>
                  <a:pt x="582993" y="194387"/>
                  <a:pt x="614477" y="204881"/>
                </a:cubicBezTo>
                <a:cubicBezTo>
                  <a:pt x="621792" y="209758"/>
                  <a:pt x="628559" y="215579"/>
                  <a:pt x="636422" y="219511"/>
                </a:cubicBezTo>
                <a:cubicBezTo>
                  <a:pt x="643319" y="222959"/>
                  <a:pt x="651756" y="222859"/>
                  <a:pt x="658368" y="226826"/>
                </a:cubicBezTo>
                <a:cubicBezTo>
                  <a:pt x="664282" y="230374"/>
                  <a:pt x="666829" y="238373"/>
                  <a:pt x="672998" y="241457"/>
                </a:cubicBezTo>
                <a:cubicBezTo>
                  <a:pt x="686792" y="248354"/>
                  <a:pt x="716889" y="256087"/>
                  <a:pt x="716889" y="256087"/>
                </a:cubicBezTo>
                <a:cubicBezTo>
                  <a:pt x="753959" y="293157"/>
                  <a:pt x="705987" y="249547"/>
                  <a:pt x="753465" y="278033"/>
                </a:cubicBezTo>
                <a:cubicBezTo>
                  <a:pt x="759379" y="281581"/>
                  <a:pt x="761927" y="289579"/>
                  <a:pt x="768096" y="292663"/>
                </a:cubicBezTo>
                <a:cubicBezTo>
                  <a:pt x="781890" y="299560"/>
                  <a:pt x="799155" y="298740"/>
                  <a:pt x="811987" y="307294"/>
                </a:cubicBezTo>
                <a:cubicBezTo>
                  <a:pt x="840349" y="326201"/>
                  <a:pt x="825592" y="319144"/>
                  <a:pt x="855878" y="329239"/>
                </a:cubicBezTo>
                <a:cubicBezTo>
                  <a:pt x="860755" y="334116"/>
                  <a:pt x="864340" y="340786"/>
                  <a:pt x="870509" y="343870"/>
                </a:cubicBezTo>
                <a:cubicBezTo>
                  <a:pt x="884303" y="350767"/>
                  <a:pt x="914400" y="358500"/>
                  <a:pt x="914400" y="358500"/>
                </a:cubicBezTo>
                <a:cubicBezTo>
                  <a:pt x="921715" y="363377"/>
                  <a:pt x="928482" y="369198"/>
                  <a:pt x="936345" y="373130"/>
                </a:cubicBezTo>
                <a:cubicBezTo>
                  <a:pt x="948642" y="379279"/>
                  <a:pt x="975826" y="384243"/>
                  <a:pt x="987552" y="387761"/>
                </a:cubicBezTo>
                <a:cubicBezTo>
                  <a:pt x="1002323" y="392192"/>
                  <a:pt x="1031443" y="402391"/>
                  <a:pt x="1031443" y="402391"/>
                </a:cubicBezTo>
                <a:cubicBezTo>
                  <a:pt x="1045052" y="416001"/>
                  <a:pt x="1049560" y="422423"/>
                  <a:pt x="1068019" y="431652"/>
                </a:cubicBezTo>
                <a:cubicBezTo>
                  <a:pt x="1074916" y="435100"/>
                  <a:pt x="1082650" y="436529"/>
                  <a:pt x="1089965" y="438967"/>
                </a:cubicBezTo>
                <a:cubicBezTo>
                  <a:pt x="1094842" y="443844"/>
                  <a:pt x="1100287" y="448212"/>
                  <a:pt x="1104595" y="453598"/>
                </a:cubicBezTo>
                <a:cubicBezTo>
                  <a:pt x="1110087" y="460463"/>
                  <a:pt x="1111770" y="470884"/>
                  <a:pt x="1119225" y="475543"/>
                </a:cubicBezTo>
                <a:cubicBezTo>
                  <a:pt x="1132303" y="483717"/>
                  <a:pt x="1163117" y="490174"/>
                  <a:pt x="1163117" y="490174"/>
                </a:cubicBezTo>
                <a:cubicBezTo>
                  <a:pt x="1167994" y="497489"/>
                  <a:pt x="1170292" y="507459"/>
                  <a:pt x="1177747" y="512119"/>
                </a:cubicBezTo>
                <a:cubicBezTo>
                  <a:pt x="1202746" y="527744"/>
                  <a:pt x="1245781" y="529555"/>
                  <a:pt x="1272845" y="534065"/>
                </a:cubicBezTo>
                <a:cubicBezTo>
                  <a:pt x="1285109" y="536109"/>
                  <a:pt x="1297426" y="538109"/>
                  <a:pt x="1309421" y="541380"/>
                </a:cubicBezTo>
                <a:cubicBezTo>
                  <a:pt x="1324299" y="545438"/>
                  <a:pt x="1353312" y="556010"/>
                  <a:pt x="1353312" y="556010"/>
                </a:cubicBezTo>
                <a:cubicBezTo>
                  <a:pt x="1378846" y="581546"/>
                  <a:pt x="1361399" y="568460"/>
                  <a:pt x="1411833" y="585271"/>
                </a:cubicBezTo>
                <a:lnTo>
                  <a:pt x="1477670" y="607217"/>
                </a:lnTo>
                <a:lnTo>
                  <a:pt x="1521561" y="621847"/>
                </a:lnTo>
                <a:lnTo>
                  <a:pt x="1543507" y="629162"/>
                </a:lnTo>
                <a:cubicBezTo>
                  <a:pt x="1572081" y="657738"/>
                  <a:pt x="1542100" y="632117"/>
                  <a:pt x="1580083" y="651108"/>
                </a:cubicBezTo>
                <a:cubicBezTo>
                  <a:pt x="1587947" y="655040"/>
                  <a:pt x="1593995" y="662167"/>
                  <a:pt x="1602029" y="665738"/>
                </a:cubicBezTo>
                <a:cubicBezTo>
                  <a:pt x="1616122" y="672001"/>
                  <a:pt x="1631290" y="675492"/>
                  <a:pt x="1645920" y="680369"/>
                </a:cubicBezTo>
                <a:lnTo>
                  <a:pt x="1711757" y="702314"/>
                </a:lnTo>
                <a:lnTo>
                  <a:pt x="1777593" y="724260"/>
                </a:lnTo>
                <a:lnTo>
                  <a:pt x="1799539" y="731575"/>
                </a:lnTo>
                <a:cubicBezTo>
                  <a:pt x="1825074" y="757112"/>
                  <a:pt x="1807626" y="744025"/>
                  <a:pt x="1858061" y="760836"/>
                </a:cubicBezTo>
                <a:lnTo>
                  <a:pt x="1880006" y="768151"/>
                </a:lnTo>
                <a:lnTo>
                  <a:pt x="1901952" y="775466"/>
                </a:lnTo>
                <a:cubicBezTo>
                  <a:pt x="1964828" y="817386"/>
                  <a:pt x="1885284" y="767134"/>
                  <a:pt x="1945843" y="797412"/>
                </a:cubicBezTo>
                <a:cubicBezTo>
                  <a:pt x="2002577" y="825778"/>
                  <a:pt x="1934565" y="800966"/>
                  <a:pt x="1989734" y="819358"/>
                </a:cubicBezTo>
                <a:cubicBezTo>
                  <a:pt x="2015271" y="844893"/>
                  <a:pt x="1997821" y="831806"/>
                  <a:pt x="2048256" y="848618"/>
                </a:cubicBezTo>
                <a:lnTo>
                  <a:pt x="2114093" y="870564"/>
                </a:lnTo>
                <a:cubicBezTo>
                  <a:pt x="2123631" y="873743"/>
                  <a:pt x="2133724" y="874990"/>
                  <a:pt x="2143353" y="877879"/>
                </a:cubicBezTo>
                <a:cubicBezTo>
                  <a:pt x="2158125" y="882311"/>
                  <a:pt x="2172614" y="887633"/>
                  <a:pt x="2187245" y="892510"/>
                </a:cubicBezTo>
                <a:lnTo>
                  <a:pt x="2209190" y="899825"/>
                </a:lnTo>
                <a:cubicBezTo>
                  <a:pt x="2237769" y="928402"/>
                  <a:pt x="2207780" y="902777"/>
                  <a:pt x="2245766" y="921770"/>
                </a:cubicBezTo>
                <a:cubicBezTo>
                  <a:pt x="2253630" y="925702"/>
                  <a:pt x="2259848" y="932469"/>
                  <a:pt x="2267712" y="936401"/>
                </a:cubicBezTo>
                <a:cubicBezTo>
                  <a:pt x="2274609" y="939849"/>
                  <a:pt x="2282243" y="941598"/>
                  <a:pt x="2289657" y="943716"/>
                </a:cubicBezTo>
                <a:cubicBezTo>
                  <a:pt x="2348255" y="960458"/>
                  <a:pt x="2354100" y="953100"/>
                  <a:pt x="2443277" y="958346"/>
                </a:cubicBezTo>
                <a:cubicBezTo>
                  <a:pt x="2453030" y="960785"/>
                  <a:pt x="2462907" y="962773"/>
                  <a:pt x="2472537" y="965662"/>
                </a:cubicBezTo>
                <a:cubicBezTo>
                  <a:pt x="2487309" y="970094"/>
                  <a:pt x="2501798" y="975415"/>
                  <a:pt x="2516429" y="980292"/>
                </a:cubicBezTo>
                <a:lnTo>
                  <a:pt x="2582265" y="1002238"/>
                </a:lnTo>
                <a:cubicBezTo>
                  <a:pt x="2590606" y="1005019"/>
                  <a:pt x="2596347" y="1012936"/>
                  <a:pt x="2604211" y="1016868"/>
                </a:cubicBezTo>
                <a:cubicBezTo>
                  <a:pt x="2611108" y="1020316"/>
                  <a:pt x="2618842" y="1021745"/>
                  <a:pt x="2626157" y="1024183"/>
                </a:cubicBezTo>
                <a:cubicBezTo>
                  <a:pt x="2633472" y="1029060"/>
                  <a:pt x="2640068" y="1035243"/>
                  <a:pt x="2648102" y="1038814"/>
                </a:cubicBezTo>
                <a:cubicBezTo>
                  <a:pt x="2662194" y="1045077"/>
                  <a:pt x="2677363" y="1048567"/>
                  <a:pt x="2691993" y="1053444"/>
                </a:cubicBezTo>
                <a:cubicBezTo>
                  <a:pt x="2741167" y="1069835"/>
                  <a:pt x="2708643" y="1060914"/>
                  <a:pt x="2801721" y="1068074"/>
                </a:cubicBezTo>
                <a:cubicBezTo>
                  <a:pt x="3046324" y="1086890"/>
                  <a:pt x="2773165" y="1064476"/>
                  <a:pt x="2991917" y="1082705"/>
                </a:cubicBezTo>
                <a:cubicBezTo>
                  <a:pt x="3077462" y="1111220"/>
                  <a:pt x="2996768" y="1086605"/>
                  <a:pt x="3211373" y="1097335"/>
                </a:cubicBezTo>
                <a:cubicBezTo>
                  <a:pt x="3243126" y="1098923"/>
                  <a:pt x="3274771" y="1102212"/>
                  <a:pt x="3306470" y="1104650"/>
                </a:cubicBezTo>
                <a:cubicBezTo>
                  <a:pt x="3357181" y="1117328"/>
                  <a:pt x="3407507" y="1131069"/>
                  <a:pt x="3460089" y="1133911"/>
                </a:cubicBezTo>
                <a:cubicBezTo>
                  <a:pt x="3530742" y="1137730"/>
                  <a:pt x="3601516" y="1138788"/>
                  <a:pt x="3672230" y="1141226"/>
                </a:cubicBezTo>
                <a:cubicBezTo>
                  <a:pt x="3709020" y="1144905"/>
                  <a:pt x="3752150" y="1147608"/>
                  <a:pt x="3789273" y="1155857"/>
                </a:cubicBezTo>
                <a:cubicBezTo>
                  <a:pt x="3796800" y="1157530"/>
                  <a:pt x="3803904" y="1160734"/>
                  <a:pt x="3811219" y="1163172"/>
                </a:cubicBezTo>
                <a:cubicBezTo>
                  <a:pt x="3869741" y="1160734"/>
                  <a:pt x="3928212" y="1155857"/>
                  <a:pt x="3986784" y="1155857"/>
                </a:cubicBezTo>
                <a:cubicBezTo>
                  <a:pt x="4058219" y="1155857"/>
                  <a:pt x="3978259" y="1165856"/>
                  <a:pt x="4037990" y="1177802"/>
                </a:cubicBezTo>
                <a:cubicBezTo>
                  <a:pt x="4054728" y="1181149"/>
                  <a:pt x="4072128" y="1177802"/>
                  <a:pt x="4089197" y="1177802"/>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5164871" y="3946702"/>
            <a:ext cx="3637599" cy="307777"/>
          </a:xfrm>
          <a:prstGeom prst="rect">
            <a:avLst/>
          </a:prstGeom>
          <a:noFill/>
          <a:ln>
            <a:solidFill>
              <a:schemeClr val="accent1"/>
            </a:solidFill>
          </a:ln>
        </p:spPr>
        <p:txBody>
          <a:bodyPr wrap="none" rtlCol="0">
            <a:spAutoFit/>
          </a:bodyPr>
          <a:lstStyle/>
          <a:p>
            <a:r>
              <a:rPr lang="fr-FR" sz="1400" b="1" dirty="0" smtClean="0">
                <a:solidFill>
                  <a:schemeClr val="accent1"/>
                </a:solidFill>
                <a:latin typeface="Calibri" panose="020F0502020204030204" pitchFamily="34" charset="0"/>
              </a:rPr>
              <a:t>Pembrolizumab single agent </a:t>
            </a:r>
            <a:r>
              <a:rPr lang="fr-FR" sz="1400" b="1" dirty="0" smtClean="0">
                <a:solidFill>
                  <a:schemeClr val="accent1"/>
                </a:solidFill>
                <a:latin typeface="Calibri" panose="020F0502020204030204" pitchFamily="34" charset="0"/>
                <a:sym typeface="Wingdings"/>
              </a:rPr>
              <a:t> </a:t>
            </a:r>
            <a:r>
              <a:rPr lang="fr-FR" sz="1400" b="1" dirty="0" err="1" smtClean="0">
                <a:solidFill>
                  <a:schemeClr val="accent1"/>
                </a:solidFill>
                <a:latin typeface="Calibri" panose="020F0502020204030204" pitchFamily="34" charset="0"/>
                <a:sym typeface="Wingdings"/>
              </a:rPr>
              <a:t>chemo</a:t>
            </a:r>
            <a:r>
              <a:rPr lang="fr-FR" sz="1400" b="1" dirty="0" smtClean="0">
                <a:solidFill>
                  <a:schemeClr val="accent1"/>
                </a:solidFill>
                <a:latin typeface="Calibri" panose="020F0502020204030204" pitchFamily="34" charset="0"/>
                <a:sym typeface="Wingdings"/>
              </a:rPr>
              <a:t> 2</a:t>
            </a:r>
            <a:r>
              <a:rPr lang="fr-FR" sz="1400" b="1" baseline="30000" dirty="0" smtClean="0">
                <a:solidFill>
                  <a:schemeClr val="accent1"/>
                </a:solidFill>
                <a:latin typeface="Calibri" panose="020F0502020204030204" pitchFamily="34" charset="0"/>
                <a:sym typeface="Wingdings"/>
              </a:rPr>
              <a:t>nd</a:t>
            </a:r>
            <a:r>
              <a:rPr lang="fr-FR" sz="1400" b="1" dirty="0" smtClean="0">
                <a:solidFill>
                  <a:schemeClr val="accent1"/>
                </a:solidFill>
                <a:latin typeface="Calibri" panose="020F0502020204030204" pitchFamily="34" charset="0"/>
                <a:sym typeface="Wingdings"/>
              </a:rPr>
              <a:t> line</a:t>
            </a:r>
            <a:endParaRPr lang="fr-FR" sz="1400" b="1" dirty="0">
              <a:solidFill>
                <a:schemeClr val="accent1"/>
              </a:solidFill>
              <a:latin typeface="Calibri" panose="020F0502020204030204" pitchFamily="34" charset="0"/>
            </a:endParaRPr>
          </a:p>
        </p:txBody>
      </p:sp>
      <p:sp>
        <p:nvSpPr>
          <p:cNvPr id="14" name="ZoneTexte 13"/>
          <p:cNvSpPr txBox="1"/>
          <p:nvPr/>
        </p:nvSpPr>
        <p:spPr>
          <a:xfrm>
            <a:off x="5157065" y="2273555"/>
            <a:ext cx="3031471" cy="523220"/>
          </a:xfrm>
          <a:prstGeom prst="rect">
            <a:avLst/>
          </a:prstGeom>
          <a:noFill/>
          <a:ln>
            <a:solidFill>
              <a:srgbClr val="00B050"/>
            </a:solidFill>
          </a:ln>
        </p:spPr>
        <p:txBody>
          <a:bodyPr wrap="none" rtlCol="0">
            <a:spAutoFit/>
          </a:bodyPr>
          <a:lstStyle/>
          <a:p>
            <a:pPr algn="r"/>
            <a:r>
              <a:rPr lang="fr-FR" sz="1400" b="1" dirty="0" err="1">
                <a:solidFill>
                  <a:srgbClr val="00B050"/>
                </a:solidFill>
                <a:latin typeface="Calibri" panose="020F0502020204030204" pitchFamily="34" charset="0"/>
              </a:rPr>
              <a:t>Combination</a:t>
            </a:r>
            <a:r>
              <a:rPr lang="fr-FR" sz="1400" b="1" dirty="0">
                <a:solidFill>
                  <a:srgbClr val="00B050"/>
                </a:solidFill>
                <a:latin typeface="Calibri" panose="020F0502020204030204" pitchFamily="34" charset="0"/>
              </a:rPr>
              <a:t> </a:t>
            </a:r>
            <a:r>
              <a:rPr lang="fr-FR" sz="1400" b="1" dirty="0" err="1">
                <a:solidFill>
                  <a:srgbClr val="00B050"/>
                </a:solidFill>
                <a:latin typeface="Calibri" panose="020F0502020204030204" pitchFamily="34" charset="0"/>
              </a:rPr>
              <a:t>Chemo</a:t>
            </a:r>
            <a:r>
              <a:rPr lang="fr-FR" sz="1400" b="1" dirty="0">
                <a:solidFill>
                  <a:srgbClr val="00B050"/>
                </a:solidFill>
                <a:latin typeface="Calibri" panose="020F0502020204030204" pitchFamily="34" charset="0"/>
              </a:rPr>
              <a:t> + anti-PD1/PD-L1</a:t>
            </a:r>
          </a:p>
          <a:p>
            <a:pPr algn="r"/>
            <a:r>
              <a:rPr lang="fr-FR" sz="1400" b="1" dirty="0" err="1" smtClean="0">
                <a:solidFill>
                  <a:srgbClr val="00B050"/>
                </a:solidFill>
                <a:latin typeface="Calibri" panose="020F0502020204030204" pitchFamily="34" charset="0"/>
              </a:rPr>
              <a:t>Synergy</a:t>
            </a:r>
            <a:endParaRPr lang="fr-FR" sz="1400" b="1" dirty="0">
              <a:solidFill>
                <a:srgbClr val="00B050"/>
              </a:solidFill>
              <a:latin typeface="Calibri" panose="020F0502020204030204" pitchFamily="34" charset="0"/>
            </a:endParaRPr>
          </a:p>
        </p:txBody>
      </p:sp>
      <p:sp>
        <p:nvSpPr>
          <p:cNvPr id="15" name="ZoneTexte 14"/>
          <p:cNvSpPr txBox="1"/>
          <p:nvPr/>
        </p:nvSpPr>
        <p:spPr>
          <a:xfrm>
            <a:off x="5157065" y="2886785"/>
            <a:ext cx="3071545" cy="523220"/>
          </a:xfrm>
          <a:prstGeom prst="rect">
            <a:avLst/>
          </a:prstGeom>
          <a:noFill/>
          <a:ln>
            <a:solidFill>
              <a:schemeClr val="accent2"/>
            </a:solidFill>
          </a:ln>
        </p:spPr>
        <p:txBody>
          <a:bodyPr wrap="none" rtlCol="0">
            <a:spAutoFit/>
          </a:bodyPr>
          <a:lstStyle/>
          <a:p>
            <a:pPr algn="r"/>
            <a:r>
              <a:rPr lang="fr-FR" sz="1400" b="1" dirty="0" err="1" smtClean="0">
                <a:solidFill>
                  <a:srgbClr val="C00000"/>
                </a:solidFill>
                <a:latin typeface="Calibri" panose="020F0502020204030204" pitchFamily="34" charset="0"/>
              </a:rPr>
              <a:t>Combination</a:t>
            </a:r>
            <a:r>
              <a:rPr lang="fr-FR" sz="1400" b="1" dirty="0" smtClean="0">
                <a:solidFill>
                  <a:srgbClr val="C00000"/>
                </a:solidFill>
                <a:latin typeface="Calibri" panose="020F0502020204030204" pitchFamily="34" charset="0"/>
              </a:rPr>
              <a:t> </a:t>
            </a:r>
            <a:r>
              <a:rPr lang="fr-FR" sz="1400" b="1" dirty="0" err="1" smtClean="0">
                <a:solidFill>
                  <a:srgbClr val="C00000"/>
                </a:solidFill>
                <a:latin typeface="Calibri" panose="020F0502020204030204" pitchFamily="34" charset="0"/>
              </a:rPr>
              <a:t>Chemo</a:t>
            </a:r>
            <a:r>
              <a:rPr lang="fr-FR" sz="1400" b="1" dirty="0" smtClean="0">
                <a:solidFill>
                  <a:srgbClr val="C00000"/>
                </a:solidFill>
                <a:latin typeface="Calibri" panose="020F0502020204030204" pitchFamily="34" charset="0"/>
              </a:rPr>
              <a:t> </a:t>
            </a:r>
            <a:r>
              <a:rPr lang="fr-FR" sz="1400" b="1" dirty="0">
                <a:solidFill>
                  <a:srgbClr val="C00000"/>
                </a:solidFill>
                <a:latin typeface="Calibri" panose="020F0502020204030204" pitchFamily="34" charset="0"/>
              </a:rPr>
              <a:t>+</a:t>
            </a:r>
            <a:r>
              <a:rPr lang="fr-FR" sz="1400" b="1" dirty="0" smtClean="0">
                <a:solidFill>
                  <a:srgbClr val="C00000"/>
                </a:solidFill>
                <a:latin typeface="Calibri" panose="020F0502020204030204" pitchFamily="34" charset="0"/>
              </a:rPr>
              <a:t> anti-PD1/PD-L1</a:t>
            </a:r>
          </a:p>
          <a:p>
            <a:pPr algn="r"/>
            <a:r>
              <a:rPr lang="fr-FR" sz="1400" b="1" dirty="0" smtClean="0">
                <a:solidFill>
                  <a:srgbClr val="C00000"/>
                </a:solidFill>
                <a:latin typeface="Calibri" panose="020F0502020204030204" pitchFamily="34" charset="0"/>
              </a:rPr>
              <a:t>Independent action</a:t>
            </a:r>
            <a:endParaRPr lang="fr-FR" sz="1400" b="1" dirty="0">
              <a:solidFill>
                <a:srgbClr val="C00000"/>
              </a:solidFill>
              <a:latin typeface="Calibri" panose="020F0502020204030204" pitchFamily="34" charset="0"/>
            </a:endParaRPr>
          </a:p>
        </p:txBody>
      </p:sp>
      <p:cxnSp>
        <p:nvCxnSpPr>
          <p:cNvPr id="16" name="Connecteur droit avec flèche 15"/>
          <p:cNvCxnSpPr/>
          <p:nvPr/>
        </p:nvCxnSpPr>
        <p:spPr>
          <a:xfrm flipH="1">
            <a:off x="1466655" y="2571750"/>
            <a:ext cx="180020" cy="720080"/>
          </a:xfrm>
          <a:prstGeom prst="straightConnector1">
            <a:avLst/>
          </a:prstGeom>
          <a:ln w="1905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stCxn id="14" idx="1"/>
            <a:endCxn id="12" idx="63"/>
          </p:cNvCxnSpPr>
          <p:nvPr/>
        </p:nvCxnSpPr>
        <p:spPr>
          <a:xfrm flipH="1">
            <a:off x="3489350" y="2535165"/>
            <a:ext cx="1667715" cy="522589"/>
          </a:xfrm>
          <a:prstGeom prst="straightConnector1">
            <a:avLst/>
          </a:prstGeom>
          <a:ln>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13" idx="1"/>
            <a:endCxn id="7" idx="45"/>
          </p:cNvCxnSpPr>
          <p:nvPr/>
        </p:nvCxnSpPr>
        <p:spPr>
          <a:xfrm flipH="1" flipV="1">
            <a:off x="3503596" y="3378467"/>
            <a:ext cx="1661275" cy="722124"/>
          </a:xfrm>
          <a:prstGeom prst="straightConnector1">
            <a:avLst/>
          </a:prstGeom>
          <a:ln>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2186735" y="1380796"/>
            <a:ext cx="4280659" cy="707886"/>
          </a:xfrm>
          <a:prstGeom prst="rect">
            <a:avLst/>
          </a:prstGeom>
          <a:noFill/>
        </p:spPr>
        <p:txBody>
          <a:bodyPr wrap="none" rtlCol="0">
            <a:spAutoFit/>
          </a:bodyPr>
          <a:lstStyle/>
          <a:p>
            <a:pPr algn="ctr"/>
            <a:r>
              <a:rPr lang="fr-FR" sz="2000" b="1" dirty="0" smtClean="0">
                <a:latin typeface="Calibri" panose="020F0502020204030204" pitchFamily="34" charset="0"/>
              </a:rPr>
              <a:t>PD-L1 ≥ 50%</a:t>
            </a:r>
          </a:p>
          <a:p>
            <a:pPr algn="ctr"/>
            <a:r>
              <a:rPr lang="fr-FR" sz="2000" b="1" dirty="0" smtClean="0">
                <a:latin typeface="Calibri" panose="020F0502020204030204" pitchFamily="34" charset="0"/>
              </a:rPr>
              <a:t>Anti-PD1 vs. Anti-PD1 + </a:t>
            </a:r>
            <a:r>
              <a:rPr lang="fr-FR" sz="2000" b="1" dirty="0" err="1" smtClean="0">
                <a:latin typeface="Calibri" panose="020F0502020204030204" pitchFamily="34" charset="0"/>
              </a:rPr>
              <a:t>chemotherapy</a:t>
            </a:r>
            <a:endParaRPr lang="fr-FR" sz="2000" b="1" dirty="0">
              <a:latin typeface="Calibri" panose="020F0502020204030204" pitchFamily="34" charset="0"/>
            </a:endParaRPr>
          </a:p>
        </p:txBody>
      </p:sp>
      <p:cxnSp>
        <p:nvCxnSpPr>
          <p:cNvPr id="18" name="Connecteur droit avec flèche 17"/>
          <p:cNvCxnSpPr>
            <a:stCxn id="15" idx="1"/>
            <a:endCxn id="9" idx="58"/>
          </p:cNvCxnSpPr>
          <p:nvPr/>
        </p:nvCxnSpPr>
        <p:spPr>
          <a:xfrm flipH="1">
            <a:off x="4032985" y="3148395"/>
            <a:ext cx="1124080" cy="268573"/>
          </a:xfrm>
          <a:prstGeom prst="straightConnector1">
            <a:avLst/>
          </a:prstGeom>
          <a:ln>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1216921" y="3291830"/>
            <a:ext cx="1734899" cy="738664"/>
          </a:xfrm>
          <a:prstGeom prst="rect">
            <a:avLst/>
          </a:prstGeom>
          <a:solidFill>
            <a:schemeClr val="bg1"/>
          </a:solidFill>
          <a:ln>
            <a:solidFill>
              <a:schemeClr val="accent1"/>
            </a:solidFill>
          </a:ln>
        </p:spPr>
        <p:txBody>
          <a:bodyPr wrap="none" rtlCol="0">
            <a:spAutoFit/>
          </a:bodyPr>
          <a:lstStyle/>
          <a:p>
            <a:r>
              <a:rPr lang="fr-FR" sz="1400" b="1" dirty="0" err="1" smtClean="0">
                <a:solidFill>
                  <a:schemeClr val="accent1"/>
                </a:solidFill>
                <a:latin typeface="Calibri" panose="020F0502020204030204" pitchFamily="34" charset="0"/>
              </a:rPr>
              <a:t>Early</a:t>
            </a:r>
            <a:r>
              <a:rPr lang="fr-FR" sz="1400" b="1" dirty="0" smtClean="0">
                <a:solidFill>
                  <a:schemeClr val="accent1"/>
                </a:solidFill>
                <a:latin typeface="Calibri" panose="020F0502020204030204" pitchFamily="34" charset="0"/>
              </a:rPr>
              <a:t> progression</a:t>
            </a:r>
          </a:p>
          <a:p>
            <a:r>
              <a:rPr lang="fr-FR" sz="1400" b="1" dirty="0" err="1">
                <a:solidFill>
                  <a:schemeClr val="accent1"/>
                </a:solidFill>
                <a:latin typeface="Calibri" panose="020F0502020204030204" pitchFamily="34" charset="0"/>
              </a:rPr>
              <a:t>w</a:t>
            </a:r>
            <a:r>
              <a:rPr lang="fr-FR" sz="1400" b="1" dirty="0" err="1" smtClean="0">
                <a:solidFill>
                  <a:schemeClr val="accent1"/>
                </a:solidFill>
                <a:latin typeface="Calibri" panose="020F0502020204030204" pitchFamily="34" charset="0"/>
              </a:rPr>
              <a:t>ith</a:t>
            </a:r>
            <a:r>
              <a:rPr lang="fr-FR" sz="1400" b="1" dirty="0" smtClean="0">
                <a:solidFill>
                  <a:schemeClr val="accent1"/>
                </a:solidFill>
                <a:latin typeface="Calibri" panose="020F0502020204030204" pitchFamily="34" charset="0"/>
              </a:rPr>
              <a:t> pembrolizumab</a:t>
            </a:r>
          </a:p>
          <a:p>
            <a:r>
              <a:rPr lang="fr-FR" sz="1400" b="1" dirty="0" smtClean="0">
                <a:solidFill>
                  <a:schemeClr val="accent1"/>
                </a:solidFill>
                <a:latin typeface="Calibri" panose="020F0502020204030204" pitchFamily="34" charset="0"/>
              </a:rPr>
              <a:t>as single agent</a:t>
            </a:r>
            <a:endParaRPr lang="fr-FR" sz="1400" b="1" dirty="0">
              <a:solidFill>
                <a:schemeClr val="accent1"/>
              </a:solidFill>
              <a:latin typeface="Calibri" panose="020F0502020204030204" pitchFamily="34" charset="0"/>
            </a:endParaRPr>
          </a:p>
        </p:txBody>
      </p:sp>
      <p:grpSp>
        <p:nvGrpSpPr>
          <p:cNvPr id="8" name="Groupe 7"/>
          <p:cNvGrpSpPr/>
          <p:nvPr/>
        </p:nvGrpSpPr>
        <p:grpSpPr>
          <a:xfrm>
            <a:off x="2592825" y="2084186"/>
            <a:ext cx="2564240" cy="2422779"/>
            <a:chOff x="2546775" y="2098307"/>
            <a:chExt cx="2564240" cy="2422779"/>
          </a:xfrm>
        </p:grpSpPr>
        <p:cxnSp>
          <p:nvCxnSpPr>
            <p:cNvPr id="5" name="Connecteur droit 4"/>
            <p:cNvCxnSpPr/>
            <p:nvPr/>
          </p:nvCxnSpPr>
          <p:spPr>
            <a:xfrm>
              <a:off x="2546775" y="2301720"/>
              <a:ext cx="0" cy="2219366"/>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546775" y="2098307"/>
              <a:ext cx="2564240" cy="2408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04192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US" sz="2800" dirty="0" smtClean="0"/>
              <a:t>Immunotherapy in 1</a:t>
            </a:r>
            <a:r>
              <a:rPr lang="en-US" sz="2800" baseline="30000" dirty="0" smtClean="0"/>
              <a:t>st</a:t>
            </a:r>
            <a:r>
              <a:rPr lang="en-US" sz="2800" dirty="0" smtClean="0"/>
              <a:t> Line</a:t>
            </a:r>
            <a:br>
              <a:rPr lang="en-US" sz="2800" dirty="0" smtClean="0"/>
            </a:br>
            <a:r>
              <a:rPr lang="en-US" sz="2800" dirty="0" smtClean="0"/>
              <a:t>Tolerance profile: Monotherapy </a:t>
            </a:r>
            <a:r>
              <a:rPr lang="en-US" sz="2800" i="1" dirty="0" smtClean="0"/>
              <a:t>vs</a:t>
            </a:r>
            <a:r>
              <a:rPr lang="en-US" sz="2800" dirty="0" smtClean="0"/>
              <a:t>. Combo.</a:t>
            </a:r>
            <a:endParaRPr lang="en-US" sz="28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472567144"/>
              </p:ext>
            </p:extLst>
          </p:nvPr>
        </p:nvGraphicFramePr>
        <p:xfrm>
          <a:off x="296525" y="1352550"/>
          <a:ext cx="8469650" cy="37909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4"/>
          <p:cNvSpPr txBox="1">
            <a:spLocks noChangeArrowheads="1"/>
          </p:cNvSpPr>
          <p:nvPr/>
        </p:nvSpPr>
        <p:spPr bwMode="auto">
          <a:xfrm>
            <a:off x="0" y="4922042"/>
            <a:ext cx="5801584" cy="230830"/>
          </a:xfrm>
          <a:prstGeom prst="rect">
            <a:avLst/>
          </a:prstGeom>
          <a:noFill/>
          <a:ln w="9525">
            <a:noFill/>
            <a:miter lim="800000"/>
            <a:headEnd/>
            <a:tailEnd/>
          </a:ln>
          <a:effectLst/>
        </p:spPr>
        <p:txBody>
          <a:bodyPr wrap="none" lIns="91438" tIns="45719" rIns="91438" bIns="45719">
            <a:spAutoFit/>
          </a:bodyPr>
          <a:lstStyle/>
          <a:p>
            <a:pPr fontAlgn="base">
              <a:spcBef>
                <a:spcPct val="0"/>
              </a:spcBef>
              <a:spcAft>
                <a:spcPct val="0"/>
              </a:spcAft>
            </a:pPr>
            <a:r>
              <a:rPr sz="900" dirty="0" smtClean="0">
                <a:solidFill>
                  <a:schemeClr val="accent1"/>
                </a:solidFill>
                <a:latin typeface="Arial Narrow" panose="020B0606020202030204" pitchFamily="34" charset="0"/>
              </a:rPr>
              <a:t>Reck, NEJM 2016; Carbone, NEJM 2017; </a:t>
            </a:r>
            <a:r>
              <a:rPr sz="900" dirty="0" err="1" smtClean="0">
                <a:solidFill>
                  <a:schemeClr val="accent1"/>
                </a:solidFill>
                <a:latin typeface="Arial Narrow" panose="020B0606020202030204" pitchFamily="34" charset="0"/>
              </a:rPr>
              <a:t>Hellmann</a:t>
            </a:r>
            <a:r>
              <a:rPr sz="900" dirty="0" smtClean="0">
                <a:solidFill>
                  <a:schemeClr val="accent1"/>
                </a:solidFill>
                <a:latin typeface="Arial Narrow" panose="020B0606020202030204" pitchFamily="34" charset="0"/>
              </a:rPr>
              <a:t>, NEJM 2018; Gandhi </a:t>
            </a:r>
            <a:r>
              <a:rPr sz="900" dirty="0">
                <a:solidFill>
                  <a:schemeClr val="accent1"/>
                </a:solidFill>
                <a:latin typeface="Arial Narrow" panose="020B0606020202030204" pitchFamily="34" charset="0"/>
              </a:rPr>
              <a:t>L, NEJM </a:t>
            </a:r>
            <a:r>
              <a:rPr sz="900" dirty="0" smtClean="0">
                <a:solidFill>
                  <a:schemeClr val="accent1"/>
                </a:solidFill>
                <a:latin typeface="Arial Narrow" panose="020B0606020202030204" pitchFamily="34" charset="0"/>
              </a:rPr>
              <a:t>2018; Socinski, NEJM 2018; Rizvi, ESMO-IO 2018</a:t>
            </a:r>
            <a:endParaRPr sz="900" dirty="0">
              <a:solidFill>
                <a:schemeClr val="accent1"/>
              </a:solidFill>
              <a:latin typeface="Arial Narrow" panose="020B0606020202030204" pitchFamily="34" charset="0"/>
            </a:endParaRPr>
          </a:p>
        </p:txBody>
      </p:sp>
    </p:spTree>
    <p:extLst>
      <p:ext uri="{BB962C8B-B14F-4D97-AF65-F5344CB8AC3E}">
        <p14:creationId xmlns:p14="http://schemas.microsoft.com/office/powerpoint/2010/main" val="28450295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340" y="1311610"/>
            <a:ext cx="4499205" cy="2029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normAutofit/>
          </a:bodyPr>
          <a:lstStyle/>
          <a:p>
            <a:r>
              <a:rPr lang="fr-FR" sz="2800" dirty="0"/>
              <a:t>Single agent or </a:t>
            </a:r>
            <a:r>
              <a:rPr lang="fr-FR" sz="2800" dirty="0" err="1" smtClean="0"/>
              <a:t>Combination</a:t>
            </a:r>
            <a:r>
              <a:rPr lang="en-US" sz="2800" dirty="0" smtClean="0">
                <a:solidFill>
                  <a:srgbClr val="464646"/>
                </a:solidFill>
              </a:rPr>
              <a:t>?</a:t>
            </a:r>
            <a:br>
              <a:rPr lang="en-US" sz="2800" dirty="0" smtClean="0">
                <a:solidFill>
                  <a:srgbClr val="464646"/>
                </a:solidFill>
              </a:rPr>
            </a:br>
            <a:r>
              <a:rPr lang="en-US" sz="2800" dirty="0" smtClean="0">
                <a:solidFill>
                  <a:srgbClr val="C00000"/>
                </a:solidFill>
              </a:rPr>
              <a:t>PD-L1 1 – 49%</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683" y="3291830"/>
            <a:ext cx="3321088" cy="1821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79790" y="2134961"/>
            <a:ext cx="1460656" cy="584775"/>
          </a:xfrm>
          <a:prstGeom prst="rect">
            <a:avLst/>
          </a:prstGeom>
          <a:noFill/>
        </p:spPr>
        <p:txBody>
          <a:bodyPr wrap="none" rtlCol="0">
            <a:spAutoFit/>
          </a:bodyPr>
          <a:lstStyle/>
          <a:p>
            <a:pPr algn="ctr"/>
            <a:r>
              <a:rPr lang="en-US" sz="1600" dirty="0" smtClean="0">
                <a:latin typeface="Calibri" panose="020F0502020204030204" pitchFamily="34" charset="0"/>
              </a:rPr>
              <a:t>Keynote 189</a:t>
            </a:r>
          </a:p>
          <a:p>
            <a:pPr algn="ctr"/>
            <a:r>
              <a:rPr lang="en-US" sz="1600" dirty="0" smtClean="0">
                <a:latin typeface="Calibri" panose="020F0502020204030204" pitchFamily="34" charset="0"/>
              </a:rPr>
              <a:t>Non squamous</a:t>
            </a:r>
            <a:endParaRPr lang="en-US" sz="1600" dirty="0">
              <a:latin typeface="Calibri" panose="020F0502020204030204" pitchFamily="34" charset="0"/>
            </a:endParaRPr>
          </a:p>
        </p:txBody>
      </p:sp>
      <p:sp>
        <p:nvSpPr>
          <p:cNvPr id="7" name="ZoneTexte 6"/>
          <p:cNvSpPr txBox="1"/>
          <p:nvPr/>
        </p:nvSpPr>
        <p:spPr>
          <a:xfrm>
            <a:off x="297926" y="3955699"/>
            <a:ext cx="1242520" cy="584775"/>
          </a:xfrm>
          <a:prstGeom prst="rect">
            <a:avLst/>
          </a:prstGeom>
          <a:noFill/>
        </p:spPr>
        <p:txBody>
          <a:bodyPr wrap="none" rtlCol="0">
            <a:spAutoFit/>
          </a:bodyPr>
          <a:lstStyle/>
          <a:p>
            <a:pPr algn="ctr"/>
            <a:r>
              <a:rPr lang="en-US" sz="1600" dirty="0" smtClean="0">
                <a:latin typeface="Calibri" panose="020F0502020204030204" pitchFamily="34" charset="0"/>
              </a:rPr>
              <a:t>Keynote 407</a:t>
            </a:r>
          </a:p>
          <a:p>
            <a:pPr algn="ctr"/>
            <a:r>
              <a:rPr lang="en-US" sz="1600" dirty="0" smtClean="0">
                <a:latin typeface="Calibri" panose="020F0502020204030204" pitchFamily="34" charset="0"/>
              </a:rPr>
              <a:t>Squamous</a:t>
            </a:r>
            <a:endParaRPr lang="en-US" sz="1600" dirty="0">
              <a:latin typeface="Calibri" panose="020F0502020204030204" pitchFamily="34" charset="0"/>
            </a:endParaRPr>
          </a:p>
        </p:txBody>
      </p:sp>
      <p:sp>
        <p:nvSpPr>
          <p:cNvPr id="8" name="Text Box 4"/>
          <p:cNvSpPr txBox="1">
            <a:spLocks noChangeArrowheads="1"/>
          </p:cNvSpPr>
          <p:nvPr/>
        </p:nvSpPr>
        <p:spPr bwMode="auto">
          <a:xfrm>
            <a:off x="5984165" y="4897281"/>
            <a:ext cx="3159835" cy="246219"/>
          </a:xfrm>
          <a:prstGeom prst="rect">
            <a:avLst/>
          </a:prstGeom>
          <a:noFill/>
          <a:ln w="9525">
            <a:noFill/>
            <a:miter lim="800000"/>
            <a:headEnd/>
            <a:tailEnd/>
          </a:ln>
          <a:effectLst/>
        </p:spPr>
        <p:txBody>
          <a:bodyPr wrap="none" lIns="91438" tIns="45719" rIns="91438" bIns="45719">
            <a:spAutoFit/>
          </a:bodyPr>
          <a:lstStyle/>
          <a:p>
            <a:pPr fontAlgn="base">
              <a:spcBef>
                <a:spcPct val="0"/>
              </a:spcBef>
              <a:spcAft>
                <a:spcPct val="0"/>
              </a:spcAft>
            </a:pPr>
            <a:r>
              <a:rPr lang="en-US" sz="1000" dirty="0" smtClean="0">
                <a:solidFill>
                  <a:schemeClr val="accent1"/>
                </a:solidFill>
                <a:latin typeface="Arial Narrow" panose="020B0606020202030204" pitchFamily="34" charset="0"/>
              </a:rPr>
              <a:t>Gandhi L, NEJM 2018; Paz-Ares, NEJM 2018; Mok, ELCC 2019</a:t>
            </a:r>
            <a:endParaRPr lang="en-US" sz="1000" dirty="0">
              <a:solidFill>
                <a:schemeClr val="accent1"/>
              </a:solidFill>
              <a:latin typeface="Arial Narrow" panose="020B0606020202030204"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2025" y="2138266"/>
            <a:ext cx="4371975" cy="2157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7564082" y="1440960"/>
            <a:ext cx="1331326" cy="584775"/>
          </a:xfrm>
          <a:prstGeom prst="rect">
            <a:avLst/>
          </a:prstGeom>
          <a:noFill/>
        </p:spPr>
        <p:txBody>
          <a:bodyPr wrap="none" rtlCol="0">
            <a:spAutoFit/>
          </a:bodyPr>
          <a:lstStyle/>
          <a:p>
            <a:pPr algn="ctr"/>
            <a:r>
              <a:rPr lang="en-US" sz="1600" dirty="0" smtClean="0">
                <a:latin typeface="Calibri" panose="020F0502020204030204" pitchFamily="34" charset="0"/>
              </a:rPr>
              <a:t>Keynote 042</a:t>
            </a:r>
          </a:p>
          <a:p>
            <a:pPr algn="ctr"/>
            <a:r>
              <a:rPr lang="en-US" sz="1600" dirty="0" smtClean="0">
                <a:latin typeface="Calibri" panose="020F0502020204030204" pitchFamily="34" charset="0"/>
              </a:rPr>
              <a:t>All </a:t>
            </a:r>
            <a:r>
              <a:rPr lang="en-US" sz="1600" dirty="0" err="1" smtClean="0">
                <a:latin typeface="Calibri" panose="020F0502020204030204" pitchFamily="34" charset="0"/>
              </a:rPr>
              <a:t>histologies</a:t>
            </a:r>
            <a:endParaRPr lang="en-US" sz="1600" dirty="0">
              <a:latin typeface="Calibri" panose="020F0502020204030204" pitchFamily="34" charset="0"/>
            </a:endParaRPr>
          </a:p>
        </p:txBody>
      </p:sp>
      <p:sp>
        <p:nvSpPr>
          <p:cNvPr id="10" name="ZoneTexte 9"/>
          <p:cNvSpPr txBox="1"/>
          <p:nvPr/>
        </p:nvSpPr>
        <p:spPr>
          <a:xfrm>
            <a:off x="-23526" y="1395528"/>
            <a:ext cx="1670201" cy="584775"/>
          </a:xfrm>
          <a:prstGeom prst="rect">
            <a:avLst/>
          </a:prstGeom>
          <a:noFill/>
        </p:spPr>
        <p:txBody>
          <a:bodyPr wrap="none" rtlCol="0">
            <a:spAutoFit/>
          </a:bodyPr>
          <a:lstStyle/>
          <a:p>
            <a:pPr algn="ctr"/>
            <a:r>
              <a:rPr lang="en-US" sz="1600" b="1" dirty="0" smtClean="0">
                <a:solidFill>
                  <a:schemeClr val="accent2"/>
                </a:solidFill>
                <a:latin typeface="Calibri" panose="020F0502020204030204" pitchFamily="34" charset="0"/>
              </a:rPr>
              <a:t>Chemotherapy</a:t>
            </a:r>
          </a:p>
          <a:p>
            <a:pPr algn="ctr"/>
            <a:r>
              <a:rPr lang="en-US" sz="1600" b="1" dirty="0" smtClean="0">
                <a:solidFill>
                  <a:schemeClr val="accent2"/>
                </a:solidFill>
                <a:latin typeface="Calibri" panose="020F0502020204030204" pitchFamily="34" charset="0"/>
              </a:rPr>
              <a:t>+ Pembrolizumab</a:t>
            </a:r>
            <a:endParaRPr lang="en-US" sz="1600" b="1" dirty="0">
              <a:solidFill>
                <a:schemeClr val="accent2"/>
              </a:solidFill>
              <a:latin typeface="Calibri" panose="020F0502020204030204" pitchFamily="34" charset="0"/>
            </a:endParaRPr>
          </a:p>
        </p:txBody>
      </p:sp>
      <p:sp>
        <p:nvSpPr>
          <p:cNvPr id="11" name="ZoneTexte 10"/>
          <p:cNvSpPr txBox="1"/>
          <p:nvPr/>
        </p:nvSpPr>
        <p:spPr>
          <a:xfrm>
            <a:off x="5346385" y="1395529"/>
            <a:ext cx="1521122" cy="584775"/>
          </a:xfrm>
          <a:prstGeom prst="rect">
            <a:avLst/>
          </a:prstGeom>
          <a:noFill/>
        </p:spPr>
        <p:txBody>
          <a:bodyPr wrap="none" rtlCol="0">
            <a:spAutoFit/>
          </a:bodyPr>
          <a:lstStyle/>
          <a:p>
            <a:pPr algn="ctr"/>
            <a:r>
              <a:rPr lang="en-US" sz="1600" b="1" dirty="0" smtClean="0">
                <a:solidFill>
                  <a:schemeClr val="accent2"/>
                </a:solidFill>
                <a:latin typeface="Calibri" panose="020F0502020204030204" pitchFamily="34" charset="0"/>
              </a:rPr>
              <a:t>Pembrolizumab</a:t>
            </a:r>
          </a:p>
          <a:p>
            <a:pPr algn="ctr"/>
            <a:r>
              <a:rPr lang="en-US" sz="1600" b="1" dirty="0" smtClean="0">
                <a:solidFill>
                  <a:schemeClr val="accent2"/>
                </a:solidFill>
                <a:latin typeface="Calibri" panose="020F0502020204030204" pitchFamily="34" charset="0"/>
              </a:rPr>
              <a:t>single agent</a:t>
            </a:r>
            <a:endParaRPr lang="en-US" sz="1600" b="1" dirty="0">
              <a:solidFill>
                <a:schemeClr val="accent2"/>
              </a:solidFill>
              <a:latin typeface="Calibri" panose="020F0502020204030204" pitchFamily="34" charset="0"/>
            </a:endParaRPr>
          </a:p>
        </p:txBody>
      </p:sp>
      <p:cxnSp>
        <p:nvCxnSpPr>
          <p:cNvPr id="5" name="Connecteur droit avec flèche 4"/>
          <p:cNvCxnSpPr/>
          <p:nvPr/>
        </p:nvCxnSpPr>
        <p:spPr>
          <a:xfrm flipV="1">
            <a:off x="5831016" y="2725465"/>
            <a:ext cx="0" cy="572094"/>
          </a:xfrm>
          <a:prstGeom prst="straightConnector1">
            <a:avLst/>
          </a:prstGeom>
          <a:ln w="28575">
            <a:solidFill>
              <a:srgbClr val="0099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256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3200" dirty="0" smtClean="0"/>
              <a:t>Incremental Improvements: 1980-2010</a:t>
            </a: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635" y="1290903"/>
            <a:ext cx="6498955" cy="228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contenu 2"/>
          <p:cNvSpPr txBox="1">
            <a:spLocks/>
          </p:cNvSpPr>
          <p:nvPr/>
        </p:nvSpPr>
        <p:spPr bwMode="auto">
          <a:xfrm>
            <a:off x="619892" y="3850838"/>
            <a:ext cx="3944090" cy="9924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5000"/>
              </a:lnSpc>
              <a:spcBef>
                <a:spcPct val="40000"/>
              </a:spcBef>
              <a:spcAft>
                <a:spcPct val="0"/>
              </a:spcAft>
              <a:buClr>
                <a:schemeClr val="bg2"/>
              </a:buClr>
              <a:buSzPct val="75000"/>
              <a:buFont typeface="Wingdings" pitchFamily="2" charset="2"/>
              <a:buChar char="n"/>
              <a:defRPr sz="2400" b="1">
                <a:solidFill>
                  <a:schemeClr val="tx1"/>
                </a:solidFill>
                <a:latin typeface="+mn-lt"/>
                <a:ea typeface="+mn-ea"/>
                <a:cs typeface="+mn-cs"/>
              </a:defRPr>
            </a:lvl1pPr>
            <a:lvl2pPr marL="742950" indent="-285750" algn="l" rtl="0" eaLnBrk="0" fontAlgn="base" hangingPunct="0">
              <a:lnSpc>
                <a:spcPct val="115000"/>
              </a:lnSpc>
              <a:spcBef>
                <a:spcPct val="40000"/>
              </a:spcBef>
              <a:spcAft>
                <a:spcPct val="0"/>
              </a:spcAft>
              <a:buClr>
                <a:schemeClr val="accent2"/>
              </a:buClr>
              <a:buSzPct val="80000"/>
              <a:buFontTx/>
              <a:buBlip>
                <a:blip r:embed="rId3"/>
              </a:buBlip>
              <a:defRPr sz="2000" b="1">
                <a:solidFill>
                  <a:schemeClr val="tx1"/>
                </a:solidFill>
                <a:latin typeface="+mn-lt"/>
              </a:defRPr>
            </a:lvl2pPr>
            <a:lvl3pPr marL="1143000" indent="-228600" algn="l" rtl="0" eaLnBrk="0" fontAlgn="base" hangingPunct="0">
              <a:lnSpc>
                <a:spcPct val="115000"/>
              </a:lnSpc>
              <a:spcBef>
                <a:spcPct val="40000"/>
              </a:spcBef>
              <a:spcAft>
                <a:spcPct val="0"/>
              </a:spcAft>
              <a:buClr>
                <a:schemeClr val="bg2"/>
              </a:buClr>
              <a:buSzPct val="65000"/>
              <a:buFontTx/>
              <a:buBlip>
                <a:blip r:embed="rId4"/>
              </a:buBlip>
              <a:defRPr b="1">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a:lnSpc>
                <a:spcPct val="100000"/>
              </a:lnSpc>
              <a:spcBef>
                <a:spcPts val="300"/>
              </a:spcBef>
              <a:buClr>
                <a:schemeClr val="accent4"/>
              </a:buClr>
              <a:buSzPct val="100000"/>
              <a:buFont typeface="Wingdings" panose="05000000000000000000" pitchFamily="2" charset="2"/>
              <a:buChar char="§"/>
            </a:pPr>
            <a:r>
              <a:rPr lang="en-US" sz="1200" dirty="0" smtClean="0">
                <a:solidFill>
                  <a:schemeClr val="accent4"/>
                </a:solidFill>
                <a:latin typeface="Calibri"/>
              </a:rPr>
              <a:t>3</a:t>
            </a:r>
            <a:r>
              <a:rPr lang="en-US" sz="1200" baseline="30000" dirty="0" smtClean="0">
                <a:solidFill>
                  <a:schemeClr val="accent4"/>
                </a:solidFill>
                <a:latin typeface="Calibri"/>
              </a:rPr>
              <a:t>rd</a:t>
            </a:r>
            <a:r>
              <a:rPr lang="en-US" sz="1200" dirty="0" smtClean="0">
                <a:solidFill>
                  <a:schemeClr val="accent4"/>
                </a:solidFill>
                <a:latin typeface="Calibri"/>
              </a:rPr>
              <a:t> generation cytotoxic agents are a little bit more active</a:t>
            </a:r>
          </a:p>
          <a:p>
            <a:pPr>
              <a:lnSpc>
                <a:spcPct val="100000"/>
              </a:lnSpc>
              <a:spcBef>
                <a:spcPts val="300"/>
              </a:spcBef>
              <a:buClr>
                <a:schemeClr val="accent4"/>
              </a:buClr>
              <a:buSzPct val="100000"/>
              <a:buFont typeface="Wingdings" panose="05000000000000000000" pitchFamily="2" charset="2"/>
              <a:buChar char="§"/>
            </a:pPr>
            <a:r>
              <a:rPr lang="en-US" sz="1200" dirty="0" smtClean="0">
                <a:solidFill>
                  <a:schemeClr val="accent4"/>
                </a:solidFill>
                <a:latin typeface="Calibri"/>
              </a:rPr>
              <a:t>More treatment lines and maintenance strategy</a:t>
            </a:r>
          </a:p>
          <a:p>
            <a:pPr>
              <a:lnSpc>
                <a:spcPct val="100000"/>
              </a:lnSpc>
              <a:spcBef>
                <a:spcPts val="300"/>
              </a:spcBef>
              <a:buClr>
                <a:schemeClr val="accent4"/>
              </a:buClr>
              <a:buSzPct val="100000"/>
              <a:buFont typeface="Wingdings" panose="05000000000000000000" pitchFamily="2" charset="2"/>
              <a:buChar char="§"/>
            </a:pPr>
            <a:r>
              <a:rPr lang="en-US" sz="1200" dirty="0" smtClean="0">
                <a:solidFill>
                  <a:schemeClr val="accent4"/>
                </a:solidFill>
                <a:latin typeface="Calibri"/>
              </a:rPr>
              <a:t>Emergence of targeted therapies</a:t>
            </a:r>
          </a:p>
        </p:txBody>
      </p:sp>
      <p:sp>
        <p:nvSpPr>
          <p:cNvPr id="6" name="ZoneTexte 5"/>
          <p:cNvSpPr txBox="1"/>
          <p:nvPr/>
        </p:nvSpPr>
        <p:spPr>
          <a:xfrm>
            <a:off x="3356865" y="3471850"/>
            <a:ext cx="2911887" cy="307777"/>
          </a:xfrm>
          <a:prstGeom prst="rect">
            <a:avLst/>
          </a:prstGeom>
          <a:noFill/>
        </p:spPr>
        <p:txBody>
          <a:bodyPr wrap="none" rtlCol="0">
            <a:spAutoFit/>
          </a:bodyPr>
          <a:lstStyle/>
          <a:p>
            <a:pPr fontAlgn="base">
              <a:spcBef>
                <a:spcPct val="0"/>
              </a:spcBef>
              <a:spcAft>
                <a:spcPct val="0"/>
              </a:spcAft>
            </a:pPr>
            <a:r>
              <a:rPr lang="en-US" sz="1400" b="1" dirty="0" smtClean="0">
                <a:solidFill>
                  <a:srgbClr val="000000"/>
                </a:solidFill>
                <a:latin typeface="Calibri"/>
              </a:rPr>
              <a:t>Which reasons for OS improvement?</a:t>
            </a:r>
            <a:endParaRPr lang="en-US" sz="1400" b="1" dirty="0">
              <a:solidFill>
                <a:srgbClr val="000000"/>
              </a:solidFill>
              <a:latin typeface="Calibri"/>
            </a:endParaRPr>
          </a:p>
        </p:txBody>
      </p:sp>
      <p:sp>
        <p:nvSpPr>
          <p:cNvPr id="4" name="ZoneTexte 3"/>
          <p:cNvSpPr txBox="1"/>
          <p:nvPr/>
        </p:nvSpPr>
        <p:spPr>
          <a:xfrm>
            <a:off x="5292080" y="3850838"/>
            <a:ext cx="3780420" cy="1169551"/>
          </a:xfrm>
          <a:prstGeom prst="rect">
            <a:avLst/>
          </a:prstGeom>
          <a:noFill/>
        </p:spPr>
        <p:txBody>
          <a:bodyPr wrap="square" rtlCol="0">
            <a:spAutoFit/>
          </a:bodyPr>
          <a:lstStyle/>
          <a:p>
            <a:pPr marL="171450" lvl="0" indent="-171450">
              <a:spcBef>
                <a:spcPts val="300"/>
              </a:spcBef>
              <a:buClr>
                <a:srgbClr val="C00000"/>
              </a:buClr>
              <a:buFont typeface="Wingdings" panose="05000000000000000000" pitchFamily="2" charset="2"/>
              <a:buChar char="§"/>
            </a:pPr>
            <a:r>
              <a:rPr lang="en-US" sz="1200" b="1" dirty="0">
                <a:solidFill>
                  <a:srgbClr val="C00000"/>
                </a:solidFill>
                <a:latin typeface="Calibri"/>
              </a:rPr>
              <a:t>More stringent selection in clinical trials (PS 0-1 …)</a:t>
            </a:r>
          </a:p>
          <a:p>
            <a:pPr marL="171450" lvl="0" indent="-171450">
              <a:spcBef>
                <a:spcPts val="300"/>
              </a:spcBef>
              <a:buClr>
                <a:srgbClr val="C00000"/>
              </a:buClr>
              <a:buFont typeface="Wingdings" panose="05000000000000000000" pitchFamily="2" charset="2"/>
              <a:buChar char="§"/>
            </a:pPr>
            <a:r>
              <a:rPr lang="en-US" sz="1200" b="1" dirty="0">
                <a:solidFill>
                  <a:srgbClr val="C00000"/>
                </a:solidFill>
                <a:latin typeface="Calibri"/>
              </a:rPr>
              <a:t>Stage migration</a:t>
            </a:r>
          </a:p>
          <a:p>
            <a:pPr marL="171450" lvl="0" indent="-171450">
              <a:spcBef>
                <a:spcPts val="300"/>
              </a:spcBef>
              <a:buClr>
                <a:srgbClr val="C00000"/>
              </a:buClr>
              <a:buFont typeface="Wingdings" panose="05000000000000000000" pitchFamily="2" charset="2"/>
              <a:buChar char="§"/>
            </a:pPr>
            <a:r>
              <a:rPr lang="en-US" sz="1200" b="1" dirty="0">
                <a:solidFill>
                  <a:srgbClr val="C00000"/>
                </a:solidFill>
                <a:latin typeface="Calibri"/>
              </a:rPr>
              <a:t>Increase of female proportion</a:t>
            </a:r>
          </a:p>
          <a:p>
            <a:pPr marL="171450" lvl="0" indent="-171450">
              <a:spcBef>
                <a:spcPts val="300"/>
              </a:spcBef>
              <a:buClr>
                <a:srgbClr val="C00000"/>
              </a:buClr>
              <a:buFont typeface="Wingdings" panose="05000000000000000000" pitchFamily="2" charset="2"/>
              <a:buChar char="§"/>
            </a:pPr>
            <a:r>
              <a:rPr lang="en-US" sz="1200" b="1" dirty="0">
                <a:solidFill>
                  <a:srgbClr val="C00000"/>
                </a:solidFill>
                <a:latin typeface="Calibri"/>
              </a:rPr>
              <a:t>Improvement of brain metastases treatment</a:t>
            </a:r>
          </a:p>
          <a:p>
            <a:pPr marL="171450" lvl="0" indent="-171450">
              <a:spcBef>
                <a:spcPts val="300"/>
              </a:spcBef>
              <a:buClr>
                <a:srgbClr val="C00000"/>
              </a:buClr>
              <a:buFont typeface="Wingdings" panose="05000000000000000000" pitchFamily="2" charset="2"/>
              <a:buChar char="§"/>
            </a:pPr>
            <a:r>
              <a:rPr lang="en-US" sz="1200" b="1" dirty="0">
                <a:solidFill>
                  <a:srgbClr val="C00000"/>
                </a:solidFill>
                <a:latin typeface="Calibri"/>
              </a:rPr>
              <a:t>Improvement of supportive </a:t>
            </a:r>
            <a:r>
              <a:rPr lang="en-US" sz="1200" b="1" dirty="0" smtClean="0">
                <a:solidFill>
                  <a:srgbClr val="C00000"/>
                </a:solidFill>
                <a:latin typeface="Calibri"/>
              </a:rPr>
              <a:t>care</a:t>
            </a:r>
            <a:endParaRPr lang="en-US" sz="1200" b="1" dirty="0">
              <a:solidFill>
                <a:srgbClr val="C00000"/>
              </a:solidFill>
              <a:latin typeface="Calibri"/>
            </a:endParaRPr>
          </a:p>
        </p:txBody>
      </p:sp>
      <p:sp>
        <p:nvSpPr>
          <p:cNvPr id="8" name="ZoneTexte 7"/>
          <p:cNvSpPr txBox="1"/>
          <p:nvPr/>
        </p:nvSpPr>
        <p:spPr>
          <a:xfrm>
            <a:off x="4950" y="4921591"/>
            <a:ext cx="974947"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800" u="none" strike="noStrike" kern="0" cap="none" spc="0" normalizeH="0" baseline="0" noProof="0" dirty="0" err="1" smtClean="0">
                <a:ln>
                  <a:noFill/>
                </a:ln>
                <a:solidFill>
                  <a:schemeClr val="accent1"/>
                </a:solidFill>
                <a:effectLst/>
                <a:uLnTx/>
                <a:uFillTx/>
                <a:latin typeface="Arial Narrow" panose="020B0606020202030204" pitchFamily="34" charset="0"/>
              </a:rPr>
              <a:t>Noonan</a:t>
            </a:r>
            <a:r>
              <a:rPr kumimoji="0" lang="fr-FR" sz="800" u="none" strike="noStrike" kern="0" cap="none" spc="0" normalizeH="0" baseline="0" noProof="0" dirty="0" smtClean="0">
                <a:ln>
                  <a:noFill/>
                </a:ln>
                <a:solidFill>
                  <a:schemeClr val="accent1"/>
                </a:solidFill>
                <a:effectLst/>
                <a:uLnTx/>
                <a:uFillTx/>
                <a:latin typeface="Arial Narrow" panose="020B0606020202030204" pitchFamily="34" charset="0"/>
              </a:rPr>
              <a:t> K, JTO 2015</a:t>
            </a:r>
            <a:endParaRPr kumimoji="0" lang="fr-FR" sz="800" u="none" strike="noStrike" kern="0" cap="none" spc="0" normalizeH="0" baseline="0" noProof="0" dirty="0">
              <a:ln>
                <a:noFill/>
              </a:ln>
              <a:solidFill>
                <a:schemeClr val="accent1"/>
              </a:solidFill>
              <a:effectLst/>
              <a:uLnTx/>
              <a:uFillTx/>
              <a:latin typeface="Arial Narrow" panose="020B0606020202030204" pitchFamily="34" charset="0"/>
            </a:endParaRPr>
          </a:p>
        </p:txBody>
      </p:sp>
    </p:spTree>
    <p:extLst>
      <p:ext uri="{BB962C8B-B14F-4D97-AF65-F5344CB8AC3E}">
        <p14:creationId xmlns:p14="http://schemas.microsoft.com/office/powerpoint/2010/main" val="229642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Connecteur droit avec flèche 27"/>
          <p:cNvCxnSpPr/>
          <p:nvPr/>
        </p:nvCxnSpPr>
        <p:spPr>
          <a:xfrm>
            <a:off x="8243092" y="1626647"/>
            <a:ext cx="0" cy="2790308"/>
          </a:xfrm>
          <a:prstGeom prst="straightConnector1">
            <a:avLst/>
          </a:prstGeom>
          <a:ln>
            <a:headEnd type="none" w="med" len="med"/>
            <a:tailEnd type="triangle" w="med" len="med"/>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6532901" y="1761662"/>
            <a:ext cx="0" cy="2659005"/>
          </a:xfrm>
          <a:prstGeom prst="straightConnector1">
            <a:avLst/>
          </a:prstGeom>
          <a:ln>
            <a:headEnd type="none" w="med" len="med"/>
            <a:tailEnd type="triangle" w="med" len="med"/>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6455217" y="1596699"/>
            <a:ext cx="0" cy="2820256"/>
          </a:xfrm>
          <a:prstGeom prst="straightConnector1">
            <a:avLst/>
          </a:prstGeom>
          <a:ln>
            <a:headEnd type="none" w="med" len="med"/>
            <a:tailEnd type="triangle" w="med" len="med"/>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3109874" y="2459239"/>
            <a:ext cx="0" cy="619967"/>
          </a:xfrm>
          <a:prstGeom prst="straightConnector1">
            <a:avLst/>
          </a:prstGeom>
          <a:ln>
            <a:headEnd type="none" w="med" len="med"/>
            <a:tailEnd type="triangle" w="med" len="med"/>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2302432" y="1667940"/>
            <a:ext cx="0" cy="2794020"/>
          </a:xfrm>
          <a:prstGeom prst="straightConnector1">
            <a:avLst/>
          </a:prstGeom>
          <a:ln>
            <a:headEnd type="none" w="med" len="med"/>
            <a:tailEnd type="triangle" w="med" len="med"/>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897404" y="107726"/>
            <a:ext cx="7875875" cy="1005840"/>
          </a:xfrm>
        </p:spPr>
        <p:txBody>
          <a:bodyPr>
            <a:noAutofit/>
          </a:bodyPr>
          <a:lstStyle/>
          <a:p>
            <a:pPr>
              <a:lnSpc>
                <a:spcPct val="110000"/>
              </a:lnSpc>
            </a:pPr>
            <a:r>
              <a:rPr lang="en-US" sz="2400" dirty="0" smtClean="0"/>
              <a:t>Advanced NSCLC without targetable oncogenic addiction</a:t>
            </a:r>
            <a:br>
              <a:rPr lang="en-US" sz="2400" dirty="0" smtClean="0"/>
            </a:br>
            <a:r>
              <a:rPr lang="en-US" sz="2400" dirty="0" smtClean="0"/>
              <a:t>First line treatment algorithm</a:t>
            </a:r>
            <a:endParaRPr lang="en-US" sz="2400" dirty="0"/>
          </a:p>
        </p:txBody>
      </p:sp>
      <p:sp>
        <p:nvSpPr>
          <p:cNvPr id="5" name="Rectangle 4"/>
          <p:cNvSpPr/>
          <p:nvPr/>
        </p:nvSpPr>
        <p:spPr>
          <a:xfrm>
            <a:off x="1222313" y="1356617"/>
            <a:ext cx="4365484" cy="405045"/>
          </a:xfrm>
          <a:prstGeom prst="rect">
            <a:avLst/>
          </a:prstGeom>
          <a:solidFill>
            <a:schemeClr val="accent2">
              <a:lumMod val="75000"/>
            </a:schemeClr>
          </a:solidFill>
          <a:ln>
            <a:solidFill>
              <a:schemeClr val="accent2"/>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2000" dirty="0" smtClean="0">
                <a:effectLst>
                  <a:outerShdw blurRad="38100" dist="38100" dir="2700000" algn="tl">
                    <a:srgbClr val="000000">
                      <a:alpha val="43137"/>
                    </a:srgbClr>
                  </a:outerShdw>
                </a:effectLst>
                <a:latin typeface="Calibri" panose="020F0502020204030204" pitchFamily="34" charset="0"/>
              </a:rPr>
              <a:t>Non-Squamous</a:t>
            </a:r>
            <a:endParaRPr lang="en-GB" sz="2000" dirty="0">
              <a:effectLst>
                <a:outerShdw blurRad="38100" dist="38100" dir="2700000" algn="tl">
                  <a:srgbClr val="000000">
                    <a:alpha val="43137"/>
                  </a:srgbClr>
                </a:outerShdw>
              </a:effectLst>
              <a:latin typeface="Calibri" panose="020F0502020204030204" pitchFamily="34" charset="0"/>
            </a:endParaRPr>
          </a:p>
        </p:txBody>
      </p:sp>
      <p:sp>
        <p:nvSpPr>
          <p:cNvPr id="6" name="Rectangle 5"/>
          <p:cNvSpPr/>
          <p:nvPr/>
        </p:nvSpPr>
        <p:spPr>
          <a:xfrm>
            <a:off x="5742658" y="1356615"/>
            <a:ext cx="3265518" cy="405045"/>
          </a:xfrm>
          <a:prstGeom prst="rect">
            <a:avLst/>
          </a:prstGeom>
          <a:solidFill>
            <a:schemeClr val="accent2">
              <a:lumMod val="75000"/>
            </a:schemeClr>
          </a:solidFill>
          <a:ln>
            <a:solidFill>
              <a:schemeClr val="accent2"/>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2000" dirty="0" smtClean="0">
                <a:effectLst>
                  <a:outerShdw blurRad="38100" dist="38100" dir="2700000" algn="tl">
                    <a:srgbClr val="000000">
                      <a:alpha val="43137"/>
                    </a:srgbClr>
                  </a:outerShdw>
                </a:effectLst>
                <a:latin typeface="Calibri" panose="020F0502020204030204" pitchFamily="34" charset="0"/>
              </a:rPr>
              <a:t>Squamous</a:t>
            </a:r>
            <a:endParaRPr lang="en-GB" sz="2000" dirty="0">
              <a:effectLst>
                <a:outerShdw blurRad="38100" dist="38100" dir="2700000" algn="tl">
                  <a:srgbClr val="000000">
                    <a:alpha val="43137"/>
                  </a:srgbClr>
                </a:outerShdw>
              </a:effectLst>
              <a:latin typeface="Calibri" panose="020F0502020204030204" pitchFamily="34" charset="0"/>
            </a:endParaRPr>
          </a:p>
        </p:txBody>
      </p:sp>
      <p:sp>
        <p:nvSpPr>
          <p:cNvPr id="7" name="Rectangle 6"/>
          <p:cNvSpPr/>
          <p:nvPr/>
        </p:nvSpPr>
        <p:spPr>
          <a:xfrm>
            <a:off x="1222314" y="1806666"/>
            <a:ext cx="4365482" cy="405045"/>
          </a:xfrm>
          <a:prstGeom prst="rect">
            <a:avLst/>
          </a:prstGeom>
          <a:solidFill>
            <a:schemeClr val="accent2">
              <a:lumMod val="60000"/>
              <a:lumOff val="40000"/>
            </a:schemeClr>
          </a:solidFill>
          <a:ln>
            <a:solidFill>
              <a:srgbClr val="CF498F"/>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200" i="1" dirty="0" smtClean="0">
                <a:effectLst>
                  <a:outerShdw blurRad="38100" dist="38100" dir="2700000" algn="tl">
                    <a:srgbClr val="000000">
                      <a:alpha val="43137"/>
                    </a:srgbClr>
                  </a:outerShdw>
                </a:effectLst>
                <a:latin typeface="Calibri" panose="020F0502020204030204" pitchFamily="34" charset="0"/>
              </a:rPr>
              <a:t>EGFR </a:t>
            </a:r>
            <a:r>
              <a:rPr lang="en-GB" sz="1200" dirty="0" smtClean="0">
                <a:effectLst>
                  <a:outerShdw blurRad="38100" dist="38100" dir="2700000" algn="tl">
                    <a:srgbClr val="000000">
                      <a:alpha val="43137"/>
                    </a:srgbClr>
                  </a:outerShdw>
                </a:effectLst>
                <a:latin typeface="Calibri" panose="020F0502020204030204" pitchFamily="34" charset="0"/>
              </a:rPr>
              <a:t>wild-type, no </a:t>
            </a:r>
            <a:r>
              <a:rPr lang="en-GB" sz="1200" i="1" dirty="0" smtClean="0">
                <a:effectLst>
                  <a:outerShdw blurRad="38100" dist="38100" dir="2700000" algn="tl">
                    <a:srgbClr val="000000">
                      <a:alpha val="43137"/>
                    </a:srgbClr>
                  </a:outerShdw>
                </a:effectLst>
                <a:latin typeface="Calibri" panose="020F0502020204030204" pitchFamily="34" charset="0"/>
              </a:rPr>
              <a:t>BRAF</a:t>
            </a:r>
            <a:r>
              <a:rPr lang="en-GB" sz="1200" dirty="0" smtClean="0">
                <a:effectLst>
                  <a:outerShdw blurRad="38100" dist="38100" dir="2700000" algn="tl">
                    <a:srgbClr val="000000">
                      <a:alpha val="43137"/>
                    </a:srgbClr>
                  </a:outerShdw>
                </a:effectLst>
                <a:latin typeface="Calibri" panose="020F0502020204030204" pitchFamily="34" charset="0"/>
              </a:rPr>
              <a:t> V600E mutation</a:t>
            </a:r>
          </a:p>
          <a:p>
            <a:pPr algn="ctr"/>
            <a:r>
              <a:rPr lang="en-GB" sz="1200" dirty="0" smtClean="0">
                <a:effectLst>
                  <a:outerShdw blurRad="38100" dist="38100" dir="2700000" algn="tl">
                    <a:srgbClr val="000000">
                      <a:alpha val="43137"/>
                    </a:srgbClr>
                  </a:outerShdw>
                </a:effectLst>
                <a:latin typeface="Calibri" panose="020F0502020204030204" pitchFamily="34" charset="0"/>
              </a:rPr>
              <a:t>No </a:t>
            </a:r>
            <a:r>
              <a:rPr lang="en-GB" sz="1200" i="1" dirty="0" smtClean="0">
                <a:effectLst>
                  <a:outerShdw blurRad="38100" dist="38100" dir="2700000" algn="tl">
                    <a:srgbClr val="000000">
                      <a:alpha val="43137"/>
                    </a:srgbClr>
                  </a:outerShdw>
                </a:effectLst>
                <a:latin typeface="Calibri" panose="020F0502020204030204" pitchFamily="34" charset="0"/>
              </a:rPr>
              <a:t>ALK</a:t>
            </a:r>
            <a:r>
              <a:rPr lang="en-GB" sz="1200" dirty="0" smtClean="0">
                <a:effectLst>
                  <a:outerShdw blurRad="38100" dist="38100" dir="2700000" algn="tl">
                    <a:srgbClr val="000000">
                      <a:alpha val="43137"/>
                    </a:srgbClr>
                  </a:outerShdw>
                </a:effectLst>
                <a:latin typeface="Calibri" panose="020F0502020204030204" pitchFamily="34" charset="0"/>
              </a:rPr>
              <a:t> or </a:t>
            </a:r>
            <a:r>
              <a:rPr lang="en-GB" sz="1200" i="1" dirty="0" smtClean="0">
                <a:effectLst>
                  <a:outerShdw blurRad="38100" dist="38100" dir="2700000" algn="tl">
                    <a:srgbClr val="000000">
                      <a:alpha val="43137"/>
                    </a:srgbClr>
                  </a:outerShdw>
                </a:effectLst>
                <a:latin typeface="Calibri" panose="020F0502020204030204" pitchFamily="34" charset="0"/>
              </a:rPr>
              <a:t>ROS1 </a:t>
            </a:r>
            <a:r>
              <a:rPr lang="en-GB" sz="1200" dirty="0" smtClean="0">
                <a:effectLst>
                  <a:outerShdw blurRad="38100" dist="38100" dir="2700000" algn="tl">
                    <a:srgbClr val="000000">
                      <a:alpha val="43137"/>
                    </a:srgbClr>
                  </a:outerShdw>
                </a:effectLst>
                <a:latin typeface="Calibri" panose="020F0502020204030204" pitchFamily="34" charset="0"/>
              </a:rPr>
              <a:t>rearrangement</a:t>
            </a:r>
            <a:endParaRPr lang="en-GB" sz="1200" i="1" dirty="0">
              <a:effectLst>
                <a:outerShdw blurRad="38100" dist="38100" dir="2700000" algn="tl">
                  <a:srgbClr val="000000">
                    <a:alpha val="43137"/>
                  </a:srgbClr>
                </a:outerShdw>
              </a:effectLst>
              <a:latin typeface="Calibri" panose="020F0502020204030204" pitchFamily="34" charset="0"/>
            </a:endParaRPr>
          </a:p>
        </p:txBody>
      </p:sp>
      <p:sp>
        <p:nvSpPr>
          <p:cNvPr id="8" name="Rectangle 7"/>
          <p:cNvSpPr/>
          <p:nvPr/>
        </p:nvSpPr>
        <p:spPr>
          <a:xfrm>
            <a:off x="3266854" y="2261571"/>
            <a:ext cx="1350151" cy="405045"/>
          </a:xfrm>
          <a:prstGeom prst="rect">
            <a:avLst/>
          </a:prstGeom>
          <a:solidFill>
            <a:srgbClr val="007A37"/>
          </a:solidFill>
          <a:ln>
            <a:solidFill>
              <a:srgbClr val="ABFFD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400" dirty="0" smtClean="0">
                <a:effectLst>
                  <a:outerShdw blurRad="38100" dist="38100" dir="2700000" algn="tl">
                    <a:srgbClr val="000000">
                      <a:alpha val="43137"/>
                    </a:srgbClr>
                  </a:outerShdw>
                </a:effectLst>
                <a:latin typeface="Calibri" panose="020F0502020204030204" pitchFamily="34" charset="0"/>
              </a:rPr>
              <a:t>PD-L1 1-49%</a:t>
            </a:r>
            <a:endParaRPr lang="en-GB" sz="1400" i="1" dirty="0">
              <a:effectLst>
                <a:outerShdw blurRad="38100" dist="38100" dir="2700000" algn="tl">
                  <a:srgbClr val="000000">
                    <a:alpha val="43137"/>
                  </a:srgbClr>
                </a:outerShdw>
              </a:effectLst>
              <a:latin typeface="Calibri" panose="020F0502020204030204" pitchFamily="34" charset="0"/>
            </a:endParaRPr>
          </a:p>
        </p:txBody>
      </p:sp>
      <p:sp>
        <p:nvSpPr>
          <p:cNvPr id="9" name="Rectangle 8"/>
          <p:cNvSpPr/>
          <p:nvPr/>
        </p:nvSpPr>
        <p:spPr>
          <a:xfrm>
            <a:off x="4662010" y="2256715"/>
            <a:ext cx="1485165" cy="405045"/>
          </a:xfrm>
          <a:prstGeom prst="rect">
            <a:avLst/>
          </a:prstGeom>
          <a:solidFill>
            <a:srgbClr val="00B050"/>
          </a:solidFill>
          <a:ln>
            <a:solidFill>
              <a:srgbClr val="ABFFD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400" dirty="0" smtClean="0">
                <a:effectLst>
                  <a:outerShdw blurRad="38100" dist="38100" dir="2700000" algn="tl">
                    <a:srgbClr val="000000">
                      <a:alpha val="43137"/>
                    </a:srgbClr>
                  </a:outerShdw>
                </a:effectLst>
                <a:latin typeface="Calibri" panose="020F0502020204030204" pitchFamily="34" charset="0"/>
              </a:rPr>
              <a:t>PD-L1≥50%</a:t>
            </a:r>
            <a:endParaRPr lang="en-GB" sz="1400" i="1" dirty="0">
              <a:effectLst>
                <a:outerShdw blurRad="38100" dist="38100" dir="2700000" algn="tl">
                  <a:srgbClr val="000000">
                    <a:alpha val="43137"/>
                  </a:srgbClr>
                </a:outerShdw>
              </a:effectLst>
              <a:latin typeface="Calibri" panose="020F0502020204030204" pitchFamily="34" charset="0"/>
            </a:endParaRPr>
          </a:p>
        </p:txBody>
      </p:sp>
      <p:sp>
        <p:nvSpPr>
          <p:cNvPr id="10" name="Rectangle 9"/>
          <p:cNvSpPr/>
          <p:nvPr/>
        </p:nvSpPr>
        <p:spPr>
          <a:xfrm>
            <a:off x="6192180" y="2256716"/>
            <a:ext cx="1305145" cy="405045"/>
          </a:xfrm>
          <a:prstGeom prst="rect">
            <a:avLst/>
          </a:prstGeom>
          <a:solidFill>
            <a:srgbClr val="007A37"/>
          </a:solidFill>
          <a:ln>
            <a:solidFill>
              <a:srgbClr val="ABFFD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400" dirty="0" smtClean="0">
                <a:effectLst>
                  <a:outerShdw blurRad="38100" dist="38100" dir="2700000" algn="tl">
                    <a:srgbClr val="000000">
                      <a:alpha val="43137"/>
                    </a:srgbClr>
                  </a:outerShdw>
                </a:effectLst>
                <a:latin typeface="Calibri" panose="020F0502020204030204" pitchFamily="34" charset="0"/>
              </a:rPr>
              <a:t>PD-L1 1-49%</a:t>
            </a:r>
            <a:endParaRPr lang="en-GB" sz="1400" i="1" dirty="0">
              <a:effectLst>
                <a:outerShdw blurRad="38100" dist="38100" dir="2700000" algn="tl">
                  <a:srgbClr val="000000">
                    <a:alpha val="43137"/>
                  </a:srgbClr>
                </a:outerShdw>
              </a:effectLst>
              <a:latin typeface="Calibri" panose="020F0502020204030204" pitchFamily="34" charset="0"/>
            </a:endParaRPr>
          </a:p>
        </p:txBody>
      </p:sp>
      <p:sp>
        <p:nvSpPr>
          <p:cNvPr id="11" name="Rectangle 10"/>
          <p:cNvSpPr/>
          <p:nvPr/>
        </p:nvSpPr>
        <p:spPr>
          <a:xfrm>
            <a:off x="1219156" y="2721612"/>
            <a:ext cx="4368643" cy="405045"/>
          </a:xfrm>
          <a:prstGeom prst="rect">
            <a:avLst/>
          </a:prstGeom>
          <a:solidFill>
            <a:srgbClr val="026493"/>
          </a:solidFill>
          <a:ln>
            <a:solidFill>
              <a:srgbClr val="4F8A99"/>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200" dirty="0" smtClean="0">
                <a:effectLst>
                  <a:outerShdw blurRad="38100" dist="38100" dir="2700000" algn="tl">
                    <a:srgbClr val="000000">
                      <a:alpha val="43137"/>
                    </a:srgbClr>
                  </a:outerShdw>
                </a:effectLst>
                <a:latin typeface="Calibri" panose="020F0502020204030204" pitchFamily="34" charset="0"/>
              </a:rPr>
              <a:t>Comorbidities, eligibility to anti-angiogenic therapy</a:t>
            </a:r>
          </a:p>
          <a:p>
            <a:pPr algn="ctr"/>
            <a:r>
              <a:rPr lang="en-GB" sz="1200" dirty="0" smtClean="0">
                <a:effectLst>
                  <a:outerShdw blurRad="38100" dist="38100" dir="2700000" algn="tl">
                    <a:srgbClr val="000000">
                      <a:alpha val="43137"/>
                    </a:srgbClr>
                  </a:outerShdw>
                </a:effectLst>
                <a:latin typeface="Calibri" panose="020F0502020204030204" pitchFamily="34" charset="0"/>
              </a:rPr>
              <a:t>Eligibility to immunotherapy</a:t>
            </a:r>
            <a:endParaRPr lang="en-GB" sz="1200" dirty="0">
              <a:effectLst>
                <a:outerShdw blurRad="38100" dist="38100" dir="2700000" algn="tl">
                  <a:srgbClr val="000000">
                    <a:alpha val="43137"/>
                  </a:srgbClr>
                </a:outerShdw>
              </a:effectLst>
              <a:latin typeface="Calibri" panose="020F0502020204030204" pitchFamily="34" charset="0"/>
            </a:endParaRPr>
          </a:p>
        </p:txBody>
      </p:sp>
      <p:sp>
        <p:nvSpPr>
          <p:cNvPr id="12" name="Rectangle 11"/>
          <p:cNvSpPr/>
          <p:nvPr/>
        </p:nvSpPr>
        <p:spPr>
          <a:xfrm>
            <a:off x="5729620" y="2721611"/>
            <a:ext cx="3278557" cy="405045"/>
          </a:xfrm>
          <a:prstGeom prst="rect">
            <a:avLst/>
          </a:prstGeom>
          <a:solidFill>
            <a:srgbClr val="026493"/>
          </a:solidFill>
          <a:ln>
            <a:solidFill>
              <a:srgbClr val="4F8A99"/>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200" dirty="0" smtClean="0">
                <a:effectLst>
                  <a:outerShdw blurRad="38100" dist="38100" dir="2700000" algn="tl">
                    <a:srgbClr val="000000">
                      <a:alpha val="43137"/>
                    </a:srgbClr>
                  </a:outerShdw>
                </a:effectLst>
                <a:latin typeface="Calibri" panose="020F0502020204030204" pitchFamily="34" charset="0"/>
              </a:rPr>
              <a:t>Comorbidities</a:t>
            </a:r>
            <a:endParaRPr lang="en-GB" sz="1200" dirty="0">
              <a:effectLst>
                <a:outerShdw blurRad="38100" dist="38100" dir="2700000" algn="tl">
                  <a:srgbClr val="000000">
                    <a:alpha val="43137"/>
                  </a:srgbClr>
                </a:outerShdw>
              </a:effectLst>
              <a:latin typeface="Calibri" panose="020F0502020204030204" pitchFamily="34" charset="0"/>
            </a:endParaRPr>
          </a:p>
          <a:p>
            <a:pPr algn="ctr"/>
            <a:r>
              <a:rPr lang="en-GB" sz="1200" dirty="0">
                <a:effectLst>
                  <a:outerShdw blurRad="38100" dist="38100" dir="2700000" algn="tl">
                    <a:srgbClr val="000000">
                      <a:alpha val="43137"/>
                    </a:srgbClr>
                  </a:outerShdw>
                </a:effectLst>
                <a:latin typeface="Calibri" panose="020F0502020204030204" pitchFamily="34" charset="0"/>
              </a:rPr>
              <a:t>Eligibility to immunotherapy</a:t>
            </a:r>
          </a:p>
        </p:txBody>
      </p:sp>
      <p:sp>
        <p:nvSpPr>
          <p:cNvPr id="14" name="Rectangle 13"/>
          <p:cNvSpPr/>
          <p:nvPr/>
        </p:nvSpPr>
        <p:spPr>
          <a:xfrm>
            <a:off x="3266855" y="3168488"/>
            <a:ext cx="2317718" cy="1164923"/>
          </a:xfrm>
          <a:prstGeom prst="rect">
            <a:avLst/>
          </a:prstGeom>
          <a:solidFill>
            <a:srgbClr val="0070C0"/>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100" dirty="0" smtClean="0">
                <a:effectLst>
                  <a:outerShdw blurRad="38100" dist="38100" dir="2700000" algn="tl">
                    <a:srgbClr val="000000">
                      <a:alpha val="43137"/>
                    </a:srgbClr>
                  </a:outerShdw>
                </a:effectLst>
                <a:latin typeface="Calibri" panose="020F0502020204030204" pitchFamily="34" charset="0"/>
              </a:rPr>
              <a:t>Pembrolizumab </a:t>
            </a:r>
            <a:r>
              <a:rPr lang="en-GB" sz="1100" u="sng" dirty="0" smtClean="0">
                <a:effectLst>
                  <a:outerShdw blurRad="38100" dist="38100" dir="2700000" algn="tl">
                    <a:srgbClr val="000000">
                      <a:alpha val="43137"/>
                    </a:srgbClr>
                  </a:outerShdw>
                </a:effectLst>
                <a:latin typeface="Calibri" panose="020F0502020204030204" pitchFamily="34" charset="0"/>
              </a:rPr>
              <a:t>or</a:t>
            </a:r>
          </a:p>
          <a:p>
            <a:pPr algn="ctr"/>
            <a:r>
              <a:rPr lang="en-GB" sz="1100" dirty="0" smtClean="0">
                <a:effectLst>
                  <a:outerShdw blurRad="38100" dist="38100" dir="2700000" algn="tl">
                    <a:srgbClr val="000000">
                      <a:alpha val="43137"/>
                    </a:srgbClr>
                  </a:outerShdw>
                </a:effectLst>
                <a:latin typeface="Calibri" panose="020F0502020204030204" pitchFamily="34" charset="0"/>
              </a:rPr>
              <a:t>cis(carbo)</a:t>
            </a:r>
            <a:r>
              <a:rPr lang="en-GB" sz="1100" dirty="0" err="1" smtClean="0">
                <a:effectLst>
                  <a:outerShdw blurRad="38100" dist="38100" dir="2700000" algn="tl">
                    <a:srgbClr val="000000">
                      <a:alpha val="43137"/>
                    </a:srgbClr>
                  </a:outerShdw>
                </a:effectLst>
                <a:latin typeface="Calibri" panose="020F0502020204030204" pitchFamily="34" charset="0"/>
              </a:rPr>
              <a:t>platin</a:t>
            </a:r>
            <a:r>
              <a:rPr lang="en-GB" sz="1100" dirty="0" smtClean="0">
                <a:effectLst>
                  <a:outerShdw blurRad="38100" dist="38100" dir="2700000" algn="tl">
                    <a:srgbClr val="000000">
                      <a:alpha val="43137"/>
                    </a:srgbClr>
                  </a:outerShdw>
                </a:effectLst>
                <a:latin typeface="Calibri" panose="020F0502020204030204" pitchFamily="34" charset="0"/>
              </a:rPr>
              <a:t>-pemetrexed</a:t>
            </a:r>
          </a:p>
          <a:p>
            <a:pPr algn="ctr"/>
            <a:r>
              <a:rPr lang="en-GB" sz="1100" dirty="0" smtClean="0">
                <a:effectLst>
                  <a:outerShdw blurRad="38100" dist="38100" dir="2700000" algn="tl">
                    <a:srgbClr val="000000">
                      <a:alpha val="43137"/>
                    </a:srgbClr>
                  </a:outerShdw>
                </a:effectLst>
                <a:latin typeface="Calibri" panose="020F0502020204030204" pitchFamily="34" charset="0"/>
              </a:rPr>
              <a:t>+ pembrolizumab</a:t>
            </a:r>
          </a:p>
          <a:p>
            <a:pPr algn="ctr"/>
            <a:r>
              <a:rPr lang="en-GB" sz="1100" u="sng" dirty="0" smtClean="0">
                <a:effectLst>
                  <a:outerShdw blurRad="38100" dist="38100" dir="2700000" algn="tl">
                    <a:srgbClr val="000000">
                      <a:alpha val="43137"/>
                    </a:srgbClr>
                  </a:outerShdw>
                </a:effectLst>
                <a:latin typeface="Calibri" panose="020F0502020204030204" pitchFamily="34" charset="0"/>
              </a:rPr>
              <a:t>or</a:t>
            </a:r>
            <a:r>
              <a:rPr lang="en-GB" sz="1100" dirty="0" smtClean="0">
                <a:effectLst>
                  <a:outerShdw blurRad="38100" dist="38100" dir="2700000" algn="tl">
                    <a:srgbClr val="000000">
                      <a:alpha val="43137"/>
                    </a:srgbClr>
                  </a:outerShdw>
                </a:effectLst>
                <a:latin typeface="Calibri" panose="020F0502020204030204" pitchFamily="34" charset="0"/>
              </a:rPr>
              <a:t> carboplatin-paclitaxel-bevacizumab + atezolizumab</a:t>
            </a:r>
            <a:endParaRPr lang="en-GB" sz="1100" dirty="0">
              <a:effectLst>
                <a:outerShdw blurRad="38100" dist="38100" dir="2700000" algn="tl">
                  <a:srgbClr val="000000">
                    <a:alpha val="43137"/>
                  </a:srgbClr>
                </a:outerShdw>
              </a:effectLst>
              <a:latin typeface="Calibri" panose="020F0502020204030204" pitchFamily="34" charset="0"/>
            </a:endParaRPr>
          </a:p>
        </p:txBody>
      </p:sp>
      <p:sp>
        <p:nvSpPr>
          <p:cNvPr id="15" name="Rectangle 14"/>
          <p:cNvSpPr/>
          <p:nvPr/>
        </p:nvSpPr>
        <p:spPr>
          <a:xfrm>
            <a:off x="7587335" y="3168488"/>
            <a:ext cx="1412028" cy="1164922"/>
          </a:xfrm>
          <a:prstGeom prst="rect">
            <a:avLst/>
          </a:prstGeom>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ctr"/>
            <a:r>
              <a:rPr lang="en-GB" sz="1100" dirty="0" smtClean="0">
                <a:solidFill>
                  <a:prstClr val="white"/>
                </a:solidFill>
                <a:effectLst>
                  <a:outerShdw blurRad="38100" dist="38100" dir="2700000" algn="tl">
                    <a:srgbClr val="000000">
                      <a:alpha val="43137"/>
                    </a:srgbClr>
                  </a:outerShdw>
                </a:effectLst>
                <a:latin typeface="Calibri" panose="020F0502020204030204" pitchFamily="34" charset="0"/>
              </a:rPr>
              <a:t>Carboplatin-paclitaxel </a:t>
            </a:r>
          </a:p>
          <a:p>
            <a:pPr lvl="0" algn="ctr"/>
            <a:r>
              <a:rPr lang="en-GB" sz="1100" dirty="0" smtClean="0">
                <a:solidFill>
                  <a:prstClr val="white"/>
                </a:solidFill>
                <a:effectLst>
                  <a:outerShdw blurRad="38100" dist="38100" dir="2700000" algn="tl">
                    <a:srgbClr val="000000">
                      <a:alpha val="43137"/>
                    </a:srgbClr>
                  </a:outerShdw>
                </a:effectLst>
                <a:latin typeface="Calibri" panose="020F0502020204030204" pitchFamily="34" charset="0"/>
              </a:rPr>
              <a:t>+ pembrolizumab</a:t>
            </a:r>
            <a:endParaRPr lang="en-GB" sz="1100" dirty="0">
              <a:solidFill>
                <a:prstClr val="white"/>
              </a:solidFill>
              <a:effectLst>
                <a:outerShdw blurRad="38100" dist="38100" dir="2700000" algn="tl">
                  <a:srgbClr val="000000">
                    <a:alpha val="43137"/>
                  </a:srgbClr>
                </a:outerShdw>
              </a:effectLst>
              <a:latin typeface="Calibri" panose="020F0502020204030204" pitchFamily="34" charset="0"/>
            </a:endParaRPr>
          </a:p>
        </p:txBody>
      </p:sp>
      <p:sp>
        <p:nvSpPr>
          <p:cNvPr id="16" name="Rectangle 15"/>
          <p:cNvSpPr/>
          <p:nvPr/>
        </p:nvSpPr>
        <p:spPr>
          <a:xfrm>
            <a:off x="1205205" y="4464364"/>
            <a:ext cx="1971640" cy="487443"/>
          </a:xfrm>
          <a:prstGeom prst="rect">
            <a:avLst/>
          </a:prstGeom>
          <a:solidFill>
            <a:srgbClr val="5B3A9C"/>
          </a:solidFill>
          <a:ln>
            <a:solidFill>
              <a:schemeClr val="accent4">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100" dirty="0" smtClean="0">
                <a:effectLst>
                  <a:outerShdw blurRad="38100" dist="38100" dir="2700000" algn="tl">
                    <a:srgbClr val="000000">
                      <a:alpha val="43137"/>
                    </a:srgbClr>
                  </a:outerShdw>
                </a:effectLst>
                <a:latin typeface="Calibri" panose="020F0502020204030204" pitchFamily="34" charset="0"/>
              </a:rPr>
              <a:t>Bevacizumab + atezolizumab</a:t>
            </a:r>
          </a:p>
          <a:p>
            <a:pPr algn="ctr"/>
            <a:r>
              <a:rPr lang="en-GB" sz="1100" dirty="0" smtClean="0">
                <a:effectLst>
                  <a:outerShdw blurRad="38100" dist="38100" dir="2700000" algn="tl">
                    <a:srgbClr val="000000">
                      <a:alpha val="43137"/>
                    </a:srgbClr>
                  </a:outerShdw>
                </a:effectLst>
                <a:latin typeface="Calibri" panose="020F0502020204030204" pitchFamily="34" charset="0"/>
              </a:rPr>
              <a:t>Pemetrexed + pembrolizumab</a:t>
            </a:r>
            <a:endParaRPr lang="en-GB" sz="1100" dirty="0">
              <a:effectLst>
                <a:outerShdw blurRad="38100" dist="38100" dir="2700000" algn="tl">
                  <a:srgbClr val="000000">
                    <a:alpha val="43137"/>
                  </a:srgbClr>
                </a:outerShdw>
              </a:effectLst>
              <a:latin typeface="Calibri" panose="020F0502020204030204" pitchFamily="34" charset="0"/>
            </a:endParaRPr>
          </a:p>
        </p:txBody>
      </p:sp>
      <p:sp>
        <p:nvSpPr>
          <p:cNvPr id="34" name="Rectangle 33"/>
          <p:cNvSpPr/>
          <p:nvPr/>
        </p:nvSpPr>
        <p:spPr>
          <a:xfrm>
            <a:off x="952282" y="1356617"/>
            <a:ext cx="180020" cy="405044"/>
          </a:xfrm>
          <a:prstGeom prst="rect">
            <a:avLst/>
          </a:prstGeom>
          <a:solidFill>
            <a:schemeClr val="tx2"/>
          </a:solidFill>
          <a:ln>
            <a:solidFill>
              <a:schemeClr val="accent2"/>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sz="1600" dirty="0"/>
          </a:p>
        </p:txBody>
      </p:sp>
      <p:sp>
        <p:nvSpPr>
          <p:cNvPr id="35" name="Rectangle 34"/>
          <p:cNvSpPr/>
          <p:nvPr/>
        </p:nvSpPr>
        <p:spPr>
          <a:xfrm>
            <a:off x="952282" y="1806668"/>
            <a:ext cx="180020" cy="405044"/>
          </a:xfrm>
          <a:prstGeom prst="rect">
            <a:avLst/>
          </a:prstGeom>
          <a:solidFill>
            <a:schemeClr val="accent2">
              <a:lumMod val="60000"/>
              <a:lumOff val="40000"/>
            </a:schemeClr>
          </a:solidFill>
          <a:ln>
            <a:solidFill>
              <a:srgbClr val="CF498F"/>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sz="1600" dirty="0"/>
          </a:p>
        </p:txBody>
      </p:sp>
      <p:sp>
        <p:nvSpPr>
          <p:cNvPr id="36" name="Rectangle 35"/>
          <p:cNvSpPr/>
          <p:nvPr/>
        </p:nvSpPr>
        <p:spPr>
          <a:xfrm>
            <a:off x="952282" y="2256715"/>
            <a:ext cx="190594" cy="405044"/>
          </a:xfrm>
          <a:prstGeom prst="rect">
            <a:avLst/>
          </a:prstGeom>
          <a:solidFill>
            <a:srgbClr val="00B050"/>
          </a:solidFill>
          <a:ln>
            <a:solidFill>
              <a:srgbClr val="ABFFD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sz="1600" dirty="0"/>
          </a:p>
        </p:txBody>
      </p:sp>
      <p:sp>
        <p:nvSpPr>
          <p:cNvPr id="37" name="Rectangle 36"/>
          <p:cNvSpPr/>
          <p:nvPr/>
        </p:nvSpPr>
        <p:spPr>
          <a:xfrm>
            <a:off x="952282" y="2721614"/>
            <a:ext cx="180020" cy="405044"/>
          </a:xfrm>
          <a:prstGeom prst="rect">
            <a:avLst/>
          </a:prstGeom>
          <a:solidFill>
            <a:srgbClr val="026493"/>
          </a:solidFill>
          <a:ln>
            <a:solidFill>
              <a:srgbClr val="4F8A99"/>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sz="1600" dirty="0"/>
          </a:p>
        </p:txBody>
      </p:sp>
      <p:sp>
        <p:nvSpPr>
          <p:cNvPr id="38" name="Rectangle 37"/>
          <p:cNvSpPr/>
          <p:nvPr/>
        </p:nvSpPr>
        <p:spPr>
          <a:xfrm>
            <a:off x="952282" y="3171199"/>
            <a:ext cx="180020" cy="1162212"/>
          </a:xfrm>
          <a:prstGeom prst="rect">
            <a:avLst/>
          </a:prstGeom>
          <a:solidFill>
            <a:schemeClr val="accent1"/>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sz="1600" dirty="0"/>
          </a:p>
        </p:txBody>
      </p:sp>
      <p:sp>
        <p:nvSpPr>
          <p:cNvPr id="39" name="Rectangle 38"/>
          <p:cNvSpPr/>
          <p:nvPr/>
        </p:nvSpPr>
        <p:spPr>
          <a:xfrm>
            <a:off x="952282" y="4456753"/>
            <a:ext cx="180020" cy="495055"/>
          </a:xfrm>
          <a:prstGeom prst="rect">
            <a:avLst/>
          </a:prstGeom>
          <a:solidFill>
            <a:srgbClr val="5B3A9C"/>
          </a:solidFill>
          <a:ln>
            <a:solidFill>
              <a:schemeClr val="accent4">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sz="1600" dirty="0"/>
          </a:p>
        </p:txBody>
      </p:sp>
      <p:sp>
        <p:nvSpPr>
          <p:cNvPr id="40" name="ZoneTexte 39"/>
          <p:cNvSpPr txBox="1"/>
          <p:nvPr/>
        </p:nvSpPr>
        <p:spPr>
          <a:xfrm>
            <a:off x="202705" y="1418661"/>
            <a:ext cx="797648" cy="292384"/>
          </a:xfrm>
          <a:prstGeom prst="rect">
            <a:avLst/>
          </a:prstGeom>
          <a:noFill/>
        </p:spPr>
        <p:txBody>
          <a:bodyPr wrap="none" lIns="121917" tIns="60958" rIns="121917" bIns="60958" rtlCol="0">
            <a:spAutoFit/>
          </a:bodyPr>
          <a:lstStyle/>
          <a:p>
            <a:pPr algn="r"/>
            <a:r>
              <a:rPr lang="en-GB" sz="1100" b="1" dirty="0" smtClean="0">
                <a:solidFill>
                  <a:schemeClr val="tx2"/>
                </a:solidFill>
                <a:latin typeface="Calibri" panose="020F0502020204030204" pitchFamily="34" charset="0"/>
              </a:rPr>
              <a:t>Histology</a:t>
            </a:r>
            <a:endParaRPr lang="en-GB" sz="1100" b="1" dirty="0">
              <a:solidFill>
                <a:schemeClr val="tx2"/>
              </a:solidFill>
              <a:latin typeface="Calibri" panose="020F0502020204030204" pitchFamily="34" charset="0"/>
            </a:endParaRPr>
          </a:p>
        </p:txBody>
      </p:sp>
      <p:sp>
        <p:nvSpPr>
          <p:cNvPr id="41" name="ZoneTexte 40"/>
          <p:cNvSpPr txBox="1"/>
          <p:nvPr/>
        </p:nvSpPr>
        <p:spPr>
          <a:xfrm>
            <a:off x="87290" y="1884799"/>
            <a:ext cx="913064" cy="292384"/>
          </a:xfrm>
          <a:prstGeom prst="rect">
            <a:avLst/>
          </a:prstGeom>
          <a:noFill/>
        </p:spPr>
        <p:txBody>
          <a:bodyPr wrap="none" lIns="121917" tIns="60958" rIns="121917" bIns="60958" rtlCol="0">
            <a:spAutoFit/>
          </a:bodyPr>
          <a:lstStyle/>
          <a:p>
            <a:pPr algn="r"/>
            <a:r>
              <a:rPr lang="en-GB" sz="1100" b="1" dirty="0" smtClean="0">
                <a:solidFill>
                  <a:schemeClr val="accent2">
                    <a:lumMod val="60000"/>
                    <a:lumOff val="40000"/>
                  </a:schemeClr>
                </a:solidFill>
                <a:latin typeface="Calibri" panose="020F0502020204030204" pitchFamily="34" charset="0"/>
              </a:rPr>
              <a:t>Biomarkers</a:t>
            </a:r>
            <a:endParaRPr lang="en-GB" sz="1100" b="1" dirty="0">
              <a:solidFill>
                <a:schemeClr val="accent2">
                  <a:lumMod val="60000"/>
                  <a:lumOff val="40000"/>
                </a:schemeClr>
              </a:solidFill>
              <a:latin typeface="Calibri" panose="020F0502020204030204" pitchFamily="34" charset="0"/>
            </a:endParaRPr>
          </a:p>
        </p:txBody>
      </p:sp>
      <p:sp>
        <p:nvSpPr>
          <p:cNvPr id="42" name="ZoneTexte 41"/>
          <p:cNvSpPr txBox="1"/>
          <p:nvPr/>
        </p:nvSpPr>
        <p:spPr>
          <a:xfrm>
            <a:off x="369269" y="2293296"/>
            <a:ext cx="584448" cy="292384"/>
          </a:xfrm>
          <a:prstGeom prst="rect">
            <a:avLst/>
          </a:prstGeom>
          <a:noFill/>
        </p:spPr>
        <p:txBody>
          <a:bodyPr wrap="none" lIns="121917" tIns="60958" rIns="121917" bIns="60958" rtlCol="0">
            <a:spAutoFit/>
          </a:bodyPr>
          <a:lstStyle/>
          <a:p>
            <a:pPr algn="r"/>
            <a:r>
              <a:rPr lang="en-GB" sz="1100" b="1" dirty="0" smtClean="0">
                <a:solidFill>
                  <a:srgbClr val="00B050"/>
                </a:solidFill>
                <a:latin typeface="Calibri" panose="020F0502020204030204" pitchFamily="34" charset="0"/>
              </a:rPr>
              <a:t>PD-L1</a:t>
            </a:r>
            <a:endParaRPr lang="en-GB" sz="1100" b="1" dirty="0">
              <a:solidFill>
                <a:srgbClr val="00B050"/>
              </a:solidFill>
              <a:latin typeface="Calibri" panose="020F0502020204030204" pitchFamily="34" charset="0"/>
            </a:endParaRPr>
          </a:p>
        </p:txBody>
      </p:sp>
      <p:sp>
        <p:nvSpPr>
          <p:cNvPr id="43" name="ZoneTexte 42"/>
          <p:cNvSpPr txBox="1"/>
          <p:nvPr/>
        </p:nvSpPr>
        <p:spPr>
          <a:xfrm>
            <a:off x="213926" y="2775447"/>
            <a:ext cx="786428" cy="292384"/>
          </a:xfrm>
          <a:prstGeom prst="rect">
            <a:avLst/>
          </a:prstGeom>
          <a:noFill/>
        </p:spPr>
        <p:txBody>
          <a:bodyPr wrap="none" lIns="121917" tIns="60958" rIns="121917" bIns="60958" rtlCol="0">
            <a:spAutoFit/>
          </a:bodyPr>
          <a:lstStyle/>
          <a:p>
            <a:pPr algn="r"/>
            <a:r>
              <a:rPr lang="en-GB" sz="1100" b="1" dirty="0" smtClean="0">
                <a:solidFill>
                  <a:srgbClr val="026493"/>
                </a:solidFill>
                <a:latin typeface="Calibri" panose="020F0502020204030204" pitchFamily="34" charset="0"/>
              </a:rPr>
              <a:t>Eligibility</a:t>
            </a:r>
            <a:endParaRPr lang="en-GB" sz="1100" b="1" dirty="0">
              <a:solidFill>
                <a:srgbClr val="026493"/>
              </a:solidFill>
              <a:latin typeface="Calibri" panose="020F0502020204030204" pitchFamily="34" charset="0"/>
            </a:endParaRPr>
          </a:p>
        </p:txBody>
      </p:sp>
      <p:sp>
        <p:nvSpPr>
          <p:cNvPr id="44" name="ZoneTexte 43"/>
          <p:cNvSpPr txBox="1"/>
          <p:nvPr/>
        </p:nvSpPr>
        <p:spPr>
          <a:xfrm>
            <a:off x="196293" y="3401919"/>
            <a:ext cx="804060" cy="292384"/>
          </a:xfrm>
          <a:prstGeom prst="rect">
            <a:avLst/>
          </a:prstGeom>
          <a:noFill/>
        </p:spPr>
        <p:txBody>
          <a:bodyPr wrap="none" lIns="121917" tIns="60958" rIns="121917" bIns="60958" rtlCol="0">
            <a:spAutoFit/>
          </a:bodyPr>
          <a:lstStyle/>
          <a:p>
            <a:pPr algn="r"/>
            <a:r>
              <a:rPr lang="en-GB" sz="1100" b="1" dirty="0" smtClean="0">
                <a:solidFill>
                  <a:srgbClr val="0070C0"/>
                </a:solidFill>
                <a:latin typeface="Calibri" panose="020F0502020204030204" pitchFamily="34" charset="0"/>
              </a:rPr>
              <a:t>Induction</a:t>
            </a:r>
            <a:endParaRPr lang="en-GB" sz="1100" b="1" dirty="0">
              <a:solidFill>
                <a:srgbClr val="0070C0"/>
              </a:solidFill>
              <a:latin typeface="Calibri" panose="020F0502020204030204" pitchFamily="34" charset="0"/>
            </a:endParaRPr>
          </a:p>
        </p:txBody>
      </p:sp>
      <p:sp>
        <p:nvSpPr>
          <p:cNvPr id="45" name="ZoneTexte 44"/>
          <p:cNvSpPr txBox="1"/>
          <p:nvPr/>
        </p:nvSpPr>
        <p:spPr>
          <a:xfrm>
            <a:off x="-18510" y="4554682"/>
            <a:ext cx="1018863" cy="292384"/>
          </a:xfrm>
          <a:prstGeom prst="rect">
            <a:avLst/>
          </a:prstGeom>
          <a:noFill/>
        </p:spPr>
        <p:txBody>
          <a:bodyPr wrap="none" lIns="121917" tIns="60958" rIns="121917" bIns="60958" rtlCol="0">
            <a:spAutoFit/>
          </a:bodyPr>
          <a:lstStyle/>
          <a:p>
            <a:pPr algn="r"/>
            <a:r>
              <a:rPr lang="en-GB" sz="1100" b="1" dirty="0" smtClean="0">
                <a:solidFill>
                  <a:schemeClr val="accent4"/>
                </a:solidFill>
                <a:latin typeface="Calibri" panose="020F0502020204030204" pitchFamily="34" charset="0"/>
              </a:rPr>
              <a:t>Maintenance</a:t>
            </a:r>
            <a:endParaRPr lang="en-GB" sz="1100" b="1" dirty="0">
              <a:solidFill>
                <a:schemeClr val="accent4"/>
              </a:solidFill>
              <a:latin typeface="Calibri" panose="020F0502020204030204" pitchFamily="34" charset="0"/>
            </a:endParaRPr>
          </a:p>
        </p:txBody>
      </p:sp>
      <p:sp>
        <p:nvSpPr>
          <p:cNvPr id="33" name="Rectangle 32"/>
          <p:cNvSpPr/>
          <p:nvPr/>
        </p:nvSpPr>
        <p:spPr>
          <a:xfrm>
            <a:off x="3266855" y="4464364"/>
            <a:ext cx="2320943" cy="487443"/>
          </a:xfrm>
          <a:prstGeom prst="rect">
            <a:avLst/>
          </a:prstGeom>
          <a:solidFill>
            <a:srgbClr val="5B3A9C"/>
          </a:solidFill>
          <a:ln>
            <a:solidFill>
              <a:schemeClr val="accent4">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lnSpc>
                <a:spcPct val="80000"/>
              </a:lnSpc>
            </a:pPr>
            <a:r>
              <a:rPr lang="en-GB" sz="1100" dirty="0" smtClean="0">
                <a:effectLst>
                  <a:outerShdw blurRad="38100" dist="38100" dir="2700000" algn="tl">
                    <a:srgbClr val="000000">
                      <a:alpha val="43137"/>
                    </a:srgbClr>
                  </a:outerShdw>
                </a:effectLst>
                <a:latin typeface="Calibri" panose="020F0502020204030204" pitchFamily="34" charset="0"/>
              </a:rPr>
              <a:t>Pembrolizumab</a:t>
            </a:r>
          </a:p>
          <a:p>
            <a:pPr algn="ctr">
              <a:lnSpc>
                <a:spcPct val="80000"/>
              </a:lnSpc>
            </a:pPr>
            <a:r>
              <a:rPr lang="en-GB" sz="1100" dirty="0" smtClean="0">
                <a:effectLst>
                  <a:outerShdw blurRad="38100" dist="38100" dir="2700000" algn="tl">
                    <a:srgbClr val="000000">
                      <a:alpha val="43137"/>
                    </a:srgbClr>
                  </a:outerShdw>
                </a:effectLst>
                <a:latin typeface="Calibri" panose="020F0502020204030204" pitchFamily="34" charset="0"/>
              </a:rPr>
              <a:t>Pemetrexed + pembrolizumab</a:t>
            </a:r>
          </a:p>
          <a:p>
            <a:pPr algn="ctr">
              <a:lnSpc>
                <a:spcPct val="80000"/>
              </a:lnSpc>
            </a:pPr>
            <a:r>
              <a:rPr lang="en-GB" sz="1100" dirty="0" smtClean="0">
                <a:effectLst>
                  <a:outerShdw blurRad="38100" dist="38100" dir="2700000" algn="tl">
                    <a:srgbClr val="000000">
                      <a:alpha val="43137"/>
                    </a:srgbClr>
                  </a:outerShdw>
                </a:effectLst>
                <a:latin typeface="Calibri" panose="020F0502020204030204" pitchFamily="34" charset="0"/>
              </a:rPr>
              <a:t>Atezolizumab + bevacizumab</a:t>
            </a:r>
            <a:endParaRPr lang="en-GB" sz="1100" dirty="0">
              <a:effectLst>
                <a:outerShdw blurRad="38100" dist="38100" dir="2700000" algn="tl">
                  <a:srgbClr val="000000">
                    <a:alpha val="43137"/>
                  </a:srgbClr>
                </a:outerShdw>
              </a:effectLst>
              <a:latin typeface="Calibri" panose="020F0502020204030204" pitchFamily="34" charset="0"/>
            </a:endParaRPr>
          </a:p>
        </p:txBody>
      </p:sp>
      <p:sp>
        <p:nvSpPr>
          <p:cNvPr id="46" name="Rectangle 45"/>
          <p:cNvSpPr/>
          <p:nvPr/>
        </p:nvSpPr>
        <p:spPr>
          <a:xfrm>
            <a:off x="5729620" y="3168487"/>
            <a:ext cx="1767705" cy="1164923"/>
          </a:xfrm>
          <a:prstGeom prst="rect">
            <a:avLst/>
          </a:prstGeom>
          <a:solidFill>
            <a:srgbClr val="0070C0"/>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100" dirty="0" smtClean="0">
                <a:effectLst>
                  <a:outerShdw blurRad="38100" dist="38100" dir="2700000" algn="tl">
                    <a:srgbClr val="000000">
                      <a:alpha val="43137"/>
                    </a:srgbClr>
                  </a:outerShdw>
                </a:effectLst>
                <a:latin typeface="Calibri" panose="020F0502020204030204" pitchFamily="34" charset="0"/>
              </a:rPr>
              <a:t>Pembrolizumab </a:t>
            </a:r>
          </a:p>
          <a:p>
            <a:pPr algn="ctr"/>
            <a:r>
              <a:rPr lang="en-GB" sz="1100" u="sng" dirty="0" smtClean="0">
                <a:effectLst>
                  <a:outerShdw blurRad="38100" dist="38100" dir="2700000" algn="tl">
                    <a:srgbClr val="000000">
                      <a:alpha val="43137"/>
                    </a:srgbClr>
                  </a:outerShdw>
                </a:effectLst>
                <a:latin typeface="Calibri" panose="020F0502020204030204" pitchFamily="34" charset="0"/>
              </a:rPr>
              <a:t>or</a:t>
            </a:r>
          </a:p>
          <a:p>
            <a:pPr algn="ctr"/>
            <a:r>
              <a:rPr lang="en-GB" sz="1100" dirty="0" smtClean="0">
                <a:effectLst>
                  <a:outerShdw blurRad="38100" dist="38100" dir="2700000" algn="tl">
                    <a:srgbClr val="000000">
                      <a:alpha val="43137"/>
                    </a:srgbClr>
                  </a:outerShdw>
                </a:effectLst>
                <a:latin typeface="Calibri" panose="020F0502020204030204" pitchFamily="34" charset="0"/>
              </a:rPr>
              <a:t>Carboplatin-paclitaxel</a:t>
            </a:r>
          </a:p>
          <a:p>
            <a:pPr algn="ctr"/>
            <a:r>
              <a:rPr lang="en-GB" sz="1100" dirty="0" smtClean="0">
                <a:effectLst>
                  <a:outerShdw blurRad="38100" dist="38100" dir="2700000" algn="tl">
                    <a:srgbClr val="000000">
                      <a:alpha val="43137"/>
                    </a:srgbClr>
                  </a:outerShdw>
                </a:effectLst>
                <a:latin typeface="Calibri" panose="020F0502020204030204" pitchFamily="34" charset="0"/>
              </a:rPr>
              <a:t>+ pembrolizumab </a:t>
            </a:r>
            <a:endParaRPr lang="en-GB" sz="1100" dirty="0">
              <a:effectLst>
                <a:outerShdw blurRad="38100" dist="38100" dir="2700000" algn="tl">
                  <a:srgbClr val="000000">
                    <a:alpha val="43137"/>
                  </a:srgbClr>
                </a:outerShdw>
              </a:effectLst>
              <a:latin typeface="Calibri" panose="020F0502020204030204" pitchFamily="34" charset="0"/>
            </a:endParaRPr>
          </a:p>
        </p:txBody>
      </p:sp>
      <p:sp>
        <p:nvSpPr>
          <p:cNvPr id="47" name="Rectangle 46"/>
          <p:cNvSpPr/>
          <p:nvPr/>
        </p:nvSpPr>
        <p:spPr>
          <a:xfrm>
            <a:off x="5733845" y="4461960"/>
            <a:ext cx="3265518" cy="495055"/>
          </a:xfrm>
          <a:prstGeom prst="rect">
            <a:avLst/>
          </a:prstGeom>
          <a:solidFill>
            <a:srgbClr val="5B3A9C"/>
          </a:solidFill>
          <a:ln>
            <a:solidFill>
              <a:schemeClr val="accent4">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100" dirty="0" smtClean="0">
                <a:effectLst>
                  <a:outerShdw blurRad="38100" dist="38100" dir="2700000" algn="tl">
                    <a:srgbClr val="000000">
                      <a:alpha val="43137"/>
                    </a:srgbClr>
                  </a:outerShdw>
                </a:effectLst>
                <a:latin typeface="Calibri" panose="020F0502020204030204" pitchFamily="34" charset="0"/>
              </a:rPr>
              <a:t>Pembrolizumab</a:t>
            </a:r>
            <a:endParaRPr lang="en-GB" sz="1100" dirty="0">
              <a:effectLst>
                <a:outerShdw blurRad="38100" dist="38100" dir="2700000" algn="tl">
                  <a:srgbClr val="000000">
                    <a:alpha val="43137"/>
                  </a:srgbClr>
                </a:outerShdw>
              </a:effectLst>
              <a:latin typeface="Calibri" panose="020F0502020204030204" pitchFamily="34" charset="0"/>
            </a:endParaRPr>
          </a:p>
        </p:txBody>
      </p:sp>
      <p:sp>
        <p:nvSpPr>
          <p:cNvPr id="48" name="Rectangle 47"/>
          <p:cNvSpPr/>
          <p:nvPr/>
        </p:nvSpPr>
        <p:spPr>
          <a:xfrm>
            <a:off x="1222314" y="2261570"/>
            <a:ext cx="1971640" cy="405045"/>
          </a:xfrm>
          <a:prstGeom prst="rect">
            <a:avLst/>
          </a:prstGeom>
          <a:solidFill>
            <a:srgbClr val="004620"/>
          </a:solidFill>
          <a:ln>
            <a:solidFill>
              <a:srgbClr val="ABFFD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400" dirty="0" smtClean="0">
                <a:effectLst>
                  <a:outerShdw blurRad="38100" dist="38100" dir="2700000" algn="tl">
                    <a:srgbClr val="000000">
                      <a:alpha val="43137"/>
                    </a:srgbClr>
                  </a:outerShdw>
                </a:effectLst>
                <a:latin typeface="Calibri" panose="020F0502020204030204" pitchFamily="34" charset="0"/>
              </a:rPr>
              <a:t>PD-L1&lt;1%</a:t>
            </a:r>
            <a:endParaRPr lang="en-GB" sz="1400" i="1" dirty="0">
              <a:effectLst>
                <a:outerShdw blurRad="38100" dist="38100" dir="2700000" algn="tl">
                  <a:srgbClr val="000000">
                    <a:alpha val="43137"/>
                  </a:srgbClr>
                </a:outerShdw>
              </a:effectLst>
              <a:latin typeface="Calibri" panose="020F0502020204030204" pitchFamily="34" charset="0"/>
            </a:endParaRPr>
          </a:p>
        </p:txBody>
      </p:sp>
      <p:sp>
        <p:nvSpPr>
          <p:cNvPr id="50" name="Rectangle 49"/>
          <p:cNvSpPr/>
          <p:nvPr/>
        </p:nvSpPr>
        <p:spPr>
          <a:xfrm>
            <a:off x="7587335" y="2256715"/>
            <a:ext cx="1440160" cy="405045"/>
          </a:xfrm>
          <a:prstGeom prst="rect">
            <a:avLst/>
          </a:prstGeom>
          <a:solidFill>
            <a:srgbClr val="004620"/>
          </a:solidFill>
          <a:ln>
            <a:solidFill>
              <a:srgbClr val="ABFFD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400" dirty="0" smtClean="0">
                <a:effectLst>
                  <a:outerShdw blurRad="38100" dist="38100" dir="2700000" algn="tl">
                    <a:srgbClr val="000000">
                      <a:alpha val="43137"/>
                    </a:srgbClr>
                  </a:outerShdw>
                </a:effectLst>
                <a:latin typeface="Calibri" panose="020F0502020204030204" pitchFamily="34" charset="0"/>
              </a:rPr>
              <a:t>PD-L1&lt;1%</a:t>
            </a:r>
            <a:endParaRPr lang="en-GB" sz="1400" i="1" dirty="0">
              <a:effectLst>
                <a:outerShdw blurRad="38100" dist="38100" dir="2700000" algn="tl">
                  <a:srgbClr val="000000">
                    <a:alpha val="43137"/>
                  </a:srgbClr>
                </a:outerShdw>
              </a:effectLst>
              <a:latin typeface="Calibri" panose="020F0502020204030204" pitchFamily="34" charset="0"/>
            </a:endParaRPr>
          </a:p>
        </p:txBody>
      </p:sp>
      <p:sp>
        <p:nvSpPr>
          <p:cNvPr id="51" name="Rectangle 50"/>
          <p:cNvSpPr/>
          <p:nvPr/>
        </p:nvSpPr>
        <p:spPr>
          <a:xfrm>
            <a:off x="1219157" y="3171199"/>
            <a:ext cx="1957688" cy="1170129"/>
          </a:xfrm>
          <a:prstGeom prst="rect">
            <a:avLst/>
          </a:prstGeom>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1100" dirty="0" smtClean="0">
                <a:effectLst>
                  <a:outerShdw blurRad="38100" dist="38100" dir="2700000" algn="tl">
                    <a:srgbClr val="000000">
                      <a:alpha val="43137"/>
                    </a:srgbClr>
                  </a:outerShdw>
                </a:effectLst>
                <a:latin typeface="Calibri" panose="020F0502020204030204" pitchFamily="34" charset="0"/>
              </a:rPr>
              <a:t>Cis(carbo)</a:t>
            </a:r>
            <a:r>
              <a:rPr lang="en-GB" sz="1100" dirty="0" err="1" smtClean="0">
                <a:effectLst>
                  <a:outerShdw blurRad="38100" dist="38100" dir="2700000" algn="tl">
                    <a:srgbClr val="000000">
                      <a:alpha val="43137"/>
                    </a:srgbClr>
                  </a:outerShdw>
                </a:effectLst>
                <a:latin typeface="Calibri" panose="020F0502020204030204" pitchFamily="34" charset="0"/>
              </a:rPr>
              <a:t>platin</a:t>
            </a:r>
            <a:r>
              <a:rPr lang="en-GB" sz="1100" dirty="0" smtClean="0">
                <a:effectLst>
                  <a:outerShdw blurRad="38100" dist="38100" dir="2700000" algn="tl">
                    <a:srgbClr val="000000">
                      <a:alpha val="43137"/>
                    </a:srgbClr>
                  </a:outerShdw>
                </a:effectLst>
                <a:latin typeface="Calibri" panose="020F0502020204030204" pitchFamily="34" charset="0"/>
              </a:rPr>
              <a:t>-pemetrexed</a:t>
            </a:r>
          </a:p>
          <a:p>
            <a:pPr algn="ctr"/>
            <a:r>
              <a:rPr lang="en-GB" sz="1100" dirty="0" smtClean="0">
                <a:effectLst>
                  <a:outerShdw blurRad="38100" dist="38100" dir="2700000" algn="tl">
                    <a:srgbClr val="000000">
                      <a:alpha val="43137"/>
                    </a:srgbClr>
                  </a:outerShdw>
                </a:effectLst>
                <a:latin typeface="Calibri" panose="020F0502020204030204" pitchFamily="34" charset="0"/>
              </a:rPr>
              <a:t>+ pembrolizumab</a:t>
            </a:r>
          </a:p>
          <a:p>
            <a:pPr algn="ctr"/>
            <a:r>
              <a:rPr lang="en-GB" sz="1100" u="sng" dirty="0" smtClean="0">
                <a:effectLst>
                  <a:outerShdw blurRad="38100" dist="38100" dir="2700000" algn="tl">
                    <a:srgbClr val="000000">
                      <a:alpha val="43137"/>
                    </a:srgbClr>
                  </a:outerShdw>
                </a:effectLst>
                <a:latin typeface="Calibri" panose="020F0502020204030204" pitchFamily="34" charset="0"/>
              </a:rPr>
              <a:t>or</a:t>
            </a:r>
            <a:r>
              <a:rPr lang="en-GB" sz="1100" dirty="0" smtClean="0">
                <a:effectLst>
                  <a:outerShdw blurRad="38100" dist="38100" dir="2700000" algn="tl">
                    <a:srgbClr val="000000">
                      <a:alpha val="43137"/>
                    </a:srgbClr>
                  </a:outerShdw>
                </a:effectLst>
                <a:latin typeface="Calibri" panose="020F0502020204030204" pitchFamily="34" charset="0"/>
              </a:rPr>
              <a:t> carboplatin-paclitaxel-bevacizumab + atezolizumab</a:t>
            </a:r>
            <a:endParaRPr lang="en-GB" sz="1100" dirty="0">
              <a:effectLst>
                <a:outerShdw blurRad="38100" dist="38100" dir="2700000" algn="tl">
                  <a:srgbClr val="000000">
                    <a:alpha val="43137"/>
                  </a:srgbClr>
                </a:outerShdw>
              </a:effectLst>
              <a:latin typeface="Calibri" panose="020F0502020204030204" pitchFamily="34" charset="0"/>
            </a:endParaRPr>
          </a:p>
        </p:txBody>
      </p:sp>
      <p:sp>
        <p:nvSpPr>
          <p:cNvPr id="4" name="Rectangle 3"/>
          <p:cNvSpPr/>
          <p:nvPr/>
        </p:nvSpPr>
        <p:spPr>
          <a:xfrm>
            <a:off x="7587335" y="2250391"/>
            <a:ext cx="1437092" cy="2090937"/>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p:cNvSpPr/>
          <p:nvPr/>
        </p:nvSpPr>
        <p:spPr>
          <a:xfrm>
            <a:off x="1213635" y="2250391"/>
            <a:ext cx="1963209" cy="2090938"/>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7920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heel(1)">
                                      <p:cBhvr>
                                        <p:cTn id="12"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7067" y="276495"/>
            <a:ext cx="8505434" cy="855095"/>
          </a:xfrm>
        </p:spPr>
        <p:txBody>
          <a:bodyPr>
            <a:noAutofit/>
          </a:bodyPr>
          <a:lstStyle/>
          <a:p>
            <a:r>
              <a:rPr lang="en-US" sz="2400" dirty="0">
                <a:solidFill>
                  <a:srgbClr val="464646"/>
                </a:solidFill>
              </a:rPr>
              <a:t>Should every patient be treated with 1</a:t>
            </a:r>
            <a:r>
              <a:rPr lang="en-US" sz="2400" baseline="30000" dirty="0">
                <a:solidFill>
                  <a:srgbClr val="464646"/>
                </a:solidFill>
              </a:rPr>
              <a:t>st</a:t>
            </a:r>
            <a:r>
              <a:rPr lang="en-US" sz="2400" dirty="0">
                <a:solidFill>
                  <a:srgbClr val="464646"/>
                </a:solidFill>
              </a:rPr>
              <a:t> line ICI?</a:t>
            </a:r>
            <a:br>
              <a:rPr lang="en-US" sz="2400" dirty="0">
                <a:solidFill>
                  <a:srgbClr val="464646"/>
                </a:solidFill>
              </a:rPr>
            </a:br>
            <a:r>
              <a:rPr lang="fr-FR" sz="2500" dirty="0">
                <a:solidFill>
                  <a:srgbClr val="C00000"/>
                </a:solidFill>
              </a:rPr>
              <a:t>PD-L1 &lt;1%</a:t>
            </a: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4" y="1289485"/>
            <a:ext cx="1985128" cy="2565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3685" y="1601118"/>
            <a:ext cx="2134299" cy="2877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e 4"/>
          <p:cNvGrpSpPr/>
          <p:nvPr/>
        </p:nvGrpSpPr>
        <p:grpSpPr>
          <a:xfrm>
            <a:off x="4139952" y="1401691"/>
            <a:ext cx="2376264" cy="2324174"/>
            <a:chOff x="4139952" y="1487593"/>
            <a:chExt cx="2376264" cy="2324174"/>
          </a:xfrm>
        </p:grpSpPr>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1673137"/>
              <a:ext cx="1982687" cy="2138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139952" y="1487593"/>
              <a:ext cx="2376264" cy="220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92" eaLnBrk="0" fontAlgn="base" hangingPunct="0">
                <a:spcBef>
                  <a:spcPct val="0"/>
                </a:spcBef>
                <a:spcAft>
                  <a:spcPct val="0"/>
                </a:spcAft>
              </a:pPr>
              <a:endParaRPr>
                <a:solidFill>
                  <a:prstClr val="white"/>
                </a:solidFill>
              </a:endParaRPr>
            </a:p>
          </p:txBody>
        </p:sp>
      </p:grpSp>
      <p:sp>
        <p:nvSpPr>
          <p:cNvPr id="13" name="Text Box 4"/>
          <p:cNvSpPr txBox="1">
            <a:spLocks noChangeArrowheads="1"/>
          </p:cNvSpPr>
          <p:nvPr/>
        </p:nvSpPr>
        <p:spPr bwMode="auto">
          <a:xfrm>
            <a:off x="2" y="4922043"/>
            <a:ext cx="5080225" cy="230826"/>
          </a:xfrm>
          <a:prstGeom prst="rect">
            <a:avLst/>
          </a:prstGeom>
          <a:noFill/>
          <a:ln w="9525">
            <a:noFill/>
            <a:miter lim="800000"/>
            <a:headEnd/>
            <a:tailEnd/>
          </a:ln>
          <a:effectLst/>
        </p:spPr>
        <p:txBody>
          <a:bodyPr wrap="none" lIns="91434" tIns="45717" rIns="91434" bIns="45717">
            <a:spAutoFit/>
          </a:bodyPr>
          <a:lstStyle/>
          <a:p>
            <a:pPr defTabSz="342892" eaLnBrk="0" fontAlgn="base" hangingPunct="0">
              <a:spcBef>
                <a:spcPct val="0"/>
              </a:spcBef>
              <a:spcAft>
                <a:spcPct val="0"/>
              </a:spcAft>
            </a:pPr>
            <a:r>
              <a:rPr sz="900" dirty="0">
                <a:solidFill>
                  <a:schemeClr val="accent1"/>
                </a:solidFill>
                <a:latin typeface="Arial Narrow" panose="020B0606020202030204" pitchFamily="34" charset="0"/>
                <a:ea typeface="MS PGothic" panose="020B0600070205080204" pitchFamily="34" charset="-128"/>
              </a:rPr>
              <a:t>Gandhi L, NEJM 2018; Socinski, NEJM 2018; Cappuzzo, ESMO 2018; Paz-Ares, ASCO 2018; Gadgeel, ASCO 2019</a:t>
            </a:r>
          </a:p>
        </p:txBody>
      </p:sp>
      <p:sp>
        <p:nvSpPr>
          <p:cNvPr id="14" name="ZoneTexte 13"/>
          <p:cNvSpPr txBox="1"/>
          <p:nvPr/>
        </p:nvSpPr>
        <p:spPr>
          <a:xfrm>
            <a:off x="653710" y="4388791"/>
            <a:ext cx="1338824" cy="530912"/>
          </a:xfrm>
          <a:prstGeom prst="rect">
            <a:avLst/>
          </a:prstGeom>
          <a:noFill/>
        </p:spPr>
        <p:txBody>
          <a:bodyPr wrap="none" lIns="91436" tIns="45718" rIns="91436" bIns="45718" rtlCol="0">
            <a:spAutoFit/>
          </a:bodyPr>
          <a:lstStyle/>
          <a:p>
            <a:pPr algn="ctr" defTabSz="342892" eaLnBrk="0" fontAlgn="base" hangingPunct="0">
              <a:spcBef>
                <a:spcPct val="0"/>
              </a:spcBef>
              <a:spcAft>
                <a:spcPct val="0"/>
              </a:spcAft>
            </a:pPr>
            <a:r>
              <a:rPr sz="1400" b="1" dirty="0" err="1">
                <a:solidFill>
                  <a:prstClr val="black"/>
                </a:solidFill>
                <a:latin typeface="Calibri" panose="020F0502020204030204" pitchFamily="34" charset="0"/>
                <a:ea typeface="MS PGothic" panose="020B0600070205080204" pitchFamily="34" charset="-128"/>
              </a:rPr>
              <a:t>Keynote</a:t>
            </a:r>
            <a:r>
              <a:rPr sz="1400" b="1" dirty="0">
                <a:solidFill>
                  <a:prstClr val="black"/>
                </a:solidFill>
                <a:latin typeface="Calibri" panose="020F0502020204030204" pitchFamily="34" charset="0"/>
                <a:ea typeface="MS PGothic" panose="020B0600070205080204" pitchFamily="34" charset="-128"/>
              </a:rPr>
              <a:t> 189</a:t>
            </a:r>
          </a:p>
          <a:p>
            <a:pPr algn="ctr" defTabSz="342892" eaLnBrk="0" fontAlgn="base" hangingPunct="0">
              <a:spcBef>
                <a:spcPct val="0"/>
              </a:spcBef>
              <a:spcAft>
                <a:spcPct val="0"/>
              </a:spcAft>
            </a:pPr>
            <a:r>
              <a:rPr sz="1400" b="1" dirty="0">
                <a:solidFill>
                  <a:prstClr val="black"/>
                </a:solidFill>
                <a:latin typeface="Calibri" panose="020F0502020204030204" pitchFamily="34" charset="0"/>
                <a:ea typeface="MS PGothic" panose="020B0600070205080204" pitchFamily="34" charset="-128"/>
              </a:rPr>
              <a:t>Non-</a:t>
            </a:r>
            <a:r>
              <a:rPr sz="1400" b="1" dirty="0" err="1">
                <a:solidFill>
                  <a:prstClr val="black"/>
                </a:solidFill>
                <a:latin typeface="Calibri" panose="020F0502020204030204" pitchFamily="34" charset="0"/>
                <a:ea typeface="MS PGothic" panose="020B0600070205080204" pitchFamily="34" charset="-128"/>
              </a:rPr>
              <a:t>squamous</a:t>
            </a:r>
            <a:endParaRPr sz="1400" b="1" dirty="0">
              <a:solidFill>
                <a:prstClr val="black"/>
              </a:solidFill>
              <a:latin typeface="Calibri" panose="020F0502020204030204" pitchFamily="34" charset="0"/>
              <a:ea typeface="MS PGothic" panose="020B0600070205080204" pitchFamily="34" charset="-128"/>
            </a:endParaRPr>
          </a:p>
        </p:txBody>
      </p:sp>
      <p:sp>
        <p:nvSpPr>
          <p:cNvPr id="15" name="ZoneTexte 14"/>
          <p:cNvSpPr txBox="1"/>
          <p:nvPr/>
        </p:nvSpPr>
        <p:spPr>
          <a:xfrm>
            <a:off x="7158921" y="4388791"/>
            <a:ext cx="1128430" cy="530912"/>
          </a:xfrm>
          <a:prstGeom prst="rect">
            <a:avLst/>
          </a:prstGeom>
          <a:noFill/>
        </p:spPr>
        <p:txBody>
          <a:bodyPr wrap="none" lIns="91436" tIns="45718" rIns="91436" bIns="45718" rtlCol="0">
            <a:spAutoFit/>
          </a:bodyPr>
          <a:lstStyle/>
          <a:p>
            <a:pPr algn="ctr" defTabSz="342892" eaLnBrk="0" fontAlgn="base" hangingPunct="0">
              <a:spcBef>
                <a:spcPct val="0"/>
              </a:spcBef>
              <a:spcAft>
                <a:spcPct val="0"/>
              </a:spcAft>
            </a:pPr>
            <a:r>
              <a:rPr sz="1400" b="1" dirty="0" err="1">
                <a:solidFill>
                  <a:prstClr val="black"/>
                </a:solidFill>
                <a:latin typeface="Calibri" panose="020F0502020204030204" pitchFamily="34" charset="0"/>
                <a:ea typeface="MS PGothic" panose="020B0600070205080204" pitchFamily="34" charset="-128"/>
              </a:rPr>
              <a:t>Keynote</a:t>
            </a:r>
            <a:r>
              <a:rPr sz="1400" b="1" dirty="0">
                <a:solidFill>
                  <a:prstClr val="black"/>
                </a:solidFill>
                <a:latin typeface="Calibri" panose="020F0502020204030204" pitchFamily="34" charset="0"/>
                <a:ea typeface="MS PGothic" panose="020B0600070205080204" pitchFamily="34" charset="-128"/>
              </a:rPr>
              <a:t> 407</a:t>
            </a:r>
          </a:p>
          <a:p>
            <a:pPr algn="ctr" defTabSz="342892" eaLnBrk="0" fontAlgn="base" hangingPunct="0">
              <a:spcBef>
                <a:spcPct val="0"/>
              </a:spcBef>
              <a:spcAft>
                <a:spcPct val="0"/>
              </a:spcAft>
            </a:pPr>
            <a:r>
              <a:rPr sz="1400" b="1" dirty="0" err="1">
                <a:solidFill>
                  <a:prstClr val="black"/>
                </a:solidFill>
                <a:latin typeface="Calibri" panose="020F0502020204030204" pitchFamily="34" charset="0"/>
                <a:ea typeface="MS PGothic" panose="020B0600070205080204" pitchFamily="34" charset="-128"/>
              </a:rPr>
              <a:t>Squamous</a:t>
            </a:r>
            <a:endParaRPr sz="1400" b="1" dirty="0">
              <a:solidFill>
                <a:prstClr val="black"/>
              </a:solidFill>
              <a:latin typeface="Calibri" panose="020F0502020204030204" pitchFamily="34" charset="0"/>
              <a:ea typeface="MS PGothic" panose="020B0600070205080204" pitchFamily="34" charset="-128"/>
            </a:endParaRPr>
          </a:p>
        </p:txBody>
      </p:sp>
      <p:sp>
        <p:nvSpPr>
          <p:cNvPr id="16" name="ZoneTexte 15"/>
          <p:cNvSpPr txBox="1"/>
          <p:nvPr/>
        </p:nvSpPr>
        <p:spPr>
          <a:xfrm>
            <a:off x="5033101" y="4388791"/>
            <a:ext cx="1338824" cy="530912"/>
          </a:xfrm>
          <a:prstGeom prst="rect">
            <a:avLst/>
          </a:prstGeom>
          <a:noFill/>
        </p:spPr>
        <p:txBody>
          <a:bodyPr wrap="none" lIns="91436" tIns="45718" rIns="91436" bIns="45718" rtlCol="0">
            <a:spAutoFit/>
          </a:bodyPr>
          <a:lstStyle/>
          <a:p>
            <a:pPr algn="ctr" defTabSz="342892" eaLnBrk="0" fontAlgn="base" hangingPunct="0">
              <a:spcBef>
                <a:spcPct val="0"/>
              </a:spcBef>
              <a:spcAft>
                <a:spcPct val="0"/>
              </a:spcAft>
            </a:pPr>
            <a:r>
              <a:rPr sz="1400" b="1" dirty="0" err="1">
                <a:solidFill>
                  <a:prstClr val="black"/>
                </a:solidFill>
                <a:latin typeface="Calibri" panose="020F0502020204030204" pitchFamily="34" charset="0"/>
                <a:ea typeface="MS PGothic" panose="020B0600070205080204" pitchFamily="34" charset="-128"/>
              </a:rPr>
              <a:t>ImPower</a:t>
            </a:r>
            <a:r>
              <a:rPr sz="1400" b="1" dirty="0">
                <a:solidFill>
                  <a:prstClr val="black"/>
                </a:solidFill>
                <a:latin typeface="Calibri" panose="020F0502020204030204" pitchFamily="34" charset="0"/>
                <a:ea typeface="MS PGothic" panose="020B0600070205080204" pitchFamily="34" charset="-128"/>
              </a:rPr>
              <a:t> 150</a:t>
            </a:r>
          </a:p>
          <a:p>
            <a:pPr algn="ctr" defTabSz="342892" eaLnBrk="0" fontAlgn="base" hangingPunct="0">
              <a:spcBef>
                <a:spcPct val="0"/>
              </a:spcBef>
              <a:spcAft>
                <a:spcPct val="0"/>
              </a:spcAft>
            </a:pPr>
            <a:r>
              <a:rPr sz="1400" b="1" dirty="0">
                <a:solidFill>
                  <a:prstClr val="black"/>
                </a:solidFill>
                <a:latin typeface="Calibri" panose="020F0502020204030204" pitchFamily="34" charset="0"/>
                <a:ea typeface="MS PGothic" panose="020B0600070205080204" pitchFamily="34" charset="-128"/>
              </a:rPr>
              <a:t>Non-</a:t>
            </a:r>
            <a:r>
              <a:rPr sz="1400" b="1" dirty="0" err="1">
                <a:solidFill>
                  <a:prstClr val="black"/>
                </a:solidFill>
                <a:latin typeface="Calibri" panose="020F0502020204030204" pitchFamily="34" charset="0"/>
                <a:ea typeface="MS PGothic" panose="020B0600070205080204" pitchFamily="34" charset="-128"/>
              </a:rPr>
              <a:t>squamous</a:t>
            </a:r>
            <a:endParaRPr sz="1400" b="1" dirty="0">
              <a:solidFill>
                <a:prstClr val="black"/>
              </a:solidFill>
              <a:latin typeface="Calibri" panose="020F0502020204030204" pitchFamily="34" charset="0"/>
              <a:ea typeface="MS PGothic" panose="020B0600070205080204" pitchFamily="34" charset="-128"/>
            </a:endParaRPr>
          </a:p>
        </p:txBody>
      </p:sp>
      <p:sp>
        <p:nvSpPr>
          <p:cNvPr id="17" name="ZoneTexte 16"/>
          <p:cNvSpPr txBox="1"/>
          <p:nvPr/>
        </p:nvSpPr>
        <p:spPr>
          <a:xfrm>
            <a:off x="2784426" y="4388791"/>
            <a:ext cx="1338824" cy="530912"/>
          </a:xfrm>
          <a:prstGeom prst="rect">
            <a:avLst/>
          </a:prstGeom>
          <a:noFill/>
        </p:spPr>
        <p:txBody>
          <a:bodyPr wrap="none" lIns="91436" tIns="45718" rIns="91436" bIns="45718" rtlCol="0">
            <a:spAutoFit/>
          </a:bodyPr>
          <a:lstStyle/>
          <a:p>
            <a:pPr algn="ctr" defTabSz="342892" eaLnBrk="0" fontAlgn="base" hangingPunct="0">
              <a:spcBef>
                <a:spcPct val="0"/>
              </a:spcBef>
              <a:spcAft>
                <a:spcPct val="0"/>
              </a:spcAft>
            </a:pPr>
            <a:r>
              <a:rPr sz="1400" b="1" dirty="0" err="1">
                <a:solidFill>
                  <a:prstClr val="black"/>
                </a:solidFill>
                <a:latin typeface="Calibri" panose="020F0502020204030204" pitchFamily="34" charset="0"/>
                <a:ea typeface="MS PGothic" panose="020B0600070205080204" pitchFamily="34" charset="-128"/>
              </a:rPr>
              <a:t>ImPower</a:t>
            </a:r>
            <a:r>
              <a:rPr sz="1400" b="1" dirty="0">
                <a:solidFill>
                  <a:prstClr val="black"/>
                </a:solidFill>
                <a:latin typeface="Calibri" panose="020F0502020204030204" pitchFamily="34" charset="0"/>
                <a:ea typeface="MS PGothic" panose="020B0600070205080204" pitchFamily="34" charset="-128"/>
              </a:rPr>
              <a:t> 130</a:t>
            </a:r>
          </a:p>
          <a:p>
            <a:pPr algn="ctr" defTabSz="342892" eaLnBrk="0" fontAlgn="base" hangingPunct="0">
              <a:spcBef>
                <a:spcPct val="0"/>
              </a:spcBef>
              <a:spcAft>
                <a:spcPct val="0"/>
              </a:spcAft>
            </a:pPr>
            <a:r>
              <a:rPr sz="1400" b="1" dirty="0">
                <a:solidFill>
                  <a:prstClr val="black"/>
                </a:solidFill>
                <a:latin typeface="Calibri" panose="020F0502020204030204" pitchFamily="34" charset="0"/>
                <a:ea typeface="MS PGothic" panose="020B0600070205080204" pitchFamily="34" charset="-128"/>
              </a:rPr>
              <a:t>Non-</a:t>
            </a:r>
            <a:r>
              <a:rPr sz="1400" b="1" dirty="0" err="1">
                <a:solidFill>
                  <a:prstClr val="black"/>
                </a:solidFill>
                <a:latin typeface="Calibri" panose="020F0502020204030204" pitchFamily="34" charset="0"/>
                <a:ea typeface="MS PGothic" panose="020B0600070205080204" pitchFamily="34" charset="-128"/>
              </a:rPr>
              <a:t>squamous</a:t>
            </a:r>
            <a:endParaRPr sz="1400" b="1" dirty="0">
              <a:solidFill>
                <a:prstClr val="black"/>
              </a:solidFill>
              <a:latin typeface="Calibri" panose="020F0502020204030204" pitchFamily="34" charset="0"/>
              <a:ea typeface="MS PGothic" panose="020B0600070205080204" pitchFamily="34" charset="-128"/>
            </a:endParaRPr>
          </a:p>
        </p:txBody>
      </p:sp>
      <p:pic>
        <p:nvPicPr>
          <p:cNvPr id="21" name="Picture 17">
            <a:extLst>
              <a:ext uri="{FF2B5EF4-FFF2-40B4-BE49-F238E27FC236}">
                <a16:creationId xmlns:a16="http://schemas.microsoft.com/office/drawing/2014/main" xmlns="" id="{E9FAFDCE-4A80-48E3-ACF6-BF83C7DB551D}"/>
              </a:ext>
            </a:extLst>
          </p:cNvPr>
          <p:cNvPicPr>
            <a:picLocks noChangeAspect="1"/>
          </p:cNvPicPr>
          <p:nvPr/>
        </p:nvPicPr>
        <p:blipFill>
          <a:blip r:embed="rId5"/>
          <a:stretch>
            <a:fillRect/>
          </a:stretch>
        </p:blipFill>
        <p:spPr>
          <a:xfrm>
            <a:off x="163620" y="1629060"/>
            <a:ext cx="2319004" cy="2225693"/>
          </a:xfrm>
          <a:prstGeom prst="rect">
            <a:avLst/>
          </a:prstGeom>
        </p:spPr>
      </p:pic>
      <p:sp>
        <p:nvSpPr>
          <p:cNvPr id="22" name="TextBox 5"/>
          <p:cNvSpPr txBox="1"/>
          <p:nvPr/>
        </p:nvSpPr>
        <p:spPr>
          <a:xfrm>
            <a:off x="599114" y="1356615"/>
            <a:ext cx="797806" cy="265453"/>
          </a:xfrm>
          <a:prstGeom prst="rect">
            <a:avLst/>
          </a:prstGeom>
          <a:noFill/>
        </p:spPr>
        <p:txBody>
          <a:bodyPr wrap="none" lIns="91436" tIns="45718" rIns="91436" bIns="45718" rtlCol="0">
            <a:spAutoFit/>
          </a:bodyPr>
          <a:lstStyle/>
          <a:p>
            <a:pPr algn="ctr" defTabSz="342929" eaLnBrk="0" fontAlgn="base" hangingPunct="0">
              <a:spcBef>
                <a:spcPct val="0"/>
              </a:spcBef>
              <a:spcAft>
                <a:spcPct val="0"/>
              </a:spcAft>
            </a:pPr>
            <a:r>
              <a:rPr lang="en-US" sz="1100" b="1" dirty="0">
                <a:solidFill>
                  <a:srgbClr val="000000"/>
                </a:solidFill>
                <a:latin typeface="Arial" panose="020B0604020202020204" pitchFamily="34" charset="0"/>
                <a:ea typeface="MS PGothic" panose="020B0600070205080204" pitchFamily="34" charset="-128"/>
                <a:cs typeface="Arial" panose="020B0604020202020204" pitchFamily="34" charset="0"/>
              </a:rPr>
              <a:t>TPS </a:t>
            </a:r>
            <a:r>
              <a:rPr lang="en-US" sz="1100" b="1" dirty="0">
                <a:solidFill>
                  <a:srgbClr val="000000"/>
                </a:solidFill>
                <a:latin typeface="Arial"/>
                <a:ea typeface="MS PGothic" panose="020B0600070205080204" pitchFamily="34" charset="-128"/>
                <a:cs typeface="Arial"/>
              </a:rPr>
              <a:t>&lt;1%</a:t>
            </a: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5920" y="1511720"/>
            <a:ext cx="1060892" cy="56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426" y="3786887"/>
            <a:ext cx="132238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27814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err="1" smtClean="0"/>
              <a:t>Pooled</a:t>
            </a:r>
            <a:r>
              <a:rPr lang="fr-FR" sz="2800" dirty="0" smtClean="0"/>
              <a:t> </a:t>
            </a:r>
            <a:r>
              <a:rPr lang="fr-FR" sz="2800" dirty="0" err="1" smtClean="0"/>
              <a:t>analysis</a:t>
            </a:r>
            <a:r>
              <a:rPr lang="fr-FR" sz="2800" dirty="0" smtClean="0"/>
              <a:t> of KN 21G, KN 189 and KN 407</a:t>
            </a:r>
            <a:br>
              <a:rPr lang="fr-FR" sz="2800" dirty="0" smtClean="0"/>
            </a:br>
            <a:r>
              <a:rPr lang="fr-FR" sz="2800" dirty="0" smtClean="0"/>
              <a:t>in PD-L1&lt;1% NSCLC</a:t>
            </a:r>
            <a:endParaRPr lang="fr-FR" sz="2800" dirty="0"/>
          </a:p>
        </p:txBody>
      </p:sp>
      <p:sp>
        <p:nvSpPr>
          <p:cNvPr id="4" name="Text Box 4"/>
          <p:cNvSpPr txBox="1">
            <a:spLocks noChangeArrowheads="1"/>
          </p:cNvSpPr>
          <p:nvPr/>
        </p:nvSpPr>
        <p:spPr bwMode="auto">
          <a:xfrm>
            <a:off x="2" y="4922043"/>
            <a:ext cx="1133632" cy="230826"/>
          </a:xfrm>
          <a:prstGeom prst="rect">
            <a:avLst/>
          </a:prstGeom>
          <a:noFill/>
          <a:ln w="9525">
            <a:noFill/>
            <a:miter lim="800000"/>
            <a:headEnd/>
            <a:tailEnd/>
          </a:ln>
          <a:effectLst/>
        </p:spPr>
        <p:txBody>
          <a:bodyPr wrap="none" lIns="91434" tIns="45717" rIns="91434" bIns="45717">
            <a:spAutoFit/>
          </a:bodyPr>
          <a:lstStyle/>
          <a:p>
            <a:pPr defTabSz="342892" eaLnBrk="0" fontAlgn="base" hangingPunct="0">
              <a:spcBef>
                <a:spcPct val="0"/>
              </a:spcBef>
              <a:spcAft>
                <a:spcPct val="0"/>
              </a:spcAft>
            </a:pPr>
            <a:r>
              <a:rPr sz="900" dirty="0" err="1">
                <a:solidFill>
                  <a:schemeClr val="accent1"/>
                </a:solidFill>
                <a:latin typeface="Arial Narrow" panose="020B0606020202030204" pitchFamily="34" charset="0"/>
                <a:ea typeface="MS PGothic" panose="020B0600070205080204" pitchFamily="34" charset="-128"/>
              </a:rPr>
              <a:t>B</a:t>
            </a:r>
            <a:r>
              <a:rPr sz="900" dirty="0" err="1" smtClean="0">
                <a:solidFill>
                  <a:schemeClr val="accent1"/>
                </a:solidFill>
                <a:latin typeface="Arial Narrow" panose="020B0606020202030204" pitchFamily="34" charset="0"/>
                <a:ea typeface="MS PGothic" panose="020B0600070205080204" pitchFamily="34" charset="-128"/>
              </a:rPr>
              <a:t>orghaei</a:t>
            </a:r>
            <a:r>
              <a:rPr sz="900" dirty="0" smtClean="0">
                <a:solidFill>
                  <a:schemeClr val="accent1"/>
                </a:solidFill>
                <a:latin typeface="Arial Narrow" panose="020B0606020202030204" pitchFamily="34" charset="0"/>
                <a:ea typeface="MS PGothic" panose="020B0600070205080204" pitchFamily="34" charset="-128"/>
              </a:rPr>
              <a:t>, WCLC 2019</a:t>
            </a:r>
            <a:endParaRPr sz="900" dirty="0">
              <a:solidFill>
                <a:schemeClr val="accent1"/>
              </a:solidFill>
              <a:latin typeface="Arial Narrow" panose="020B0606020202030204" pitchFamily="34" charset="0"/>
              <a:ea typeface="MS PGothic" panose="020B0600070205080204" pitchFamily="34" charset="-128"/>
            </a:endParaRPr>
          </a:p>
        </p:txBody>
      </p:sp>
      <p:pic>
        <p:nvPicPr>
          <p:cNvPr id="5" name="Image 4"/>
          <p:cNvPicPr>
            <a:picLocks noChangeAspect="1"/>
          </p:cNvPicPr>
          <p:nvPr/>
        </p:nvPicPr>
        <p:blipFill>
          <a:blip r:embed="rId2"/>
          <a:stretch>
            <a:fillRect/>
          </a:stretch>
        </p:blipFill>
        <p:spPr>
          <a:xfrm>
            <a:off x="5088560" y="1980148"/>
            <a:ext cx="4073950" cy="1809816"/>
          </a:xfrm>
          <a:prstGeom prst="rect">
            <a:avLst/>
          </a:prstGeom>
        </p:spPr>
      </p:pic>
      <p:pic>
        <p:nvPicPr>
          <p:cNvPr id="6" name="Image 5"/>
          <p:cNvPicPr>
            <a:picLocks noChangeAspect="1"/>
          </p:cNvPicPr>
          <p:nvPr/>
        </p:nvPicPr>
        <p:blipFill>
          <a:blip r:embed="rId3"/>
          <a:stretch>
            <a:fillRect/>
          </a:stretch>
        </p:blipFill>
        <p:spPr>
          <a:xfrm>
            <a:off x="1781690" y="2035984"/>
            <a:ext cx="3896410" cy="1787678"/>
          </a:xfrm>
          <a:prstGeom prst="rect">
            <a:avLst/>
          </a:prstGeom>
        </p:spPr>
      </p:pic>
      <p:pic>
        <p:nvPicPr>
          <p:cNvPr id="7" name="Image 6"/>
          <p:cNvPicPr>
            <a:picLocks noChangeAspect="1"/>
          </p:cNvPicPr>
          <p:nvPr/>
        </p:nvPicPr>
        <p:blipFill>
          <a:blip r:embed="rId4"/>
          <a:stretch>
            <a:fillRect/>
          </a:stretch>
        </p:blipFill>
        <p:spPr>
          <a:xfrm>
            <a:off x="151518" y="1851670"/>
            <a:ext cx="1964232" cy="1753779"/>
          </a:xfrm>
          <a:prstGeom prst="rect">
            <a:avLst/>
          </a:prstGeom>
        </p:spPr>
      </p:pic>
    </p:spTree>
    <p:extLst>
      <p:ext uri="{BB962C8B-B14F-4D97-AF65-F5344CB8AC3E}">
        <p14:creationId xmlns:p14="http://schemas.microsoft.com/office/powerpoint/2010/main" val="14895804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subTitle" idx="1"/>
          </p:nvPr>
        </p:nvSpPr>
        <p:spPr>
          <a:xfrm>
            <a:off x="836585" y="726545"/>
            <a:ext cx="8010890" cy="3195355"/>
          </a:xfrm>
        </p:spPr>
        <p:txBody>
          <a:bodyPr>
            <a:noAutofit/>
          </a:bodyPr>
          <a:lstStyle/>
          <a:p>
            <a:pPr>
              <a:lnSpc>
                <a:spcPct val="125000"/>
              </a:lnSpc>
              <a:spcBef>
                <a:spcPts val="0"/>
              </a:spcBef>
            </a:pPr>
            <a:r>
              <a:rPr lang="en-US" sz="4000" dirty="0" smtClean="0">
                <a:effectLst>
                  <a:outerShdw blurRad="38100" dist="38100" dir="2700000" algn="tl">
                    <a:srgbClr val="000000">
                      <a:alpha val="43137"/>
                    </a:srgbClr>
                  </a:outerShdw>
                </a:effectLst>
              </a:rPr>
              <a:t>Is there a room for additional biomarkers?</a:t>
            </a:r>
          </a:p>
        </p:txBody>
      </p:sp>
    </p:spTree>
    <p:extLst>
      <p:ext uri="{BB962C8B-B14F-4D97-AF65-F5344CB8AC3E}">
        <p14:creationId xmlns:p14="http://schemas.microsoft.com/office/powerpoint/2010/main" val="5719398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6555" y="456516"/>
            <a:ext cx="8056800" cy="640524"/>
          </a:xfrm>
        </p:spPr>
        <p:txBody>
          <a:bodyPr/>
          <a:lstStyle/>
          <a:p>
            <a:r>
              <a:rPr lang="fr-FR" sz="2800" dirty="0" smtClean="0"/>
              <a:t>TMB </a:t>
            </a:r>
            <a:r>
              <a:rPr lang="fr-FR" sz="2800" cap="none" dirty="0" err="1" smtClean="0"/>
              <a:t>is</a:t>
            </a:r>
            <a:r>
              <a:rPr lang="fr-FR" sz="2800" cap="none" dirty="0" smtClean="0"/>
              <a:t> </a:t>
            </a:r>
            <a:r>
              <a:rPr lang="fr-FR" sz="2800" cap="none" dirty="0" err="1" smtClean="0"/>
              <a:t>independant</a:t>
            </a:r>
            <a:r>
              <a:rPr lang="fr-FR" sz="2800" cap="none" dirty="0" smtClean="0"/>
              <a:t> of </a:t>
            </a:r>
            <a:r>
              <a:rPr lang="fr-FR" sz="2800" dirty="0" smtClean="0"/>
              <a:t>PD-L1 </a:t>
            </a:r>
            <a:r>
              <a:rPr lang="fr-FR" sz="2800" cap="none" dirty="0" err="1" smtClean="0"/>
              <a:t>level</a:t>
            </a:r>
            <a:r>
              <a:rPr lang="fr-FR" sz="2800" cap="none" dirty="0" smtClean="0"/>
              <a:t> of expression</a:t>
            </a:r>
            <a:endParaRPr lang="fr-FR" sz="28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55" y="1835989"/>
            <a:ext cx="4356651" cy="2685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0" y="4897279"/>
            <a:ext cx="1999265" cy="246221"/>
          </a:xfrm>
          <a:prstGeom prst="rect">
            <a:avLst/>
          </a:prstGeom>
          <a:noFill/>
        </p:spPr>
        <p:txBody>
          <a:bodyPr wrap="none" rtlCol="0">
            <a:spAutoFit/>
          </a:bodyPr>
          <a:lstStyle/>
          <a:p>
            <a:pPr marL="0" marR="0" indent="0" algn="l" defTabSz="457200" rtl="0" eaLnBrk="1" fontAlgn="auto" latinLnBrk="0" hangingPunct="1">
              <a:lnSpc>
                <a:spcPct val="100000"/>
              </a:lnSpc>
              <a:spcBef>
                <a:spcPts val="0"/>
              </a:spcBef>
              <a:spcAft>
                <a:spcPts val="0"/>
              </a:spcAft>
              <a:buClrTx/>
              <a:buSzTx/>
              <a:buFontTx/>
              <a:buNone/>
              <a:tabLst/>
            </a:pPr>
            <a:r>
              <a:rPr lang="fr-FR" sz="1000" i="0" u="none" strike="noStrike" kern="1200" baseline="0" dirty="0" smtClean="0">
                <a:solidFill>
                  <a:srgbClr val="4F8EA0"/>
                </a:solidFill>
                <a:latin typeface="Arial Narrow"/>
                <a:ea typeface="+mn-ea"/>
                <a:cs typeface="Arial Narrow"/>
              </a:rPr>
              <a:t>Peters, AACR 2017; Rizvi,</a:t>
            </a:r>
            <a:r>
              <a:rPr lang="fr-FR" sz="1000" i="0" u="none" strike="noStrike" kern="1200" dirty="0" smtClean="0">
                <a:solidFill>
                  <a:srgbClr val="4F8EA0"/>
                </a:solidFill>
                <a:latin typeface="Arial Narrow"/>
                <a:ea typeface="+mn-ea"/>
                <a:cs typeface="Arial Narrow"/>
              </a:rPr>
              <a:t> ASCO 2019</a:t>
            </a:r>
            <a:endParaRPr lang="fr-FR" sz="1000" i="0" u="none" strike="noStrike" kern="1200" baseline="0" dirty="0" smtClean="0">
              <a:solidFill>
                <a:srgbClr val="4F8EA0"/>
              </a:solidFill>
              <a:latin typeface="Arial Narrow"/>
              <a:ea typeface="+mn-ea"/>
              <a:cs typeface="Arial Narrow"/>
            </a:endParaRPr>
          </a:p>
        </p:txBody>
      </p:sp>
      <p:sp>
        <p:nvSpPr>
          <p:cNvPr id="5" name="Rectangle 4"/>
          <p:cNvSpPr/>
          <p:nvPr/>
        </p:nvSpPr>
        <p:spPr>
          <a:xfrm>
            <a:off x="6325533" y="1447425"/>
            <a:ext cx="1936877" cy="369332"/>
          </a:xfrm>
          <a:prstGeom prst="rect">
            <a:avLst/>
          </a:prstGeom>
        </p:spPr>
        <p:txBody>
          <a:bodyPr wrap="none">
            <a:spAutoFit/>
          </a:bodyPr>
          <a:lstStyle/>
          <a:p>
            <a:r>
              <a:rPr lang="fr-FR" dirty="0" err="1" smtClean="0">
                <a:latin typeface="Calibri" panose="020F0502020204030204" pitchFamily="34" charset="0"/>
              </a:rPr>
              <a:t>Mystic</a:t>
            </a:r>
            <a:r>
              <a:rPr lang="fr-FR" dirty="0" smtClean="0">
                <a:latin typeface="Calibri" panose="020F0502020204030204" pitchFamily="34" charset="0"/>
              </a:rPr>
              <a:t>, </a:t>
            </a:r>
            <a:r>
              <a:rPr lang="fr-FR" dirty="0" err="1" smtClean="0">
                <a:latin typeface="Calibri" panose="020F0502020204030204" pitchFamily="34" charset="0"/>
              </a:rPr>
              <a:t>blood</a:t>
            </a:r>
            <a:r>
              <a:rPr lang="fr-FR" dirty="0" smtClean="0">
                <a:latin typeface="Calibri" panose="020F0502020204030204" pitchFamily="34" charset="0"/>
              </a:rPr>
              <a:t> TMB</a:t>
            </a:r>
            <a:endParaRPr lang="fr-FR" dirty="0">
              <a:latin typeface="Calibri" panose="020F0502020204030204" pitchFamily="34" charset="0"/>
            </a:endParaRPr>
          </a:p>
        </p:txBody>
      </p:sp>
      <p:sp>
        <p:nvSpPr>
          <p:cNvPr id="9" name="Rectangle 8"/>
          <p:cNvSpPr/>
          <p:nvPr/>
        </p:nvSpPr>
        <p:spPr>
          <a:xfrm>
            <a:off x="1087104" y="1447425"/>
            <a:ext cx="2178353" cy="369332"/>
          </a:xfrm>
          <a:prstGeom prst="rect">
            <a:avLst/>
          </a:prstGeom>
        </p:spPr>
        <p:txBody>
          <a:bodyPr wrap="none">
            <a:spAutoFit/>
          </a:bodyPr>
          <a:lstStyle/>
          <a:p>
            <a:r>
              <a:rPr lang="fr-FR" dirty="0" err="1" smtClean="0">
                <a:latin typeface="Calibri" panose="020F0502020204030204" pitchFamily="34" charset="0"/>
              </a:rPr>
              <a:t>CheckMate</a:t>
            </a:r>
            <a:r>
              <a:rPr lang="fr-FR" dirty="0" smtClean="0">
                <a:latin typeface="Calibri" panose="020F0502020204030204" pitchFamily="34" charset="0"/>
              </a:rPr>
              <a:t> 026, WES</a:t>
            </a:r>
            <a:endParaRPr lang="fr-FR" dirty="0">
              <a:latin typeface="Calibri" panose="020F0502020204030204"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890" y="1872369"/>
            <a:ext cx="3220839" cy="2664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59336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1618" y="501520"/>
            <a:ext cx="8400881" cy="595519"/>
          </a:xfrm>
        </p:spPr>
        <p:txBody>
          <a:bodyPr/>
          <a:lstStyle/>
          <a:p>
            <a:r>
              <a:rPr lang="fr-FR" sz="2800" cap="none" dirty="0" err="1" smtClean="0"/>
              <a:t>Using</a:t>
            </a:r>
            <a:r>
              <a:rPr lang="fr-FR" sz="2800" cap="none" dirty="0" smtClean="0"/>
              <a:t> </a:t>
            </a:r>
            <a:r>
              <a:rPr lang="fr-FR" sz="2800" dirty="0" err="1" smtClean="0"/>
              <a:t>tmb</a:t>
            </a:r>
            <a:r>
              <a:rPr lang="fr-FR" sz="2800" dirty="0" smtClean="0"/>
              <a:t> </a:t>
            </a:r>
            <a:r>
              <a:rPr lang="fr-FR" sz="2800" cap="none" dirty="0" smtClean="0"/>
              <a:t>and </a:t>
            </a:r>
            <a:r>
              <a:rPr lang="fr-FR" sz="2800" dirty="0" smtClean="0"/>
              <a:t>pd-l1 </a:t>
            </a:r>
            <a:r>
              <a:rPr lang="fr-FR" sz="2800" cap="none" dirty="0" smtClean="0"/>
              <a:t>as </a:t>
            </a:r>
            <a:r>
              <a:rPr lang="fr-FR" sz="2800" cap="none" dirty="0" err="1" smtClean="0"/>
              <a:t>Two</a:t>
            </a:r>
            <a:r>
              <a:rPr lang="fr-FR" sz="2800" cap="none" dirty="0" smtClean="0"/>
              <a:t> Independent </a:t>
            </a:r>
            <a:r>
              <a:rPr lang="fr-FR" sz="2800" cap="none" dirty="0" err="1" smtClean="0"/>
              <a:t>Biomarkers</a:t>
            </a:r>
            <a:r>
              <a:rPr lang="fr-FR" sz="2800" cap="none" dirty="0" smtClean="0"/>
              <a:t> </a:t>
            </a:r>
            <a:endParaRPr lang="fr-FR" sz="28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421" y="1404820"/>
            <a:ext cx="4094542" cy="32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9887" y="4897279"/>
            <a:ext cx="3917659" cy="246221"/>
          </a:xfrm>
          <a:prstGeom prst="rect">
            <a:avLst/>
          </a:prstGeom>
          <a:noFill/>
        </p:spPr>
        <p:txBody>
          <a:bodyPr wrap="square" rtlCol="0">
            <a:spAutoFit/>
          </a:bodyPr>
          <a:lstStyle/>
          <a:p>
            <a:r>
              <a:rPr lang="fr-FR" sz="1000" dirty="0">
                <a:solidFill>
                  <a:srgbClr val="4F8EA0"/>
                </a:solidFill>
                <a:latin typeface="Arial Narrow"/>
                <a:cs typeface="Arial Narrow"/>
              </a:rPr>
              <a:t>Gandara, Nat Med </a:t>
            </a:r>
            <a:r>
              <a:rPr lang="fr-FR" sz="1000" dirty="0" smtClean="0">
                <a:solidFill>
                  <a:srgbClr val="4F8EA0"/>
                </a:solidFill>
                <a:latin typeface="Arial Narrow"/>
                <a:cs typeface="Arial Narrow"/>
              </a:rPr>
              <a:t>2018</a:t>
            </a:r>
            <a:r>
              <a:rPr lang="da-DK" sz="1000" dirty="0" smtClean="0">
                <a:solidFill>
                  <a:srgbClr val="4F8EA0"/>
                </a:solidFill>
                <a:latin typeface="Arial Narrow"/>
                <a:ea typeface="+mn-ea"/>
                <a:cs typeface="Arial Narrow"/>
              </a:rPr>
              <a:t>; Peters S et al., AACR 2017</a:t>
            </a:r>
            <a:endParaRPr lang="da-DK" sz="1000" dirty="0">
              <a:solidFill>
                <a:srgbClr val="4F8EA0"/>
              </a:solidFill>
              <a:latin typeface="Arial Narrow"/>
              <a:ea typeface="+mn-ea"/>
              <a:cs typeface="Arial Narrow"/>
            </a:endParaRPr>
          </a:p>
        </p:txBody>
      </p:sp>
      <p:cxnSp>
        <p:nvCxnSpPr>
          <p:cNvPr id="10" name="Connecteur droit avec flèche 9"/>
          <p:cNvCxnSpPr/>
          <p:nvPr/>
        </p:nvCxnSpPr>
        <p:spPr>
          <a:xfrm flipH="1">
            <a:off x="8003097" y="1404820"/>
            <a:ext cx="352338" cy="585908"/>
          </a:xfrm>
          <a:prstGeom prst="straightConnector1">
            <a:avLst/>
          </a:prstGeom>
          <a:ln>
            <a:solidFill>
              <a:schemeClr val="accent2">
                <a:lumMod val="40000"/>
                <a:lumOff val="60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595" y="1331691"/>
            <a:ext cx="2655295" cy="2230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525" y="3549479"/>
            <a:ext cx="3933630" cy="1170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à coins arrondis 2"/>
          <p:cNvSpPr/>
          <p:nvPr/>
        </p:nvSpPr>
        <p:spPr>
          <a:xfrm>
            <a:off x="296525" y="4461959"/>
            <a:ext cx="3933630" cy="25764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310394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6565" y="118110"/>
            <a:ext cx="8487435" cy="1005840"/>
          </a:xfrm>
        </p:spPr>
        <p:txBody>
          <a:bodyPr>
            <a:noAutofit/>
          </a:bodyPr>
          <a:lstStyle/>
          <a:p>
            <a:r>
              <a:rPr lang="en-US" sz="2400" dirty="0"/>
              <a:t>Checkmate </a:t>
            </a:r>
            <a:r>
              <a:rPr lang="en-US" sz="2400" dirty="0" smtClean="0"/>
              <a:t>227 Part 1b (PD-L1&lt;1%): </a:t>
            </a:r>
            <a:r>
              <a:rPr lang="en-US" sz="2400" dirty="0"/>
              <a:t>PFS</a:t>
            </a:r>
            <a:br>
              <a:rPr lang="en-US" sz="2400" dirty="0"/>
            </a:br>
            <a:r>
              <a:rPr lang="en-US" sz="2400" dirty="0"/>
              <a:t>Nivolumab + Chemotherapy and Nivolumab + Ipilimumab </a:t>
            </a:r>
            <a:r>
              <a:rPr lang="en-US" sz="2400" dirty="0" smtClean="0"/>
              <a:t>by </a:t>
            </a:r>
            <a:r>
              <a:rPr lang="en-US" sz="2400" dirty="0"/>
              <a:t>TMB </a:t>
            </a:r>
            <a:endParaRPr lang="fr-FR"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60031"/>
            <a:ext cx="8205755" cy="3551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4"/>
          <p:cNvSpPr txBox="1">
            <a:spLocks noChangeArrowheads="1"/>
          </p:cNvSpPr>
          <p:nvPr/>
        </p:nvSpPr>
        <p:spPr bwMode="auto">
          <a:xfrm>
            <a:off x="17959" y="4931298"/>
            <a:ext cx="1763731" cy="20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36000" rIns="72000" bIns="72000" numCol="1" anchor="b" anchorCtr="0" compatLnSpc="1">
            <a:prstTxWarp prst="textNoShape">
              <a:avLst/>
            </a:prstTxWarp>
            <a:noAutofit/>
          </a:bodyPr>
          <a:lstStyle>
            <a:defPPr>
              <a:defRPr lang="fr-FR"/>
            </a:defPPr>
            <a:lvl1pPr indent="0" eaLnBrk="0" fontAlgn="base" hangingPunct="0">
              <a:lnSpc>
                <a:spcPct val="95000"/>
              </a:lnSpc>
              <a:spcBef>
                <a:spcPts val="300"/>
              </a:spcBef>
              <a:spcAft>
                <a:spcPts val="0"/>
              </a:spcAft>
              <a:buClr>
                <a:schemeClr val="accent1"/>
              </a:buClr>
              <a:buSzPct val="80000"/>
              <a:buFontTx/>
              <a:buNone/>
              <a:defRPr sz="800" i="1">
                <a:solidFill>
                  <a:schemeClr val="bg2"/>
                </a:solidFill>
                <a:latin typeface="Century Gothic" panose="020B0502020202020204" pitchFamily="34" charset="0"/>
              </a:defRPr>
            </a:lvl1pPr>
            <a:lvl2pPr marL="685800" indent="-228600" eaLnBrk="0" fontAlgn="base" hangingPunct="0">
              <a:lnSpc>
                <a:spcPct val="95000"/>
              </a:lnSpc>
              <a:spcBef>
                <a:spcPts val="600"/>
              </a:spcBef>
              <a:spcAft>
                <a:spcPts val="600"/>
              </a:spcAft>
              <a:buClr>
                <a:schemeClr val="accent1"/>
              </a:buClr>
              <a:buSzPct val="80000"/>
              <a:buFont typeface="Wingdings" pitchFamily="2" charset="2"/>
              <a:buChar char="¢"/>
              <a:defRPr sz="2000">
                <a:solidFill>
                  <a:schemeClr val="bg2"/>
                </a:solidFill>
                <a:latin typeface="Century Gothic" panose="020B0502020202020204" pitchFamily="34" charset="0"/>
              </a:defRPr>
            </a:lvl2pPr>
            <a:lvl3pPr marL="1143000" indent="-228600" eaLnBrk="0" fontAlgn="base" hangingPunct="0">
              <a:lnSpc>
                <a:spcPct val="95000"/>
              </a:lnSpc>
              <a:spcBef>
                <a:spcPts val="600"/>
              </a:spcBef>
              <a:spcAft>
                <a:spcPts val="600"/>
              </a:spcAft>
              <a:buClr>
                <a:schemeClr val="accent1"/>
              </a:buClr>
              <a:buSzPct val="80000"/>
              <a:buFont typeface="Wingdings" pitchFamily="2" charset="2"/>
              <a:buChar char="l"/>
              <a:defRPr>
                <a:solidFill>
                  <a:schemeClr val="bg2"/>
                </a:solidFill>
                <a:latin typeface="Century Gothic" panose="020B0502020202020204" pitchFamily="34" charset="0"/>
              </a:defRPr>
            </a:lvl3pPr>
            <a:lvl4pPr marL="1600200" indent="-228600" eaLnBrk="0" fontAlgn="base" hangingPunct="0">
              <a:lnSpc>
                <a:spcPct val="95000"/>
              </a:lnSpc>
              <a:spcBef>
                <a:spcPts val="600"/>
              </a:spcBef>
              <a:spcAft>
                <a:spcPts val="600"/>
              </a:spcAft>
              <a:buClr>
                <a:schemeClr val="accent1"/>
              </a:buClr>
              <a:buSzPct val="80000"/>
              <a:buFont typeface="Wingdings" pitchFamily="2" charset="2"/>
              <a:buChar char="¢"/>
              <a:defRPr sz="1600">
                <a:solidFill>
                  <a:schemeClr val="bg2"/>
                </a:solidFill>
                <a:latin typeface="Century Gothic" panose="020B0502020202020204" pitchFamily="34" charset="0"/>
              </a:defRPr>
            </a:lvl4pPr>
            <a:lvl5pPr marL="2057400" indent="-228600" eaLnBrk="0" fontAlgn="base" hangingPunct="0">
              <a:lnSpc>
                <a:spcPct val="95000"/>
              </a:lnSpc>
              <a:spcBef>
                <a:spcPts val="600"/>
              </a:spcBef>
              <a:spcAft>
                <a:spcPts val="600"/>
              </a:spcAft>
              <a:buClr>
                <a:schemeClr val="accent1"/>
              </a:buClr>
              <a:buSzPct val="80000"/>
              <a:buFont typeface="Wingdings" pitchFamily="2" charset="2"/>
              <a:buChar char="l"/>
              <a:defRPr sz="1600">
                <a:solidFill>
                  <a:schemeClr val="bg2"/>
                </a:solidFill>
                <a:latin typeface="Century Gothic" panose="020B0502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sz="900" i="0" dirty="0" err="1">
                <a:solidFill>
                  <a:schemeClr val="accent1"/>
                </a:solidFill>
                <a:latin typeface="Arial Narrow" panose="020B0606020202030204" pitchFamily="34" charset="0"/>
              </a:rPr>
              <a:t>Borghaei</a:t>
            </a:r>
            <a:r>
              <a:rPr sz="900" i="0" dirty="0">
                <a:solidFill>
                  <a:schemeClr val="accent1"/>
                </a:solidFill>
                <a:latin typeface="Arial Narrow" panose="020B0606020202030204" pitchFamily="34" charset="0"/>
              </a:rPr>
              <a:t> H, ASCO 2018</a:t>
            </a:r>
          </a:p>
        </p:txBody>
      </p:sp>
      <p:cxnSp>
        <p:nvCxnSpPr>
          <p:cNvPr id="4" name="Connecteur droit avec flèche 3"/>
          <p:cNvCxnSpPr/>
          <p:nvPr/>
        </p:nvCxnSpPr>
        <p:spPr>
          <a:xfrm flipH="1">
            <a:off x="5562110" y="1896675"/>
            <a:ext cx="225025" cy="450050"/>
          </a:xfrm>
          <a:prstGeom prst="straightConnector1">
            <a:avLst/>
          </a:prstGeom>
          <a:ln w="28575">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5139679" y="2726215"/>
            <a:ext cx="287416" cy="432665"/>
          </a:xfrm>
          <a:prstGeom prst="straightConnector1">
            <a:avLst/>
          </a:prstGeom>
          <a:ln w="28575">
            <a:solidFill>
              <a:srgbClr val="F37C1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H="1">
            <a:off x="5641246" y="1937714"/>
            <a:ext cx="225025" cy="450050"/>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Rectangle à coins arrondis 2"/>
          <p:cNvSpPr/>
          <p:nvPr/>
        </p:nvSpPr>
        <p:spPr>
          <a:xfrm>
            <a:off x="1151620" y="1360031"/>
            <a:ext cx="3420380" cy="26661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5112060" y="1356615"/>
            <a:ext cx="3510390" cy="26661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880481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0000" y="414090"/>
            <a:ext cx="8604000" cy="717500"/>
          </a:xfrm>
        </p:spPr>
        <p:txBody>
          <a:bodyPr/>
          <a:lstStyle/>
          <a:p>
            <a:r>
              <a:rPr lang="fr-FR" dirty="0"/>
              <a:t>TMB </a:t>
            </a:r>
            <a:r>
              <a:rPr lang="fr-FR" cap="none" dirty="0" smtClean="0"/>
              <a:t>as a </a:t>
            </a:r>
            <a:r>
              <a:rPr lang="fr-FR" cap="none" dirty="0" err="1" smtClean="0"/>
              <a:t>Decision-Making</a:t>
            </a:r>
            <a:r>
              <a:rPr lang="fr-FR" cap="none" dirty="0" smtClean="0"/>
              <a:t> </a:t>
            </a:r>
            <a:r>
              <a:rPr lang="fr-FR" cap="none" dirty="0" err="1" smtClean="0"/>
              <a:t>Biomarker</a:t>
            </a:r>
            <a:r>
              <a:rPr lang="fr-FR" dirty="0" smtClean="0"/>
              <a:t>: </a:t>
            </a:r>
            <a:r>
              <a:rPr lang="fr-FR" cap="none" dirty="0" smtClean="0"/>
              <a:t>the </a:t>
            </a:r>
            <a:r>
              <a:rPr lang="fr-FR" cap="none" dirty="0" err="1" smtClean="0"/>
              <a:t>Next</a:t>
            </a:r>
            <a:r>
              <a:rPr lang="fr-FR" cap="none" dirty="0" smtClean="0"/>
              <a:t> </a:t>
            </a:r>
            <a:r>
              <a:rPr lang="fr-FR" cap="none" dirty="0" err="1" smtClean="0"/>
              <a:t>Step</a:t>
            </a:r>
            <a:r>
              <a:rPr lang="fr-FR" dirty="0" smtClean="0"/>
              <a:t>?</a:t>
            </a: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530" y="1491630"/>
            <a:ext cx="8457693"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17237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t>TMB (WES) </a:t>
            </a:r>
            <a:r>
              <a:rPr lang="fr-FR" sz="2800" dirty="0" err="1" smtClean="0"/>
              <a:t>is</a:t>
            </a:r>
            <a:r>
              <a:rPr lang="fr-FR" sz="2800" dirty="0" smtClean="0"/>
              <a:t> not </a:t>
            </a:r>
            <a:r>
              <a:rPr lang="fr-FR" sz="2800" dirty="0" err="1" smtClean="0"/>
              <a:t>predictive</a:t>
            </a:r>
            <a:r>
              <a:rPr lang="fr-FR" sz="2800" dirty="0" smtClean="0"/>
              <a:t> for OS </a:t>
            </a:r>
            <a:r>
              <a:rPr lang="fr-FR" sz="2800" dirty="0" err="1" smtClean="0"/>
              <a:t>benefit</a:t>
            </a:r>
            <a:r>
              <a:rPr lang="fr-FR" sz="2800" dirty="0" smtClean="0"/>
              <a:t/>
            </a:r>
            <a:br>
              <a:rPr lang="fr-FR" sz="2800" dirty="0" smtClean="0"/>
            </a:br>
            <a:r>
              <a:rPr lang="fr-FR" sz="2800" dirty="0" smtClean="0"/>
              <a:t>in </a:t>
            </a:r>
            <a:r>
              <a:rPr lang="fr-FR" sz="2800" dirty="0" err="1" smtClean="0"/>
              <a:t>Chemotherapy</a:t>
            </a:r>
            <a:r>
              <a:rPr lang="fr-FR" sz="2800" dirty="0" smtClean="0"/>
              <a:t> + ICI </a:t>
            </a:r>
            <a:r>
              <a:rPr lang="fr-FR" sz="2800" i="1" dirty="0" smtClean="0"/>
              <a:t>vs.</a:t>
            </a:r>
            <a:r>
              <a:rPr lang="fr-FR" sz="2800" dirty="0" smtClean="0"/>
              <a:t> </a:t>
            </a:r>
            <a:r>
              <a:rPr lang="fr-FR" sz="2800" dirty="0" err="1" smtClean="0"/>
              <a:t>Chemotherapy</a:t>
            </a:r>
            <a:r>
              <a:rPr lang="fr-FR" sz="2800" dirty="0" smtClean="0"/>
              <a:t> trials </a:t>
            </a:r>
            <a:endParaRPr lang="fr-FR" sz="2800" dirty="0"/>
          </a:p>
        </p:txBody>
      </p:sp>
      <p:sp>
        <p:nvSpPr>
          <p:cNvPr id="8" name="ZoneTexte 7"/>
          <p:cNvSpPr txBox="1"/>
          <p:nvPr/>
        </p:nvSpPr>
        <p:spPr>
          <a:xfrm>
            <a:off x="0" y="4886556"/>
            <a:ext cx="1659372" cy="246193"/>
          </a:xfrm>
          <a:prstGeom prst="rect">
            <a:avLst/>
          </a:prstGeom>
          <a:noFill/>
        </p:spPr>
        <p:txBody>
          <a:bodyPr wrap="none" lIns="91412" tIns="45706" rIns="91412" bIns="45706" rtlCol="0">
            <a:spAutoFit/>
          </a:bodyPr>
          <a:lstStyle/>
          <a:p>
            <a:pPr defTabSz="457034"/>
            <a:r>
              <a:rPr lang="fr-FR" sz="1000" dirty="0" err="1" smtClean="0">
                <a:solidFill>
                  <a:srgbClr val="4F8EA0"/>
                </a:solidFill>
                <a:latin typeface="Arial Narrow"/>
                <a:cs typeface="Arial Narrow"/>
              </a:rPr>
              <a:t>Garassino</a:t>
            </a:r>
            <a:r>
              <a:rPr lang="fr-FR" sz="1000" dirty="0" smtClean="0">
                <a:solidFill>
                  <a:srgbClr val="4F8EA0"/>
                </a:solidFill>
                <a:latin typeface="Arial Narrow"/>
                <a:cs typeface="Arial Narrow"/>
              </a:rPr>
              <a:t> M et al., WCLC 2019</a:t>
            </a:r>
            <a:endParaRPr lang="fr-FR" sz="1000" dirty="0">
              <a:solidFill>
                <a:srgbClr val="4F8EA0"/>
              </a:solidFill>
              <a:latin typeface="Arial Narrow"/>
              <a:cs typeface="Arial Narrow"/>
            </a:endParaRPr>
          </a:p>
        </p:txBody>
      </p:sp>
      <p:grpSp>
        <p:nvGrpSpPr>
          <p:cNvPr id="10" name="Groupe 9"/>
          <p:cNvGrpSpPr/>
          <p:nvPr/>
        </p:nvGrpSpPr>
        <p:grpSpPr>
          <a:xfrm>
            <a:off x="597878" y="1446625"/>
            <a:ext cx="7821271" cy="3459254"/>
            <a:chOff x="597878" y="1446625"/>
            <a:chExt cx="7821271" cy="3459254"/>
          </a:xfrm>
        </p:grpSpPr>
        <p:pic>
          <p:nvPicPr>
            <p:cNvPr id="7" name="Image 6"/>
            <p:cNvPicPr>
              <a:picLocks noChangeAspect="1"/>
            </p:cNvPicPr>
            <p:nvPr/>
          </p:nvPicPr>
          <p:blipFill>
            <a:blip r:embed="rId2"/>
            <a:stretch>
              <a:fillRect/>
            </a:stretch>
          </p:blipFill>
          <p:spPr>
            <a:xfrm>
              <a:off x="597878" y="1446625"/>
              <a:ext cx="7821271" cy="3459254"/>
            </a:xfrm>
            <a:prstGeom prst="rect">
              <a:avLst/>
            </a:prstGeom>
          </p:spPr>
        </p:pic>
        <p:sp>
          <p:nvSpPr>
            <p:cNvPr id="9" name="Rectangle 8"/>
            <p:cNvSpPr/>
            <p:nvPr/>
          </p:nvSpPr>
          <p:spPr>
            <a:xfrm>
              <a:off x="7407315" y="2796775"/>
              <a:ext cx="855095" cy="270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9557462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51620" y="1420553"/>
            <a:ext cx="7650850" cy="1631216"/>
          </a:xfrm>
          <a:prstGeom prst="rect">
            <a:avLst/>
          </a:prstGeom>
        </p:spPr>
        <p:txBody>
          <a:bodyPr wrap="square">
            <a:spAutoFit/>
          </a:bodyPr>
          <a:lstStyle/>
          <a:p>
            <a:pPr>
              <a:lnSpc>
                <a:spcPct val="125000"/>
              </a:lnSpc>
            </a:pPr>
            <a:r>
              <a:rPr lang="en-US" sz="4000" dirty="0">
                <a:effectLst>
                  <a:outerShdw blurRad="38100" dist="38100" dir="2700000" algn="tl">
                    <a:srgbClr val="000000">
                      <a:alpha val="43137"/>
                    </a:srgbClr>
                  </a:outerShdw>
                </a:effectLst>
                <a:latin typeface="Calibri" panose="020F0502020204030204" pitchFamily="34" charset="0"/>
              </a:rPr>
              <a:t>Main Unmet </a:t>
            </a:r>
            <a:r>
              <a:rPr lang="en-US" sz="4000" dirty="0" smtClean="0">
                <a:effectLst>
                  <a:outerShdw blurRad="38100" dist="38100" dir="2700000" algn="tl">
                    <a:srgbClr val="000000">
                      <a:alpha val="43137"/>
                    </a:srgbClr>
                  </a:outerShdw>
                </a:effectLst>
                <a:latin typeface="Calibri" panose="020F0502020204030204" pitchFamily="34" charset="0"/>
              </a:rPr>
              <a:t>Need:</a:t>
            </a:r>
            <a:endParaRPr lang="en-US" sz="4000" dirty="0">
              <a:effectLst>
                <a:outerShdw blurRad="38100" dist="38100" dir="2700000" algn="tl">
                  <a:srgbClr val="000000">
                    <a:alpha val="43137"/>
                  </a:srgbClr>
                </a:outerShdw>
              </a:effectLst>
              <a:latin typeface="Calibri" panose="020F0502020204030204" pitchFamily="34" charset="0"/>
            </a:endParaRPr>
          </a:p>
          <a:p>
            <a:pPr>
              <a:lnSpc>
                <a:spcPct val="125000"/>
              </a:lnSpc>
            </a:pPr>
            <a:r>
              <a:rPr lang="en-US" sz="4000" dirty="0">
                <a:effectLst>
                  <a:outerShdw blurRad="38100" dist="38100" dir="2700000" algn="tl">
                    <a:srgbClr val="000000">
                      <a:alpha val="43137"/>
                    </a:srgbClr>
                  </a:outerShdw>
                </a:effectLst>
                <a:latin typeface="Calibri" panose="020F0502020204030204" pitchFamily="34" charset="0"/>
              </a:rPr>
              <a:t>Second-Line Therapy</a:t>
            </a:r>
          </a:p>
        </p:txBody>
      </p:sp>
    </p:spTree>
    <p:extLst>
      <p:ext uri="{BB962C8B-B14F-4D97-AF65-F5344CB8AC3E}">
        <p14:creationId xmlns:p14="http://schemas.microsoft.com/office/powerpoint/2010/main" val="2573410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1590" y="1086585"/>
            <a:ext cx="7497325" cy="2400657"/>
          </a:xfrm>
          <a:prstGeom prst="rect">
            <a:avLst/>
          </a:prstGeom>
        </p:spPr>
        <p:txBody>
          <a:bodyPr wrap="square">
            <a:spAutoFit/>
          </a:bodyPr>
          <a:lstStyle/>
          <a:p>
            <a:pPr>
              <a:lnSpc>
                <a:spcPct val="125000"/>
              </a:lnSpc>
            </a:pPr>
            <a:r>
              <a:rPr lang="en-US" sz="4000" dirty="0">
                <a:effectLst>
                  <a:outerShdw blurRad="38100" dist="38100" dir="2700000" algn="tl">
                    <a:srgbClr val="000000">
                      <a:alpha val="43137"/>
                    </a:srgbClr>
                  </a:outerShdw>
                </a:effectLst>
                <a:latin typeface="Calibri" panose="020F0502020204030204" pitchFamily="34" charset="0"/>
              </a:rPr>
              <a:t>The Two Strategies</a:t>
            </a:r>
          </a:p>
          <a:p>
            <a:pPr>
              <a:lnSpc>
                <a:spcPct val="125000"/>
              </a:lnSpc>
            </a:pPr>
            <a:r>
              <a:rPr lang="en-US" sz="4000" dirty="0">
                <a:effectLst>
                  <a:outerShdw blurRad="38100" dist="38100" dir="2700000" algn="tl">
                    <a:srgbClr val="000000">
                      <a:alpha val="43137"/>
                    </a:srgbClr>
                  </a:outerShdw>
                </a:effectLst>
                <a:latin typeface="Calibri" panose="020F0502020204030204" pitchFamily="34" charset="0"/>
              </a:rPr>
              <a:t>of Immunotherapy Development</a:t>
            </a:r>
          </a:p>
          <a:p>
            <a:pPr>
              <a:lnSpc>
                <a:spcPct val="125000"/>
              </a:lnSpc>
            </a:pPr>
            <a:r>
              <a:rPr lang="en-US" sz="4000" dirty="0">
                <a:effectLst>
                  <a:outerShdw blurRad="38100" dist="38100" dir="2700000" algn="tl">
                    <a:srgbClr val="000000">
                      <a:alpha val="43137"/>
                    </a:srgbClr>
                  </a:outerShdw>
                </a:effectLst>
                <a:latin typeface="Calibri" panose="020F0502020204030204" pitchFamily="34" charset="0"/>
              </a:rPr>
              <a:t>in </a:t>
            </a:r>
            <a:r>
              <a:rPr lang="en-US" sz="4000" dirty="0" smtClean="0">
                <a:effectLst>
                  <a:outerShdw blurRad="38100" dist="38100" dir="2700000" algn="tl">
                    <a:srgbClr val="000000">
                      <a:alpha val="43137"/>
                    </a:srgbClr>
                  </a:outerShdw>
                </a:effectLst>
                <a:latin typeface="Calibri" panose="020F0502020204030204" pitchFamily="34" charset="0"/>
              </a:rPr>
              <a:t>1</a:t>
            </a:r>
            <a:r>
              <a:rPr lang="en-US" sz="4000" baseline="30000" dirty="0" smtClean="0">
                <a:effectLst>
                  <a:outerShdw blurRad="38100" dist="38100" dir="2700000" algn="tl">
                    <a:srgbClr val="000000">
                      <a:alpha val="43137"/>
                    </a:srgbClr>
                  </a:outerShdw>
                </a:effectLst>
                <a:latin typeface="Calibri" panose="020F0502020204030204" pitchFamily="34" charset="0"/>
              </a:rPr>
              <a:t>st</a:t>
            </a:r>
            <a:r>
              <a:rPr lang="en-US" sz="4000" dirty="0" smtClean="0">
                <a:effectLst>
                  <a:outerShdw blurRad="38100" dist="38100" dir="2700000" algn="tl">
                    <a:srgbClr val="000000">
                      <a:alpha val="43137"/>
                    </a:srgbClr>
                  </a:outerShdw>
                </a:effectLst>
                <a:latin typeface="Calibri" panose="020F0502020204030204" pitchFamily="34" charset="0"/>
              </a:rPr>
              <a:t> Line </a:t>
            </a:r>
            <a:r>
              <a:rPr lang="en-US" sz="4000" dirty="0">
                <a:effectLst>
                  <a:outerShdw blurRad="38100" dist="38100" dir="2700000" algn="tl">
                    <a:srgbClr val="000000">
                      <a:alpha val="43137"/>
                    </a:srgbClr>
                  </a:outerShdw>
                </a:effectLst>
                <a:latin typeface="Calibri" panose="020F0502020204030204" pitchFamily="34" charset="0"/>
              </a:rPr>
              <a:t>Treatment of NSCLC</a:t>
            </a:r>
          </a:p>
        </p:txBody>
      </p:sp>
    </p:spTree>
    <p:extLst>
      <p:ext uri="{BB962C8B-B14F-4D97-AF65-F5344CB8AC3E}">
        <p14:creationId xmlns:p14="http://schemas.microsoft.com/office/powerpoint/2010/main" val="34370761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Algorithme de traitement</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0" y="1401619"/>
            <a:ext cx="9046005" cy="372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23994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r>
              <a:rPr lang="fr-FR" sz="3200" dirty="0" smtClean="0"/>
              <a:t>Post-</a:t>
            </a:r>
            <a:r>
              <a:rPr lang="fr-FR" sz="3200" dirty="0" err="1"/>
              <a:t>I</a:t>
            </a:r>
            <a:r>
              <a:rPr lang="fr-FR" sz="3200" dirty="0" err="1" smtClean="0"/>
              <a:t>mmunotherapy</a:t>
            </a:r>
            <a:r>
              <a:rPr lang="fr-FR" sz="3200" dirty="0" smtClean="0"/>
              <a:t> </a:t>
            </a:r>
            <a:r>
              <a:rPr lang="fr-FR" sz="3200" dirty="0" err="1" smtClean="0"/>
              <a:t>Treatment</a:t>
            </a:r>
            <a:r>
              <a:rPr lang="fr-FR" sz="3200" dirty="0" smtClean="0"/>
              <a:t>: </a:t>
            </a:r>
            <a:r>
              <a:rPr lang="fr-FR" sz="3200" dirty="0" err="1" smtClean="0"/>
              <a:t>Different</a:t>
            </a:r>
            <a:r>
              <a:rPr lang="fr-FR" sz="3200" dirty="0" smtClean="0"/>
              <a:t> Scenarios</a:t>
            </a:r>
            <a:endParaRPr lang="fr-FR" sz="3200" dirty="0"/>
          </a:p>
        </p:txBody>
      </p:sp>
      <p:grpSp>
        <p:nvGrpSpPr>
          <p:cNvPr id="7" name="Groupe 6"/>
          <p:cNvGrpSpPr/>
          <p:nvPr/>
        </p:nvGrpSpPr>
        <p:grpSpPr>
          <a:xfrm>
            <a:off x="1974378" y="1356615"/>
            <a:ext cx="3992777" cy="3687676"/>
            <a:chOff x="305580" y="1810140"/>
            <a:chExt cx="4269885" cy="3956178"/>
          </a:xfrm>
        </p:grpSpPr>
        <p:sp>
          <p:nvSpPr>
            <p:cNvPr id="8" name="Rectangle à coins arrondis 7"/>
            <p:cNvSpPr/>
            <p:nvPr/>
          </p:nvSpPr>
          <p:spPr>
            <a:xfrm>
              <a:off x="305580" y="1810140"/>
              <a:ext cx="4191776" cy="3956178"/>
            </a:xfrm>
            <a:prstGeom prst="roundRect">
              <a:avLst>
                <a:gd name="adj" fmla="val 4422"/>
              </a:avLst>
            </a:prstGeom>
            <a:solidFill>
              <a:srgbClr val="FFFFFF"/>
            </a:solidFill>
            <a:ln w="19050" cap="flat" cmpd="sng" algn="ctr">
              <a:solidFill>
                <a:srgbClr val="37424A">
                  <a:lumMod val="60000"/>
                  <a:lumOff val="40000"/>
                </a:srgbClr>
              </a:solidFill>
              <a:prstDash val="solid"/>
            </a:ln>
            <a:effectLst/>
          </p:spPr>
          <p:txBody>
            <a:bodyPr lIns="45720" rIns="45720" rtlCol="0" anchor="ctr"/>
            <a:lstStyle/>
            <a:p>
              <a:pPr algn="ctr">
                <a:defRPr/>
              </a:pPr>
              <a:endParaRPr lang="en-US" kern="0">
                <a:solidFill>
                  <a:srgbClr val="37424A"/>
                </a:solidFill>
                <a:latin typeface="Arial"/>
              </a:endParaRPr>
            </a:p>
          </p:txBody>
        </p:sp>
        <p:grpSp>
          <p:nvGrpSpPr>
            <p:cNvPr id="9" name="Groupe 8"/>
            <p:cNvGrpSpPr/>
            <p:nvPr/>
          </p:nvGrpSpPr>
          <p:grpSpPr>
            <a:xfrm>
              <a:off x="708409" y="1837974"/>
              <a:ext cx="895357" cy="416786"/>
              <a:chOff x="1203649" y="1527087"/>
              <a:chExt cx="895357" cy="416786"/>
            </a:xfrm>
          </p:grpSpPr>
          <p:sp>
            <p:nvSpPr>
              <p:cNvPr id="12" name="ZoneTexte 13"/>
              <p:cNvSpPr txBox="1">
                <a:spLocks noChangeArrowheads="1"/>
              </p:cNvSpPr>
              <p:nvPr/>
            </p:nvSpPr>
            <p:spPr bwMode="auto">
              <a:xfrm>
                <a:off x="1229536" y="1527087"/>
                <a:ext cx="869470" cy="396223"/>
              </a:xfrm>
              <a:prstGeom prst="rect">
                <a:avLst/>
              </a:prstGeom>
              <a:solidFill>
                <a:srgbClr val="FFFFFF"/>
              </a:solidFill>
              <a:ln w="9525">
                <a:noFill/>
                <a:miter lim="800000"/>
                <a:headEnd/>
                <a:tailEnd/>
              </a:ln>
            </p:spPr>
            <p:txBody>
              <a:bodyPr wrap="none">
                <a:spAutoFit/>
              </a:bodyPr>
              <a:lstStyle/>
              <a:p>
                <a:pPr>
                  <a:defRPr/>
                </a:pPr>
                <a:r>
                  <a:rPr lang="fr-FR" b="1" kern="0" dirty="0" smtClean="0">
                    <a:solidFill>
                      <a:srgbClr val="37424A"/>
                    </a:solidFill>
                    <a:latin typeface="Calibri" panose="020F0502020204030204" pitchFamily="34" charset="0"/>
                    <a:cs typeface="Calibri" panose="020F0502020204030204" pitchFamily="34" charset="0"/>
                  </a:rPr>
                  <a:t>PFS </a:t>
                </a:r>
                <a:r>
                  <a:rPr lang="fr-FR" sz="1400" kern="0" dirty="0">
                    <a:solidFill>
                      <a:srgbClr val="37424A"/>
                    </a:solidFill>
                    <a:latin typeface="Calibri" panose="020F0502020204030204" pitchFamily="34" charset="0"/>
                    <a:cs typeface="Calibri" panose="020F0502020204030204" pitchFamily="34" charset="0"/>
                  </a:rPr>
                  <a:t>(%)</a:t>
                </a:r>
                <a:endParaRPr lang="fr-FR" sz="1200" kern="0" dirty="0">
                  <a:solidFill>
                    <a:srgbClr val="37424A"/>
                  </a:solidFill>
                  <a:latin typeface="Calibri" panose="020F0502020204030204" pitchFamily="34" charset="0"/>
                  <a:cs typeface="Calibri" panose="020F0502020204030204" pitchFamily="34" charset="0"/>
                </a:endParaRPr>
              </a:p>
            </p:txBody>
          </p:sp>
          <p:cxnSp>
            <p:nvCxnSpPr>
              <p:cNvPr id="13" name="Connecteur droit 12"/>
              <p:cNvCxnSpPr/>
              <p:nvPr/>
            </p:nvCxnSpPr>
            <p:spPr>
              <a:xfrm>
                <a:off x="1203649" y="1570411"/>
                <a:ext cx="0" cy="373462"/>
              </a:xfrm>
              <a:prstGeom prst="line">
                <a:avLst/>
              </a:prstGeom>
              <a:noFill/>
              <a:ln w="57150" cap="flat" cmpd="sng" algn="ctr">
                <a:solidFill>
                  <a:srgbClr val="37424A">
                    <a:lumMod val="40000"/>
                    <a:lumOff val="60000"/>
                  </a:srgbClr>
                </a:solidFill>
                <a:prstDash val="solid"/>
              </a:ln>
              <a:effectLst/>
            </p:spPr>
          </p:cxnSp>
        </p:grpSp>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693" r="5254"/>
            <a:stretch/>
          </p:blipFill>
          <p:spPr bwMode="auto">
            <a:xfrm>
              <a:off x="558799" y="2509501"/>
              <a:ext cx="3750737" cy="1770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oneTexte 10"/>
            <p:cNvSpPr txBox="1"/>
            <p:nvPr/>
          </p:nvSpPr>
          <p:spPr>
            <a:xfrm>
              <a:off x="317501" y="4936002"/>
              <a:ext cx="4257964" cy="561316"/>
            </a:xfrm>
            <a:prstGeom prst="rect">
              <a:avLst/>
            </a:prstGeom>
            <a:noFill/>
          </p:spPr>
          <p:txBody>
            <a:bodyPr wrap="square" rtlCol="0">
              <a:spAutoFit/>
            </a:bodyPr>
            <a:lstStyle/>
            <a:p>
              <a:pPr algn="ctr">
                <a:defRPr/>
              </a:pPr>
              <a:r>
                <a:rPr lang="en-US" sz="1400" b="1" kern="0" dirty="0">
                  <a:solidFill>
                    <a:srgbClr val="0A2240">
                      <a:lumMod val="75000"/>
                      <a:lumOff val="25000"/>
                    </a:srgbClr>
                  </a:solidFill>
                  <a:latin typeface="Calibri" panose="020F0502020204030204" pitchFamily="34" charset="0"/>
                  <a:cs typeface="Calibri" panose="020F0502020204030204" pitchFamily="34" charset="0"/>
                </a:rPr>
                <a:t>Checkmate 063: </a:t>
              </a:r>
              <a:r>
                <a:rPr lang="en-US" sz="1400" kern="0" dirty="0">
                  <a:solidFill>
                    <a:srgbClr val="0A2240">
                      <a:lumMod val="75000"/>
                      <a:lumOff val="25000"/>
                    </a:srgbClr>
                  </a:solidFill>
                  <a:latin typeface="Calibri" panose="020F0502020204030204" pitchFamily="34" charset="0"/>
                  <a:cs typeface="Calibri" panose="020F0502020204030204" pitchFamily="34" charset="0"/>
                </a:rPr>
                <a:t>Nivolumab as ≥ 3</a:t>
              </a:r>
              <a:r>
                <a:rPr lang="en-US" sz="1400" kern="0" baseline="30000" dirty="0">
                  <a:solidFill>
                    <a:srgbClr val="0A2240">
                      <a:lumMod val="75000"/>
                      <a:lumOff val="25000"/>
                    </a:srgbClr>
                  </a:solidFill>
                  <a:latin typeface="Calibri" panose="020F0502020204030204" pitchFamily="34" charset="0"/>
                  <a:cs typeface="Calibri" panose="020F0502020204030204" pitchFamily="34" charset="0"/>
                </a:rPr>
                <a:t>rd</a:t>
              </a:r>
              <a:r>
                <a:rPr lang="en-US" sz="1400" kern="0" dirty="0">
                  <a:solidFill>
                    <a:srgbClr val="0A2240">
                      <a:lumMod val="75000"/>
                      <a:lumOff val="25000"/>
                    </a:srgbClr>
                  </a:solidFill>
                  <a:latin typeface="Calibri" panose="020F0502020204030204" pitchFamily="34" charset="0"/>
                  <a:cs typeface="Calibri" panose="020F0502020204030204" pitchFamily="34" charset="0"/>
                </a:rPr>
                <a:t> Line</a:t>
              </a:r>
              <a:br>
                <a:rPr lang="en-US" sz="1400" kern="0" dirty="0">
                  <a:solidFill>
                    <a:srgbClr val="0A2240">
                      <a:lumMod val="75000"/>
                      <a:lumOff val="25000"/>
                    </a:srgbClr>
                  </a:solidFill>
                  <a:latin typeface="Calibri" panose="020F0502020204030204" pitchFamily="34" charset="0"/>
                  <a:cs typeface="Calibri" panose="020F0502020204030204" pitchFamily="34" charset="0"/>
                </a:rPr>
              </a:br>
              <a:r>
                <a:rPr lang="en-US" sz="1400" kern="0" dirty="0">
                  <a:solidFill>
                    <a:srgbClr val="0A2240">
                      <a:lumMod val="75000"/>
                      <a:lumOff val="25000"/>
                    </a:srgbClr>
                  </a:solidFill>
                  <a:latin typeface="Calibri" panose="020F0502020204030204" pitchFamily="34" charset="0"/>
                  <a:cs typeface="Calibri" panose="020F0502020204030204" pitchFamily="34" charset="0"/>
                </a:rPr>
                <a:t>in Advanced Squamous Cell Carcinoma</a:t>
              </a:r>
              <a:endParaRPr lang="fr-FR" sz="1400" kern="0" dirty="0">
                <a:solidFill>
                  <a:srgbClr val="0A2240">
                    <a:lumMod val="75000"/>
                    <a:lumOff val="25000"/>
                  </a:srgbClr>
                </a:solidFill>
                <a:latin typeface="Calibri" panose="020F0502020204030204" pitchFamily="34" charset="0"/>
                <a:cs typeface="Calibri" panose="020F0502020204030204" pitchFamily="34" charset="0"/>
              </a:endParaRPr>
            </a:p>
          </p:txBody>
        </p:sp>
      </p:grpSp>
      <p:grpSp>
        <p:nvGrpSpPr>
          <p:cNvPr id="14" name="Groupe 13"/>
          <p:cNvGrpSpPr/>
          <p:nvPr/>
        </p:nvGrpSpPr>
        <p:grpSpPr>
          <a:xfrm>
            <a:off x="26495" y="1529309"/>
            <a:ext cx="2475275" cy="907426"/>
            <a:chOff x="-1818072" y="1107814"/>
            <a:chExt cx="2036113" cy="907426"/>
          </a:xfrm>
        </p:grpSpPr>
        <p:cxnSp>
          <p:nvCxnSpPr>
            <p:cNvPr id="15" name="Connecteur droit avec flèche 14"/>
            <p:cNvCxnSpPr/>
            <p:nvPr/>
          </p:nvCxnSpPr>
          <p:spPr>
            <a:xfrm>
              <a:off x="-744485" y="1686696"/>
              <a:ext cx="962526" cy="328544"/>
            </a:xfrm>
            <a:prstGeom prst="straightConnector1">
              <a:avLst/>
            </a:prstGeom>
            <a:noFill/>
            <a:ln w="28575" cap="flat" cmpd="sng" algn="ctr">
              <a:solidFill>
                <a:srgbClr val="FF0000"/>
              </a:solidFill>
              <a:prstDash val="solid"/>
              <a:headEnd type="none" w="med" len="med"/>
              <a:tailEnd type="triangle" w="med" len="med"/>
            </a:ln>
            <a:effectLst/>
          </p:spPr>
        </p:cxnSp>
        <p:sp>
          <p:nvSpPr>
            <p:cNvPr id="16" name="ZoneTexte 15"/>
            <p:cNvSpPr txBox="1"/>
            <p:nvPr/>
          </p:nvSpPr>
          <p:spPr>
            <a:xfrm>
              <a:off x="-1818072" y="1107814"/>
              <a:ext cx="1723026" cy="578882"/>
            </a:xfrm>
            <a:prstGeom prst="roundRect">
              <a:avLst/>
            </a:prstGeom>
            <a:solidFill>
              <a:srgbClr val="FFFFFF"/>
            </a:solidFill>
            <a:ln w="19050">
              <a:solidFill>
                <a:srgbClr val="FF0000"/>
              </a:solidFill>
            </a:ln>
          </p:spPr>
          <p:txBody>
            <a:bodyPr wrap="square" rtlCol="0">
              <a:spAutoFit/>
            </a:bodyPr>
            <a:lstStyle/>
            <a:p>
              <a:pPr algn="ctr">
                <a:defRPr/>
              </a:pPr>
              <a:r>
                <a:rPr lang="fr-FR" sz="1400" b="1" kern="0" dirty="0" err="1">
                  <a:solidFill>
                    <a:srgbClr val="37424A"/>
                  </a:solidFill>
                  <a:latin typeface="Calibri" panose="020F0502020204030204" pitchFamily="34" charset="0"/>
                  <a:cs typeface="Calibri" panose="020F0502020204030204" pitchFamily="34" charset="0"/>
                </a:rPr>
                <a:t>Primary</a:t>
              </a:r>
              <a:r>
                <a:rPr lang="fr-FR" sz="1400" b="1" kern="0" dirty="0">
                  <a:solidFill>
                    <a:srgbClr val="37424A"/>
                  </a:solidFill>
                  <a:latin typeface="Calibri" panose="020F0502020204030204" pitchFamily="34" charset="0"/>
                  <a:cs typeface="Calibri" panose="020F0502020204030204" pitchFamily="34" charset="0"/>
                </a:rPr>
                <a:t> </a:t>
              </a:r>
              <a:r>
                <a:rPr lang="fr-FR" sz="1400" b="1" kern="0" dirty="0" err="1" smtClean="0">
                  <a:solidFill>
                    <a:srgbClr val="37424A"/>
                  </a:solidFill>
                  <a:latin typeface="Calibri" panose="020F0502020204030204" pitchFamily="34" charset="0"/>
                  <a:cs typeface="Calibri" panose="020F0502020204030204" pitchFamily="34" charset="0"/>
                </a:rPr>
                <a:t>resistance</a:t>
              </a:r>
              <a:r>
                <a:rPr lang="fr-FR" sz="1400" b="1" kern="0" dirty="0" smtClean="0">
                  <a:solidFill>
                    <a:srgbClr val="37424A"/>
                  </a:solidFill>
                  <a:latin typeface="Calibri" panose="020F0502020204030204" pitchFamily="34" charset="0"/>
                  <a:cs typeface="Calibri" panose="020F0502020204030204" pitchFamily="34" charset="0"/>
                </a:rPr>
                <a:t> /</a:t>
              </a:r>
              <a:r>
                <a:rPr lang="fr-FR" sz="1400" b="1" kern="0" dirty="0" err="1" smtClean="0">
                  <a:solidFill>
                    <a:srgbClr val="37424A"/>
                  </a:solidFill>
                  <a:latin typeface="Calibri" panose="020F0502020204030204" pitchFamily="34" charset="0"/>
                  <a:cs typeface="Calibri" panose="020F0502020204030204" pitchFamily="34" charset="0"/>
                </a:rPr>
                <a:t>hyperprogression</a:t>
              </a:r>
              <a:endParaRPr lang="fr-FR" sz="1400" b="1" kern="0" dirty="0">
                <a:solidFill>
                  <a:srgbClr val="37424A"/>
                </a:solidFill>
                <a:latin typeface="Calibri" panose="020F0502020204030204" pitchFamily="34" charset="0"/>
                <a:cs typeface="Calibri" panose="020F0502020204030204" pitchFamily="34" charset="0"/>
              </a:endParaRPr>
            </a:p>
          </p:txBody>
        </p:sp>
      </p:grpSp>
      <p:grpSp>
        <p:nvGrpSpPr>
          <p:cNvPr id="17" name="Groupe 16"/>
          <p:cNvGrpSpPr/>
          <p:nvPr/>
        </p:nvGrpSpPr>
        <p:grpSpPr>
          <a:xfrm>
            <a:off x="116505" y="3066805"/>
            <a:ext cx="2790310" cy="1465000"/>
            <a:chOff x="190584" y="2368904"/>
            <a:chExt cx="2790310" cy="1465000"/>
          </a:xfrm>
        </p:grpSpPr>
        <p:cxnSp>
          <p:nvCxnSpPr>
            <p:cNvPr id="18" name="Connecteur droit avec flèche 17"/>
            <p:cNvCxnSpPr/>
            <p:nvPr/>
          </p:nvCxnSpPr>
          <p:spPr>
            <a:xfrm flipV="1">
              <a:off x="1334134" y="2368904"/>
              <a:ext cx="1646760" cy="877492"/>
            </a:xfrm>
            <a:prstGeom prst="straightConnector1">
              <a:avLst/>
            </a:prstGeom>
            <a:noFill/>
            <a:ln w="28575" cap="flat" cmpd="sng" algn="ctr">
              <a:solidFill>
                <a:srgbClr val="FDB500"/>
              </a:solidFill>
              <a:prstDash val="solid"/>
              <a:headEnd type="none" w="med" len="med"/>
              <a:tailEnd type="triangle" w="med" len="med"/>
            </a:ln>
            <a:effectLst/>
          </p:spPr>
        </p:cxnSp>
        <p:sp>
          <p:nvSpPr>
            <p:cNvPr id="19" name="ZoneTexte 18"/>
            <p:cNvSpPr txBox="1"/>
            <p:nvPr/>
          </p:nvSpPr>
          <p:spPr>
            <a:xfrm>
              <a:off x="190584" y="3255022"/>
              <a:ext cx="2094659" cy="578882"/>
            </a:xfrm>
            <a:prstGeom prst="roundRect">
              <a:avLst/>
            </a:prstGeom>
            <a:solidFill>
              <a:schemeClr val="bg1"/>
            </a:solidFill>
            <a:ln w="19050">
              <a:solidFill>
                <a:srgbClr val="F9B200"/>
              </a:solidFill>
            </a:ln>
          </p:spPr>
          <p:txBody>
            <a:bodyPr wrap="square" rtlCol="0">
              <a:spAutoFit/>
            </a:bodyPr>
            <a:lstStyle/>
            <a:p>
              <a:pPr algn="ctr">
                <a:defRPr/>
              </a:pPr>
              <a:r>
                <a:rPr lang="fr-FR" sz="1400" b="1" kern="0" dirty="0" err="1">
                  <a:solidFill>
                    <a:srgbClr val="37424A"/>
                  </a:solidFill>
                  <a:latin typeface="Calibri" panose="020F0502020204030204" pitchFamily="34" charset="0"/>
                  <a:cs typeface="Calibri" panose="020F0502020204030204" pitchFamily="34" charset="0"/>
                </a:rPr>
                <a:t>Acquired</a:t>
              </a:r>
              <a:r>
                <a:rPr lang="fr-FR" sz="1400" b="1" kern="0" dirty="0">
                  <a:solidFill>
                    <a:srgbClr val="37424A"/>
                  </a:solidFill>
                  <a:latin typeface="Calibri" panose="020F0502020204030204" pitchFamily="34" charset="0"/>
                  <a:cs typeface="Calibri" panose="020F0502020204030204" pitchFamily="34" charset="0"/>
                </a:rPr>
                <a:t> </a:t>
              </a:r>
              <a:r>
                <a:rPr lang="fr-FR" sz="1400" b="1" kern="0" dirty="0" err="1" smtClean="0">
                  <a:solidFill>
                    <a:srgbClr val="37424A"/>
                  </a:solidFill>
                  <a:latin typeface="Calibri" panose="020F0502020204030204" pitchFamily="34" charset="0"/>
                  <a:cs typeface="Calibri" panose="020F0502020204030204" pitchFamily="34" charset="0"/>
                </a:rPr>
                <a:t>resistance</a:t>
              </a:r>
              <a:endParaRPr lang="fr-FR" sz="1400" b="1" kern="0" dirty="0">
                <a:solidFill>
                  <a:srgbClr val="37424A"/>
                </a:solidFill>
                <a:latin typeface="Calibri" panose="020F0502020204030204" pitchFamily="34" charset="0"/>
                <a:cs typeface="Calibri" panose="020F0502020204030204" pitchFamily="34" charset="0"/>
              </a:endParaRPr>
            </a:p>
            <a:p>
              <a:pPr algn="ctr">
                <a:defRPr/>
              </a:pPr>
              <a:r>
                <a:rPr lang="fr-FR" sz="1400" b="1" kern="0" dirty="0" err="1" smtClean="0">
                  <a:solidFill>
                    <a:srgbClr val="37424A"/>
                  </a:solidFill>
                  <a:latin typeface="Calibri" panose="020F0502020204030204" pitchFamily="34" charset="0"/>
                  <a:cs typeface="Calibri" panose="020F0502020204030204" pitchFamily="34" charset="0"/>
                </a:rPr>
                <a:t>after</a:t>
              </a:r>
              <a:r>
                <a:rPr lang="fr-FR" sz="1400" b="1" kern="0" dirty="0" smtClean="0">
                  <a:solidFill>
                    <a:srgbClr val="37424A"/>
                  </a:solidFill>
                  <a:latin typeface="Calibri" panose="020F0502020204030204" pitchFamily="34" charset="0"/>
                  <a:cs typeface="Calibri" panose="020F0502020204030204" pitchFamily="34" charset="0"/>
                </a:rPr>
                <a:t> PR/SD</a:t>
              </a:r>
              <a:endParaRPr lang="fr-FR" sz="1400" b="1" kern="0" dirty="0">
                <a:solidFill>
                  <a:srgbClr val="37424A"/>
                </a:solidFill>
                <a:latin typeface="Calibri" panose="020F0502020204030204" pitchFamily="34" charset="0"/>
                <a:cs typeface="Calibri" panose="020F0502020204030204" pitchFamily="34" charset="0"/>
              </a:endParaRPr>
            </a:p>
          </p:txBody>
        </p:sp>
      </p:grpSp>
      <p:grpSp>
        <p:nvGrpSpPr>
          <p:cNvPr id="20" name="Groupe 19"/>
          <p:cNvGrpSpPr/>
          <p:nvPr/>
        </p:nvGrpSpPr>
        <p:grpSpPr>
          <a:xfrm>
            <a:off x="4617006" y="3385484"/>
            <a:ext cx="2796201" cy="729241"/>
            <a:chOff x="2749238" y="2900489"/>
            <a:chExt cx="2796201" cy="729241"/>
          </a:xfrm>
        </p:grpSpPr>
        <p:cxnSp>
          <p:nvCxnSpPr>
            <p:cNvPr id="21" name="Connecteur droit avec flèche 20"/>
            <p:cNvCxnSpPr>
              <a:stCxn id="22" idx="1"/>
            </p:cNvCxnSpPr>
            <p:nvPr/>
          </p:nvCxnSpPr>
          <p:spPr>
            <a:xfrm flipH="1" flipV="1">
              <a:off x="2749238" y="2900489"/>
              <a:ext cx="1080134" cy="439800"/>
            </a:xfrm>
            <a:prstGeom prst="straightConnector1">
              <a:avLst/>
            </a:prstGeom>
            <a:noFill/>
            <a:ln w="28575" cap="flat" cmpd="sng" algn="ctr">
              <a:solidFill>
                <a:srgbClr val="00B050"/>
              </a:solidFill>
              <a:prstDash val="solid"/>
              <a:headEnd type="none" w="med" len="med"/>
              <a:tailEnd type="triangle" w="med" len="med"/>
            </a:ln>
            <a:effectLst/>
          </p:spPr>
        </p:cxnSp>
        <p:sp>
          <p:nvSpPr>
            <p:cNvPr id="22" name="ZoneTexte 21"/>
            <p:cNvSpPr txBox="1"/>
            <p:nvPr/>
          </p:nvSpPr>
          <p:spPr>
            <a:xfrm>
              <a:off x="3829372" y="3050848"/>
              <a:ext cx="1716067" cy="578882"/>
            </a:xfrm>
            <a:prstGeom prst="roundRect">
              <a:avLst/>
            </a:prstGeom>
            <a:solidFill>
              <a:schemeClr val="bg1"/>
            </a:solidFill>
            <a:ln w="19050">
              <a:solidFill>
                <a:srgbClr val="00B050"/>
              </a:solidFill>
            </a:ln>
          </p:spPr>
          <p:txBody>
            <a:bodyPr wrap="square" rtlCol="0">
              <a:spAutoFit/>
            </a:bodyPr>
            <a:lstStyle/>
            <a:p>
              <a:pPr algn="ctr">
                <a:defRPr/>
              </a:pPr>
              <a:r>
                <a:rPr lang="fr-FR" sz="1400" b="1" kern="0" dirty="0" smtClean="0">
                  <a:solidFill>
                    <a:srgbClr val="37424A"/>
                  </a:solidFill>
                  <a:latin typeface="Calibri" panose="020F0502020204030204" pitchFamily="34" charset="0"/>
                  <a:cs typeface="Calibri" panose="020F0502020204030204" pitchFamily="34" charset="0"/>
                </a:rPr>
                <a:t>Durable </a:t>
              </a:r>
              <a:r>
                <a:rPr lang="fr-FR" sz="1400" b="1" kern="0" dirty="0" err="1" smtClean="0">
                  <a:solidFill>
                    <a:srgbClr val="37424A"/>
                  </a:solidFill>
                  <a:latin typeface="Calibri" panose="020F0502020204030204" pitchFamily="34" charset="0"/>
                  <a:cs typeface="Calibri" panose="020F0502020204030204" pitchFamily="34" charset="0"/>
                </a:rPr>
                <a:t>benefit</a:t>
              </a:r>
              <a:endParaRPr lang="fr-FR" sz="1400" b="1" kern="0" dirty="0" smtClean="0">
                <a:solidFill>
                  <a:srgbClr val="37424A"/>
                </a:solidFill>
                <a:latin typeface="Calibri" panose="020F0502020204030204" pitchFamily="34" charset="0"/>
                <a:cs typeface="Calibri" panose="020F0502020204030204" pitchFamily="34" charset="0"/>
              </a:endParaRPr>
            </a:p>
            <a:p>
              <a:pPr algn="ctr">
                <a:defRPr/>
              </a:pPr>
              <a:r>
                <a:rPr lang="fr-FR" sz="1400" b="1" kern="0" dirty="0" err="1" smtClean="0">
                  <a:solidFill>
                    <a:srgbClr val="37424A"/>
                  </a:solidFill>
                  <a:latin typeface="Calibri" panose="020F0502020204030204" pitchFamily="34" charset="0"/>
                  <a:cs typeface="Calibri" panose="020F0502020204030204" pitchFamily="34" charset="0"/>
                </a:rPr>
                <a:t>Retreatment</a:t>
              </a:r>
              <a:endParaRPr lang="fr-FR" sz="1400" b="1" kern="0" dirty="0">
                <a:solidFill>
                  <a:srgbClr val="37424A"/>
                </a:solidFill>
                <a:latin typeface="Calibri" panose="020F0502020204030204" pitchFamily="34" charset="0"/>
                <a:cs typeface="Calibri" panose="020F0502020204030204" pitchFamily="34" charset="0"/>
              </a:endParaRPr>
            </a:p>
          </p:txBody>
        </p:sp>
      </p:grpSp>
      <p:sp>
        <p:nvSpPr>
          <p:cNvPr id="23" name="TextBox 2"/>
          <p:cNvSpPr txBox="1"/>
          <p:nvPr/>
        </p:nvSpPr>
        <p:spPr>
          <a:xfrm>
            <a:off x="0" y="4897279"/>
            <a:ext cx="1375698" cy="246221"/>
          </a:xfrm>
          <a:prstGeom prst="rect">
            <a:avLst/>
          </a:prstGeom>
          <a:noFill/>
        </p:spPr>
        <p:txBody>
          <a:bodyPr wrap="none" rtlCol="0" anchor="b">
            <a:spAutoFit/>
          </a:bodyPr>
          <a:lstStyle/>
          <a:p>
            <a:r>
              <a:rPr lang="it-IT" sz="1000" dirty="0">
                <a:solidFill>
                  <a:srgbClr val="2DA2BF"/>
                </a:solidFill>
                <a:latin typeface="Arial Narrow" panose="020B0606020202030204" pitchFamily="34" charset="0"/>
                <a:cs typeface="Calibri" panose="020F0502020204030204" pitchFamily="34" charset="0"/>
              </a:rPr>
              <a:t>Rizvi, Lancet Oncol  2015</a:t>
            </a:r>
          </a:p>
        </p:txBody>
      </p:sp>
      <p:sp>
        <p:nvSpPr>
          <p:cNvPr id="24" name="Espace réservé du contenu 2"/>
          <p:cNvSpPr>
            <a:spLocks noGrp="1"/>
          </p:cNvSpPr>
          <p:nvPr>
            <p:ph sz="quarter" idx="13"/>
          </p:nvPr>
        </p:nvSpPr>
        <p:spPr>
          <a:xfrm>
            <a:off x="6282191" y="2107335"/>
            <a:ext cx="2562726" cy="1093118"/>
          </a:xfrm>
        </p:spPr>
        <p:txBody>
          <a:bodyPr>
            <a:noAutofit/>
          </a:bodyPr>
          <a:lstStyle/>
          <a:p>
            <a:pPr marL="342900" indent="-342900">
              <a:buClr>
                <a:schemeClr val="accent1"/>
              </a:buClr>
            </a:pPr>
            <a:r>
              <a:rPr lang="fr-FR" sz="1600" dirty="0" smtClean="0"/>
              <a:t>Anti-PD-1 </a:t>
            </a:r>
            <a:r>
              <a:rPr lang="fr-FR" sz="1600" dirty="0" err="1" smtClean="0"/>
              <a:t>alone</a:t>
            </a:r>
            <a:endParaRPr lang="fr-FR" sz="1600" dirty="0" smtClean="0"/>
          </a:p>
          <a:p>
            <a:pPr marL="342900" indent="-342900">
              <a:buClr>
                <a:schemeClr val="accent1"/>
              </a:buClr>
            </a:pPr>
            <a:r>
              <a:rPr lang="fr-FR" sz="1600" i="1" dirty="0"/>
              <a:t>v</a:t>
            </a:r>
            <a:r>
              <a:rPr lang="fr-FR" sz="1600" i="1" dirty="0" smtClean="0"/>
              <a:t>s</a:t>
            </a:r>
            <a:r>
              <a:rPr lang="fr-FR" sz="1600" dirty="0" smtClean="0"/>
              <a:t>. </a:t>
            </a:r>
            <a:r>
              <a:rPr lang="fr-FR" sz="1600" dirty="0" err="1"/>
              <a:t>c</a:t>
            </a:r>
            <a:r>
              <a:rPr lang="fr-FR" sz="1600" dirty="0" err="1" smtClean="0"/>
              <a:t>hemotherapy</a:t>
            </a:r>
            <a:r>
              <a:rPr lang="fr-FR" sz="1600" dirty="0" smtClean="0"/>
              <a:t>-IO </a:t>
            </a:r>
            <a:r>
              <a:rPr lang="fr-FR" sz="1600" dirty="0" err="1" smtClean="0"/>
              <a:t>combination</a:t>
            </a:r>
            <a:endParaRPr lang="fr-FR" sz="1600" dirty="0"/>
          </a:p>
        </p:txBody>
      </p:sp>
      <p:grpSp>
        <p:nvGrpSpPr>
          <p:cNvPr id="36" name="Groupe 35"/>
          <p:cNvGrpSpPr/>
          <p:nvPr/>
        </p:nvGrpSpPr>
        <p:grpSpPr>
          <a:xfrm>
            <a:off x="6462210" y="3825284"/>
            <a:ext cx="2115235" cy="1164874"/>
            <a:chOff x="6462210" y="3825284"/>
            <a:chExt cx="2115235" cy="1164874"/>
          </a:xfrm>
        </p:grpSpPr>
        <p:sp>
          <p:nvSpPr>
            <p:cNvPr id="2" name="Rectangle à coins arrondis 1"/>
            <p:cNvSpPr/>
            <p:nvPr/>
          </p:nvSpPr>
          <p:spPr>
            <a:xfrm>
              <a:off x="6462210" y="4240097"/>
              <a:ext cx="2115235" cy="75006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2"/>
                  </a:solidFill>
                  <a:latin typeface="Calibri" panose="020F0502020204030204" pitchFamily="34" charset="0"/>
                </a:rPr>
                <a:t>Impact of free </a:t>
              </a:r>
              <a:r>
                <a:rPr lang="fr-FR" sz="1200" b="1" dirty="0" err="1" smtClean="0">
                  <a:solidFill>
                    <a:schemeClr val="tx2"/>
                  </a:solidFill>
                  <a:latin typeface="Calibri" panose="020F0502020204030204" pitchFamily="34" charset="0"/>
                </a:rPr>
                <a:t>interval</a:t>
              </a:r>
              <a:r>
                <a:rPr lang="fr-FR" sz="1200" b="1" dirty="0" smtClean="0">
                  <a:solidFill>
                    <a:schemeClr val="tx2"/>
                  </a:solidFill>
                  <a:latin typeface="Calibri" panose="020F0502020204030204" pitchFamily="34" charset="0"/>
                </a:rPr>
                <a:t> </a:t>
              </a:r>
              <a:r>
                <a:rPr lang="fr-FR" sz="1200" b="1" dirty="0" err="1" smtClean="0">
                  <a:solidFill>
                    <a:schemeClr val="tx2"/>
                  </a:solidFill>
                  <a:latin typeface="Calibri" panose="020F0502020204030204" pitchFamily="34" charset="0"/>
                </a:rPr>
                <a:t>between</a:t>
              </a:r>
              <a:r>
                <a:rPr lang="fr-FR" sz="1200" b="1" dirty="0" smtClean="0">
                  <a:solidFill>
                    <a:schemeClr val="tx2"/>
                  </a:solidFill>
                  <a:latin typeface="Calibri" panose="020F0502020204030204" pitchFamily="34" charset="0"/>
                </a:rPr>
                <a:t> </a:t>
              </a:r>
              <a:r>
                <a:rPr lang="fr-FR" sz="1200" b="1" dirty="0" err="1" smtClean="0">
                  <a:solidFill>
                    <a:schemeClr val="tx2"/>
                  </a:solidFill>
                  <a:latin typeface="Calibri" panose="020F0502020204030204" pitchFamily="34" charset="0"/>
                </a:rPr>
                <a:t>treatment</a:t>
              </a:r>
              <a:r>
                <a:rPr lang="fr-FR" sz="1200" b="1" dirty="0" smtClean="0">
                  <a:solidFill>
                    <a:schemeClr val="tx2"/>
                  </a:solidFill>
                  <a:latin typeface="Calibri" panose="020F0502020204030204" pitchFamily="34" charset="0"/>
                </a:rPr>
                <a:t> discontinuation and relapse</a:t>
              </a:r>
              <a:endParaRPr lang="fr-FR" sz="1200" b="1" dirty="0">
                <a:solidFill>
                  <a:schemeClr val="tx2"/>
                </a:solidFill>
                <a:latin typeface="Calibri" panose="020F0502020204030204" pitchFamily="34" charset="0"/>
              </a:endParaRPr>
            </a:p>
          </p:txBody>
        </p:sp>
        <p:cxnSp>
          <p:nvCxnSpPr>
            <p:cNvPr id="4" name="Connecteur en angle 3"/>
            <p:cNvCxnSpPr>
              <a:stCxn id="22" idx="3"/>
              <a:endCxn id="2" idx="0"/>
            </p:cNvCxnSpPr>
            <p:nvPr/>
          </p:nvCxnSpPr>
          <p:spPr>
            <a:xfrm>
              <a:off x="7413207" y="3825284"/>
              <a:ext cx="106621" cy="414813"/>
            </a:xfrm>
            <a:prstGeom prst="bentConnector2">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5" name="Groupe 34"/>
          <p:cNvGrpSpPr/>
          <p:nvPr/>
        </p:nvGrpSpPr>
        <p:grpSpPr>
          <a:xfrm>
            <a:off x="243560" y="2108191"/>
            <a:ext cx="1660528" cy="1836106"/>
            <a:chOff x="243560" y="2108191"/>
            <a:chExt cx="1660528" cy="1836106"/>
          </a:xfrm>
        </p:grpSpPr>
        <p:sp>
          <p:nvSpPr>
            <p:cNvPr id="25" name="Rectangle à coins arrondis 24"/>
            <p:cNvSpPr/>
            <p:nvPr/>
          </p:nvSpPr>
          <p:spPr>
            <a:xfrm>
              <a:off x="243560" y="2578333"/>
              <a:ext cx="1660528" cy="705056"/>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err="1" smtClean="0">
                  <a:solidFill>
                    <a:schemeClr val="tx2"/>
                  </a:solidFill>
                  <a:latin typeface="Calibri" panose="020F0502020204030204" pitchFamily="34" charset="0"/>
                </a:rPr>
                <a:t>Resistance</a:t>
              </a:r>
              <a:r>
                <a:rPr lang="fr-FR" sz="1200" b="1" dirty="0" smtClean="0">
                  <a:solidFill>
                    <a:schemeClr val="tx2"/>
                  </a:solidFill>
                  <a:latin typeface="Calibri" panose="020F0502020204030204" pitchFamily="34" charset="0"/>
                </a:rPr>
                <a:t> </a:t>
              </a:r>
              <a:r>
                <a:rPr lang="fr-FR" sz="1200" b="1" dirty="0" err="1" smtClean="0">
                  <a:solidFill>
                    <a:schemeClr val="tx2"/>
                  </a:solidFill>
                  <a:latin typeface="Calibri" panose="020F0502020204030204" pitchFamily="34" charset="0"/>
                </a:rPr>
                <a:t>mechanisms</a:t>
              </a:r>
              <a:endParaRPr lang="fr-FR" sz="1200" b="1" dirty="0">
                <a:solidFill>
                  <a:schemeClr val="tx2"/>
                </a:solidFill>
                <a:latin typeface="Calibri" panose="020F0502020204030204" pitchFamily="34" charset="0"/>
              </a:endParaRPr>
            </a:p>
          </p:txBody>
        </p:sp>
        <p:cxnSp>
          <p:nvCxnSpPr>
            <p:cNvPr id="31" name="Connecteur droit avec flèche 30"/>
            <p:cNvCxnSpPr>
              <a:stCxn id="16" idx="2"/>
              <a:endCxn id="25" idx="0"/>
            </p:cNvCxnSpPr>
            <p:nvPr/>
          </p:nvCxnSpPr>
          <p:spPr>
            <a:xfrm flipH="1">
              <a:off x="1073824" y="2108191"/>
              <a:ext cx="1" cy="470142"/>
            </a:xfrm>
            <a:prstGeom prst="straightConnector1">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V="1">
              <a:off x="1061967" y="3272628"/>
              <a:ext cx="1" cy="671669"/>
            </a:xfrm>
            <a:prstGeom prst="straightConnector1">
              <a:avLst/>
            </a:prstGeom>
            <a:ln w="28575">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445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err="1" smtClean="0"/>
              <a:t>Keynote</a:t>
            </a:r>
            <a:r>
              <a:rPr lang="fr-FR" sz="2800" dirty="0" smtClean="0"/>
              <a:t> 024</a:t>
            </a:r>
            <a:br>
              <a:rPr lang="fr-FR" sz="2800" dirty="0" smtClean="0"/>
            </a:br>
            <a:r>
              <a:rPr lang="fr-FR" sz="2800" dirty="0" err="1" smtClean="0"/>
              <a:t>Outcome</a:t>
            </a:r>
            <a:r>
              <a:rPr lang="fr-FR" sz="2800" dirty="0" smtClean="0"/>
              <a:t> of patients </a:t>
            </a:r>
            <a:r>
              <a:rPr lang="fr-FR" sz="2800" dirty="0" err="1" smtClean="0"/>
              <a:t>completing</a:t>
            </a:r>
            <a:r>
              <a:rPr lang="fr-FR" sz="2800" dirty="0" smtClean="0"/>
              <a:t> 35 cycles</a:t>
            </a:r>
            <a:endParaRPr lang="fr-FR" sz="2800" dirty="0"/>
          </a:p>
        </p:txBody>
      </p:sp>
      <p:sp>
        <p:nvSpPr>
          <p:cNvPr id="5" name="Espace réservé du contenu 4"/>
          <p:cNvSpPr>
            <a:spLocks noGrp="1"/>
          </p:cNvSpPr>
          <p:nvPr>
            <p:ph idx="1"/>
          </p:nvPr>
        </p:nvSpPr>
        <p:spPr/>
        <p:txBody>
          <a:bodyPr/>
          <a:lstStyle/>
          <a:p>
            <a:endParaRPr lang="fr-FR"/>
          </a:p>
        </p:txBody>
      </p:sp>
      <p:pic>
        <p:nvPicPr>
          <p:cNvPr id="8" name="Image 7"/>
          <p:cNvPicPr>
            <a:picLocks noChangeAspect="1"/>
          </p:cNvPicPr>
          <p:nvPr/>
        </p:nvPicPr>
        <p:blipFill>
          <a:blip r:embed="rId2"/>
          <a:stretch>
            <a:fillRect/>
          </a:stretch>
        </p:blipFill>
        <p:spPr>
          <a:xfrm>
            <a:off x="99900" y="1352550"/>
            <a:ext cx="8640960" cy="3591316"/>
          </a:xfrm>
          <a:prstGeom prst="rect">
            <a:avLst/>
          </a:prstGeom>
        </p:spPr>
      </p:pic>
      <p:sp>
        <p:nvSpPr>
          <p:cNvPr id="9" name="TextBox 4"/>
          <p:cNvSpPr txBox="1"/>
          <p:nvPr/>
        </p:nvSpPr>
        <p:spPr>
          <a:xfrm>
            <a:off x="26495" y="4890814"/>
            <a:ext cx="3780420" cy="246221"/>
          </a:xfrm>
          <a:prstGeom prst="rect">
            <a:avLst/>
          </a:prstGeom>
          <a:noFill/>
        </p:spPr>
        <p:txBody>
          <a:bodyPr wrap="square" rtlCol="0">
            <a:spAutoFit/>
          </a:bodyPr>
          <a:lstStyle/>
          <a:p>
            <a:r>
              <a:rPr lang="en-US" sz="1000" dirty="0" err="1" smtClean="0">
                <a:solidFill>
                  <a:schemeClr val="accent1"/>
                </a:solidFill>
                <a:latin typeface="Arial Narrow" panose="020B0606020202030204" pitchFamily="34" charset="0"/>
              </a:rPr>
              <a:t>Reck</a:t>
            </a:r>
            <a:r>
              <a:rPr lang="en-US" sz="1000" dirty="0" smtClean="0">
                <a:solidFill>
                  <a:schemeClr val="accent1"/>
                </a:solidFill>
                <a:latin typeface="Arial Narrow" panose="020B0606020202030204" pitchFamily="34" charset="0"/>
              </a:rPr>
              <a:t>, WCLC 2019</a:t>
            </a:r>
            <a:endParaRPr lang="en-US" sz="1000" dirty="0">
              <a:solidFill>
                <a:schemeClr val="accent1"/>
              </a:solidFill>
              <a:latin typeface="Arial Narrow" panose="020B0606020202030204" pitchFamily="34" charset="0"/>
            </a:endParaRPr>
          </a:p>
        </p:txBody>
      </p:sp>
    </p:spTree>
    <p:extLst>
      <p:ext uri="{BB962C8B-B14F-4D97-AF65-F5344CB8AC3E}">
        <p14:creationId xmlns:p14="http://schemas.microsoft.com/office/powerpoint/2010/main" val="23065948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err="1" smtClean="0"/>
              <a:t>KeyNote</a:t>
            </a:r>
            <a:r>
              <a:rPr lang="fr-FR" sz="2800" dirty="0" smtClean="0"/>
              <a:t> 024</a:t>
            </a:r>
            <a:br>
              <a:rPr lang="fr-FR" sz="2800" dirty="0" smtClean="0"/>
            </a:br>
            <a:r>
              <a:rPr lang="fr-FR" sz="2800" dirty="0" smtClean="0"/>
              <a:t>Patients </a:t>
            </a:r>
            <a:r>
              <a:rPr lang="fr-FR" sz="2800" dirty="0" err="1" smtClean="0"/>
              <a:t>Who</a:t>
            </a:r>
            <a:r>
              <a:rPr lang="fr-FR" sz="2800" dirty="0" smtClean="0"/>
              <a:t> </a:t>
            </a:r>
            <a:r>
              <a:rPr lang="fr-FR" sz="2800" dirty="0" err="1" smtClean="0"/>
              <a:t>Received</a:t>
            </a:r>
            <a:r>
              <a:rPr lang="fr-FR" sz="2800" dirty="0" smtClean="0"/>
              <a:t> a Second-Course </a:t>
            </a:r>
            <a:r>
              <a:rPr lang="fr-FR" sz="2800" dirty="0" err="1" smtClean="0"/>
              <a:t>Treatment</a:t>
            </a:r>
            <a:endParaRPr lang="fr-FR" sz="2800" dirty="0"/>
          </a:p>
        </p:txBody>
      </p:sp>
      <p:pic>
        <p:nvPicPr>
          <p:cNvPr id="3" name="Image 2"/>
          <p:cNvPicPr>
            <a:picLocks noChangeAspect="1"/>
          </p:cNvPicPr>
          <p:nvPr/>
        </p:nvPicPr>
        <p:blipFill>
          <a:blip r:embed="rId2"/>
          <a:stretch>
            <a:fillRect/>
          </a:stretch>
        </p:blipFill>
        <p:spPr>
          <a:xfrm>
            <a:off x="-2813" y="1266605"/>
            <a:ext cx="9144000" cy="3630145"/>
          </a:xfrm>
          <a:prstGeom prst="rect">
            <a:avLst/>
          </a:prstGeom>
        </p:spPr>
      </p:pic>
      <p:sp>
        <p:nvSpPr>
          <p:cNvPr id="6" name="TextBox 4"/>
          <p:cNvSpPr txBox="1"/>
          <p:nvPr/>
        </p:nvSpPr>
        <p:spPr>
          <a:xfrm>
            <a:off x="26495" y="4890814"/>
            <a:ext cx="3780420" cy="246221"/>
          </a:xfrm>
          <a:prstGeom prst="rect">
            <a:avLst/>
          </a:prstGeom>
          <a:noFill/>
        </p:spPr>
        <p:txBody>
          <a:bodyPr wrap="square" rtlCol="0">
            <a:spAutoFit/>
          </a:bodyPr>
          <a:lstStyle/>
          <a:p>
            <a:r>
              <a:rPr lang="en-US" sz="1000" dirty="0" err="1" smtClean="0">
                <a:solidFill>
                  <a:schemeClr val="accent1"/>
                </a:solidFill>
                <a:latin typeface="Arial Narrow" panose="020B0606020202030204" pitchFamily="34" charset="0"/>
              </a:rPr>
              <a:t>Reck</a:t>
            </a:r>
            <a:r>
              <a:rPr lang="en-US" sz="1000" dirty="0" smtClean="0">
                <a:solidFill>
                  <a:schemeClr val="accent1"/>
                </a:solidFill>
                <a:latin typeface="Arial Narrow" panose="020B0606020202030204" pitchFamily="34" charset="0"/>
              </a:rPr>
              <a:t>, WCLC 2019</a:t>
            </a:r>
            <a:endParaRPr lang="en-US" sz="1000" dirty="0">
              <a:solidFill>
                <a:schemeClr val="accent1"/>
              </a:solidFill>
              <a:latin typeface="Arial Narrow" panose="020B0606020202030204" pitchFamily="34" charset="0"/>
            </a:endParaRPr>
          </a:p>
        </p:txBody>
      </p:sp>
    </p:spTree>
    <p:extLst>
      <p:ext uri="{BB962C8B-B14F-4D97-AF65-F5344CB8AC3E}">
        <p14:creationId xmlns:p14="http://schemas.microsoft.com/office/powerpoint/2010/main" val="11975988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D00252D-0794-4DB6-9D2C-26E90E16537F}"/>
              </a:ext>
            </a:extLst>
          </p:cNvPr>
          <p:cNvSpPr>
            <a:spLocks noGrp="1"/>
          </p:cNvSpPr>
          <p:nvPr>
            <p:ph type="title"/>
          </p:nvPr>
        </p:nvSpPr>
        <p:spPr>
          <a:xfrm>
            <a:off x="656565" y="186485"/>
            <a:ext cx="7014302" cy="910398"/>
          </a:xfrm>
        </p:spPr>
        <p:txBody>
          <a:bodyPr>
            <a:normAutofit fontScale="90000"/>
          </a:bodyPr>
          <a:lstStyle/>
          <a:p>
            <a:r>
              <a:rPr lang="fr-FR" sz="2800" dirty="0">
                <a:cs typeface="Arial" panose="020B0604020202020204" pitchFamily="34" charset="0"/>
              </a:rPr>
              <a:t>Mécanismes de résistance à l’immunothérapie</a:t>
            </a:r>
            <a:br>
              <a:rPr lang="fr-FR" sz="2800" dirty="0">
                <a:cs typeface="Arial" panose="020B0604020202020204" pitchFamily="34" charset="0"/>
              </a:rPr>
            </a:br>
            <a:r>
              <a:rPr lang="fr-FR" sz="2800" dirty="0">
                <a:cs typeface="Arial" panose="020B0604020202020204" pitchFamily="34" charset="0"/>
              </a:rPr>
              <a:t>Résistance intrinsèque à la cellule </a:t>
            </a:r>
            <a:r>
              <a:rPr lang="fr-FR" sz="2800" dirty="0" smtClean="0">
                <a:cs typeface="Arial" panose="020B0604020202020204" pitchFamily="34" charset="0"/>
              </a:rPr>
              <a:t>tumorale</a:t>
            </a:r>
            <a:endParaRPr lang="fr-FR" sz="2800" dirty="0">
              <a:cs typeface="Arial" panose="020B0604020202020204" pitchFamily="34" charset="0"/>
            </a:endParaRPr>
          </a:p>
        </p:txBody>
      </p:sp>
      <p:pic>
        <p:nvPicPr>
          <p:cNvPr id="5" name="Immagine 4">
            <a:extLst>
              <a:ext uri="{FF2B5EF4-FFF2-40B4-BE49-F238E27FC236}">
                <a16:creationId xmlns="" xmlns:a16="http://schemas.microsoft.com/office/drawing/2014/main" id="{FD6E2EB6-A8E1-407C-B4C5-0DEE6F765BA2}"/>
              </a:ext>
            </a:extLst>
          </p:cNvPr>
          <p:cNvPicPr>
            <a:picLocks noChangeAspect="1"/>
          </p:cNvPicPr>
          <p:nvPr/>
        </p:nvPicPr>
        <p:blipFill>
          <a:blip r:embed="rId3"/>
          <a:stretch>
            <a:fillRect/>
          </a:stretch>
        </p:blipFill>
        <p:spPr>
          <a:xfrm>
            <a:off x="473845" y="1371123"/>
            <a:ext cx="3915435" cy="3544838"/>
          </a:xfrm>
          <a:prstGeom prst="rect">
            <a:avLst/>
          </a:prstGeom>
          <a:ln>
            <a:solidFill>
              <a:schemeClr val="tx2"/>
            </a:solidFill>
          </a:ln>
        </p:spPr>
      </p:pic>
      <p:sp>
        <p:nvSpPr>
          <p:cNvPr id="10" name="ZoneTexte 9"/>
          <p:cNvSpPr txBox="1"/>
          <p:nvPr/>
        </p:nvSpPr>
        <p:spPr>
          <a:xfrm>
            <a:off x="0" y="4935754"/>
            <a:ext cx="1047077" cy="230830"/>
          </a:xfrm>
          <a:prstGeom prst="rect">
            <a:avLst/>
          </a:prstGeom>
          <a:noFill/>
        </p:spPr>
        <p:txBody>
          <a:bodyPr wrap="none" lIns="91438" tIns="45719" rIns="91438" bIns="45719" rtlCol="0">
            <a:spAutoFit/>
          </a:bodyPr>
          <a:lstStyle/>
          <a:p>
            <a:r>
              <a:rPr lang="fr-FR" sz="900" i="1" dirty="0">
                <a:solidFill>
                  <a:schemeClr val="accent1"/>
                </a:solidFill>
                <a:latin typeface="Book Antiqua" panose="02040602050305030304" pitchFamily="18" charset="0"/>
              </a:rPr>
              <a:t>Sharma, </a:t>
            </a:r>
            <a:r>
              <a:rPr lang="fr-FR" sz="900" i="1" dirty="0" err="1">
                <a:solidFill>
                  <a:schemeClr val="accent1"/>
                </a:solidFill>
                <a:latin typeface="Book Antiqua" panose="02040602050305030304" pitchFamily="18" charset="0"/>
              </a:rPr>
              <a:t>Cell</a:t>
            </a:r>
            <a:r>
              <a:rPr lang="fr-FR" sz="900" i="1" dirty="0">
                <a:solidFill>
                  <a:schemeClr val="accent1"/>
                </a:solidFill>
                <a:latin typeface="Book Antiqua" panose="02040602050305030304" pitchFamily="18" charset="0"/>
              </a:rPr>
              <a:t> 2017</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6995" y="1339307"/>
            <a:ext cx="4514754" cy="3617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66123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 xmlns:a16="http://schemas.microsoft.com/office/drawing/2014/main" id="{8159FD73-FB07-458A-9E36-D7200A2AA4B3}"/>
              </a:ext>
            </a:extLst>
          </p:cNvPr>
          <p:cNvPicPr>
            <a:picLocks noChangeAspect="1"/>
          </p:cNvPicPr>
          <p:nvPr/>
        </p:nvPicPr>
        <p:blipFill>
          <a:blip r:embed="rId3"/>
          <a:stretch>
            <a:fillRect/>
          </a:stretch>
        </p:blipFill>
        <p:spPr>
          <a:xfrm>
            <a:off x="116505" y="1426877"/>
            <a:ext cx="4121041" cy="3350118"/>
          </a:xfrm>
          <a:prstGeom prst="rect">
            <a:avLst/>
          </a:prstGeom>
          <a:ln>
            <a:solidFill>
              <a:schemeClr val="tx2"/>
            </a:solidFill>
          </a:ln>
        </p:spPr>
      </p:pic>
      <p:sp>
        <p:nvSpPr>
          <p:cNvPr id="10" name="ZoneTexte 9"/>
          <p:cNvSpPr txBox="1"/>
          <p:nvPr/>
        </p:nvSpPr>
        <p:spPr>
          <a:xfrm>
            <a:off x="0" y="4935754"/>
            <a:ext cx="1047077" cy="230830"/>
          </a:xfrm>
          <a:prstGeom prst="rect">
            <a:avLst/>
          </a:prstGeom>
          <a:noFill/>
        </p:spPr>
        <p:txBody>
          <a:bodyPr wrap="none" lIns="91438" tIns="45719" rIns="91438" bIns="45719" rtlCol="0">
            <a:spAutoFit/>
          </a:bodyPr>
          <a:lstStyle/>
          <a:p>
            <a:r>
              <a:rPr lang="fr-FR" sz="900" i="1" dirty="0">
                <a:solidFill>
                  <a:schemeClr val="accent1"/>
                </a:solidFill>
                <a:latin typeface="Book Antiqua" panose="02040602050305030304" pitchFamily="18" charset="0"/>
              </a:rPr>
              <a:t>Sharma, </a:t>
            </a:r>
            <a:r>
              <a:rPr lang="fr-FR" sz="900" i="1" dirty="0" err="1">
                <a:solidFill>
                  <a:schemeClr val="accent1"/>
                </a:solidFill>
                <a:latin typeface="Book Antiqua" panose="02040602050305030304" pitchFamily="18" charset="0"/>
              </a:rPr>
              <a:t>Cell</a:t>
            </a:r>
            <a:r>
              <a:rPr lang="fr-FR" sz="900" i="1" dirty="0">
                <a:solidFill>
                  <a:schemeClr val="accent1"/>
                </a:solidFill>
                <a:latin typeface="Book Antiqua" panose="02040602050305030304" pitchFamily="18" charset="0"/>
              </a:rPr>
              <a:t> 2017</a:t>
            </a:r>
          </a:p>
        </p:txBody>
      </p:sp>
      <p:sp>
        <p:nvSpPr>
          <p:cNvPr id="11" name="Titre 1">
            <a:extLst>
              <a:ext uri="{FF2B5EF4-FFF2-40B4-BE49-F238E27FC236}">
                <a16:creationId xmlns="" xmlns:a16="http://schemas.microsoft.com/office/drawing/2014/main" id="{8D00252D-0794-4DB6-9D2C-26E90E16537F}"/>
              </a:ext>
            </a:extLst>
          </p:cNvPr>
          <p:cNvSpPr>
            <a:spLocks noGrp="1"/>
          </p:cNvSpPr>
          <p:nvPr>
            <p:ph type="title"/>
          </p:nvPr>
        </p:nvSpPr>
        <p:spPr>
          <a:xfrm>
            <a:off x="386535" y="141480"/>
            <a:ext cx="8936046" cy="910398"/>
          </a:xfrm>
        </p:spPr>
        <p:txBody>
          <a:bodyPr>
            <a:normAutofit fontScale="90000"/>
          </a:bodyPr>
          <a:lstStyle/>
          <a:p>
            <a:r>
              <a:rPr lang="fr-FR" sz="2800" dirty="0">
                <a:cs typeface="Arial" panose="020B0604020202020204" pitchFamily="34" charset="0"/>
              </a:rPr>
              <a:t>Mécanismes de résistance à l’immunothérapie</a:t>
            </a:r>
            <a:br>
              <a:rPr lang="fr-FR" sz="2800" dirty="0">
                <a:cs typeface="Arial" panose="020B0604020202020204" pitchFamily="34" charset="0"/>
              </a:rPr>
            </a:br>
            <a:r>
              <a:rPr lang="fr-FR" sz="2800" dirty="0">
                <a:cs typeface="Arial" panose="020B0604020202020204" pitchFamily="34" charset="0"/>
              </a:rPr>
              <a:t>Résistance </a:t>
            </a:r>
            <a:r>
              <a:rPr lang="fr-FR" sz="2800" dirty="0" smtClean="0">
                <a:cs typeface="Arial" panose="020B0604020202020204" pitchFamily="34" charset="0"/>
              </a:rPr>
              <a:t>extrinsèque à </a:t>
            </a:r>
            <a:r>
              <a:rPr lang="fr-FR" sz="2800" dirty="0">
                <a:cs typeface="Arial" panose="020B0604020202020204" pitchFamily="34" charset="0"/>
              </a:rPr>
              <a:t>la cellule </a:t>
            </a:r>
            <a:r>
              <a:rPr lang="fr-FR" sz="2800" dirty="0" smtClean="0">
                <a:cs typeface="Arial" panose="020B0604020202020204" pitchFamily="34" charset="0"/>
              </a:rPr>
              <a:t>tumorale (microenvironnement</a:t>
            </a:r>
            <a:r>
              <a:rPr lang="fr-FR" sz="2800" dirty="0">
                <a:cs typeface="Arial" panose="020B0604020202020204" pitchFamily="34" charset="0"/>
              </a:rPr>
              <a:t>)</a:t>
            </a: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6985" y="1410228"/>
            <a:ext cx="4644660" cy="3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03201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err="1" smtClean="0"/>
              <a:t>Rationale</a:t>
            </a:r>
            <a:r>
              <a:rPr lang="fr-FR" sz="3200" dirty="0" smtClean="0"/>
              <a:t> for </a:t>
            </a:r>
            <a:r>
              <a:rPr lang="fr-FR" sz="3200" dirty="0" err="1" smtClean="0"/>
              <a:t>Combinations</a:t>
            </a:r>
            <a:endParaRPr lang="fr-FR" sz="32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575" y="1401620"/>
            <a:ext cx="7449407"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252"/>
          <p:cNvSpPr txBox="1">
            <a:spLocks/>
          </p:cNvSpPr>
          <p:nvPr/>
        </p:nvSpPr>
        <p:spPr bwMode="auto">
          <a:xfrm>
            <a:off x="836585" y="4912010"/>
            <a:ext cx="8245475" cy="173743"/>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marL="0" indent="0" algn="l" rtl="0" eaLnBrk="0" fontAlgn="base" hangingPunct="0">
              <a:lnSpc>
                <a:spcPct val="100000"/>
              </a:lnSpc>
              <a:spcBef>
                <a:spcPts val="200"/>
              </a:spcBef>
              <a:spcAft>
                <a:spcPct val="0"/>
              </a:spcAft>
              <a:buClr>
                <a:schemeClr val="bg2"/>
              </a:buClr>
              <a:buSzPct val="75000"/>
              <a:buFont typeface="Wingdings" pitchFamily="2" charset="2"/>
              <a:buNone/>
              <a:defRPr sz="1000" b="0">
                <a:solidFill>
                  <a:srgbClr val="064F59"/>
                </a:solidFill>
                <a:latin typeface="+mn-lt"/>
                <a:ea typeface="+mn-ea"/>
                <a:cs typeface="+mn-cs"/>
              </a:defRPr>
            </a:lvl1pPr>
            <a:lvl2pPr marL="457200" indent="0" algn="l" rtl="0" eaLnBrk="0" fontAlgn="base" hangingPunct="0">
              <a:lnSpc>
                <a:spcPct val="115000"/>
              </a:lnSpc>
              <a:spcBef>
                <a:spcPct val="40000"/>
              </a:spcBef>
              <a:spcAft>
                <a:spcPct val="0"/>
              </a:spcAft>
              <a:buClr>
                <a:schemeClr val="accent2"/>
              </a:buClr>
              <a:buSzPct val="100000"/>
              <a:buFont typeface="Wingdings" pitchFamily="2" charset="2"/>
              <a:buNone/>
              <a:defRPr sz="2000" b="1">
                <a:solidFill>
                  <a:schemeClr val="tx1"/>
                </a:solidFill>
                <a:latin typeface="+mn-lt"/>
              </a:defRPr>
            </a:lvl2pPr>
            <a:lvl3pPr marL="914400" indent="0" algn="l" rtl="0" eaLnBrk="0" fontAlgn="base" hangingPunct="0">
              <a:lnSpc>
                <a:spcPct val="115000"/>
              </a:lnSpc>
              <a:spcBef>
                <a:spcPct val="40000"/>
              </a:spcBef>
              <a:spcAft>
                <a:spcPct val="0"/>
              </a:spcAft>
              <a:buClr>
                <a:schemeClr val="bg2"/>
              </a:buClr>
              <a:buSzPct val="65000"/>
              <a:buFont typeface="Webdings" pitchFamily="18" charset="2"/>
              <a:buNone/>
              <a:defRPr b="1">
                <a:solidFill>
                  <a:schemeClr val="tx1"/>
                </a:solidFill>
                <a:latin typeface="+mn-lt"/>
              </a:defRPr>
            </a:lvl3pPr>
            <a:lvl4pPr marL="1371600" indent="0" algn="l" rtl="0" eaLnBrk="0" fontAlgn="base" hangingPunct="0">
              <a:spcBef>
                <a:spcPct val="20000"/>
              </a:spcBef>
              <a:spcAft>
                <a:spcPct val="0"/>
              </a:spcAft>
              <a:buClr>
                <a:schemeClr val="accent2"/>
              </a:buClr>
              <a:buSzPct val="70000"/>
              <a:buFont typeface="Wingdings" pitchFamily="2" charset="2"/>
              <a:buNone/>
              <a:defRPr sz="2000">
                <a:solidFill>
                  <a:schemeClr val="tx1"/>
                </a:solidFill>
                <a:latin typeface="+mn-lt"/>
              </a:defRPr>
            </a:lvl4pPr>
            <a:lvl5pPr marL="1828800" indent="0" algn="l" rtl="0" eaLnBrk="0" fontAlgn="base" hangingPunct="0">
              <a:spcBef>
                <a:spcPct val="20000"/>
              </a:spcBef>
              <a:spcAft>
                <a:spcPct val="0"/>
              </a:spcAft>
              <a:buClr>
                <a:schemeClr val="bg2"/>
              </a:buClr>
              <a:buFont typeface="Wingdings" pitchFamily="2" charset="2"/>
              <a:buNone/>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algn="r"/>
            <a:r>
              <a:rPr lang="da-DK" i="1" dirty="0" smtClean="0">
                <a:solidFill>
                  <a:schemeClr val="accent1"/>
                </a:solidFill>
                <a:latin typeface="Book Antiqua" panose="02040602050305030304" pitchFamily="18" charset="0"/>
              </a:rPr>
              <a:t>Courtesy of S. Peters</a:t>
            </a:r>
          </a:p>
        </p:txBody>
      </p:sp>
    </p:spTree>
    <p:extLst>
      <p:ext uri="{BB962C8B-B14F-4D97-AF65-F5344CB8AC3E}">
        <p14:creationId xmlns:p14="http://schemas.microsoft.com/office/powerpoint/2010/main" val="813162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US" sz="2800" dirty="0" smtClean="0"/>
              <a:t>PIONEER: Precision </a:t>
            </a:r>
            <a:r>
              <a:rPr lang="en-US" sz="2800" dirty="0"/>
              <a:t>immuno-oncology </a:t>
            </a:r>
            <a:br>
              <a:rPr lang="en-US" sz="2800" dirty="0"/>
            </a:br>
            <a:r>
              <a:rPr lang="en-US" sz="2800" dirty="0" smtClean="0"/>
              <a:t>for </a:t>
            </a:r>
            <a:r>
              <a:rPr lang="en-US" sz="2800" dirty="0"/>
              <a:t>advanced </a:t>
            </a:r>
            <a:r>
              <a:rPr lang="en-US" sz="2800" dirty="0" smtClean="0"/>
              <a:t>NSCLC patients  with </a:t>
            </a:r>
            <a:r>
              <a:rPr lang="en-US" sz="2800" dirty="0"/>
              <a:t>PD-(L)1 resistance</a:t>
            </a:r>
            <a:endParaRPr lang="fr-FR" sz="2800" dirty="0"/>
          </a:p>
        </p:txBody>
      </p:sp>
      <p:pic>
        <p:nvPicPr>
          <p:cNvPr id="4" name="Image 3"/>
          <p:cNvPicPr>
            <a:picLocks noChangeAspect="1"/>
          </p:cNvPicPr>
          <p:nvPr/>
        </p:nvPicPr>
        <p:blipFill>
          <a:blip r:embed="rId2"/>
          <a:stretch>
            <a:fillRect/>
          </a:stretch>
        </p:blipFill>
        <p:spPr>
          <a:xfrm>
            <a:off x="971600" y="1369284"/>
            <a:ext cx="7380820" cy="3766707"/>
          </a:xfrm>
          <a:prstGeom prst="rect">
            <a:avLst/>
          </a:prstGeom>
        </p:spPr>
      </p:pic>
      <p:sp>
        <p:nvSpPr>
          <p:cNvPr id="5" name="TextBox 4"/>
          <p:cNvSpPr txBox="1"/>
          <p:nvPr/>
        </p:nvSpPr>
        <p:spPr>
          <a:xfrm>
            <a:off x="26495" y="4890814"/>
            <a:ext cx="3780420" cy="246221"/>
          </a:xfrm>
          <a:prstGeom prst="rect">
            <a:avLst/>
          </a:prstGeom>
          <a:noFill/>
        </p:spPr>
        <p:txBody>
          <a:bodyPr wrap="square" rtlCol="0">
            <a:spAutoFit/>
          </a:bodyPr>
          <a:lstStyle/>
          <a:p>
            <a:r>
              <a:rPr lang="en-US" sz="1000" dirty="0" smtClean="0">
                <a:solidFill>
                  <a:schemeClr val="accent1"/>
                </a:solidFill>
                <a:latin typeface="Arial Narrow" panose="020B0606020202030204" pitchFamily="34" charset="0"/>
              </a:rPr>
              <a:t>PI : F. Barlesi</a:t>
            </a:r>
            <a:endParaRPr lang="en-US" sz="1000" dirty="0">
              <a:solidFill>
                <a:schemeClr val="accent1"/>
              </a:solidFill>
              <a:latin typeface="Arial Narrow" panose="020B0606020202030204" pitchFamily="34" charset="0"/>
            </a:endParaRPr>
          </a:p>
        </p:txBody>
      </p:sp>
    </p:spTree>
    <p:extLst>
      <p:ext uri="{BB962C8B-B14F-4D97-AF65-F5344CB8AC3E}">
        <p14:creationId xmlns:p14="http://schemas.microsoft.com/office/powerpoint/2010/main" val="13430208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half" idx="2"/>
          </p:nvPr>
        </p:nvSpPr>
        <p:spPr>
          <a:xfrm>
            <a:off x="1691680" y="1536635"/>
            <a:ext cx="7200800" cy="1665185"/>
          </a:xfrm>
        </p:spPr>
        <p:txBody>
          <a:bodyPr>
            <a:noAutofit/>
          </a:bodyPr>
          <a:lstStyle/>
          <a:p>
            <a:pPr>
              <a:lnSpc>
                <a:spcPct val="125000"/>
              </a:lnSpc>
              <a:spcBef>
                <a:spcPts val="0"/>
              </a:spcBef>
            </a:pPr>
            <a:r>
              <a:rPr lang="fr-FR" sz="5400" dirty="0">
                <a:effectLst>
                  <a:outerShdw blurRad="38100" dist="38100" dir="2700000" algn="tl">
                    <a:srgbClr val="000000">
                      <a:alpha val="43137"/>
                    </a:srgbClr>
                  </a:outerShdw>
                </a:effectLst>
              </a:rPr>
              <a:t>Conclusions</a:t>
            </a:r>
          </a:p>
        </p:txBody>
      </p:sp>
    </p:spTree>
    <p:extLst>
      <p:ext uri="{BB962C8B-B14F-4D97-AF65-F5344CB8AC3E}">
        <p14:creationId xmlns:p14="http://schemas.microsoft.com/office/powerpoint/2010/main" val="7674531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2849471"/>
            <a:ext cx="3227144" cy="2197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a:xfrm>
            <a:off x="645056" y="141480"/>
            <a:ext cx="8364727" cy="990110"/>
          </a:xfrm>
        </p:spPr>
        <p:txBody>
          <a:bodyPr>
            <a:noAutofit/>
          </a:bodyPr>
          <a:lstStyle/>
          <a:p>
            <a:r>
              <a:rPr lang="en-US" sz="2800" dirty="0" smtClean="0"/>
              <a:t>All patients eligible for ICIs</a:t>
            </a:r>
            <a:br>
              <a:rPr lang="en-US" sz="2800" dirty="0" smtClean="0"/>
            </a:br>
            <a:r>
              <a:rPr lang="en-US" sz="2800" dirty="0" smtClean="0"/>
              <a:t>will receive anti-PD(L)-1 in 1</a:t>
            </a:r>
            <a:r>
              <a:rPr lang="en-US" sz="2800" baseline="30000" dirty="0" smtClean="0"/>
              <a:t>st</a:t>
            </a:r>
            <a:r>
              <a:rPr lang="en-US" sz="2800" dirty="0" smtClean="0"/>
              <a:t> line treatment</a:t>
            </a:r>
            <a:endParaRPr lang="en-US" sz="2800" dirty="0"/>
          </a:p>
        </p:txBody>
      </p:sp>
      <p:sp>
        <p:nvSpPr>
          <p:cNvPr id="3" name="Espace réservé du contenu 2"/>
          <p:cNvSpPr>
            <a:spLocks noGrp="1"/>
          </p:cNvSpPr>
          <p:nvPr>
            <p:ph idx="1"/>
          </p:nvPr>
        </p:nvSpPr>
        <p:spPr>
          <a:xfrm>
            <a:off x="395535" y="1337303"/>
            <a:ext cx="8748465" cy="1728192"/>
          </a:xfrm>
        </p:spPr>
        <p:txBody>
          <a:bodyPr>
            <a:normAutofit/>
          </a:bodyPr>
          <a:lstStyle/>
          <a:p>
            <a:r>
              <a:rPr lang="en-US" sz="1800" b="1" dirty="0" smtClean="0"/>
              <a:t>Anti-PD(L)-1 become the cornerstone of the 1</a:t>
            </a:r>
            <a:r>
              <a:rPr lang="en-US" sz="1800" b="1" baseline="30000" dirty="0" smtClean="0"/>
              <a:t>st</a:t>
            </a:r>
            <a:r>
              <a:rPr lang="en-US" sz="1800" b="1" dirty="0" smtClean="0"/>
              <a:t> line treatment of  advanced NSCLC, either as single agent for pembrolizumab or in combination with chemotherapy</a:t>
            </a:r>
          </a:p>
          <a:p>
            <a:pPr lvl="1">
              <a:spcBef>
                <a:spcPts val="1200"/>
              </a:spcBef>
              <a:buFont typeface="Wingdings" panose="05000000000000000000" pitchFamily="2" charset="2"/>
              <a:buChar char="§"/>
            </a:pPr>
            <a:r>
              <a:rPr lang="en-US" sz="1600" dirty="0" smtClean="0">
                <a:solidFill>
                  <a:schemeClr val="tx1">
                    <a:lumMod val="75000"/>
                    <a:lumOff val="25000"/>
                  </a:schemeClr>
                </a:solidFill>
              </a:rPr>
              <a:t>ICIs have increased of ≈20% the proportion of patients alive at 1 year</a:t>
            </a:r>
          </a:p>
          <a:p>
            <a:pPr lvl="1">
              <a:spcBef>
                <a:spcPts val="600"/>
              </a:spcBef>
              <a:buFont typeface="Wingdings" panose="05000000000000000000" pitchFamily="2" charset="2"/>
              <a:buChar char="§"/>
            </a:pPr>
            <a:r>
              <a:rPr lang="en-US" sz="1600" dirty="0" smtClean="0">
                <a:solidFill>
                  <a:schemeClr val="tx1">
                    <a:lumMod val="75000"/>
                    <a:lumOff val="25000"/>
                  </a:schemeClr>
                </a:solidFill>
              </a:rPr>
              <a:t>&gt; 60% patients will experience disease progression during the 1</a:t>
            </a:r>
            <a:r>
              <a:rPr lang="en-US" sz="1600" baseline="30000" dirty="0" smtClean="0">
                <a:solidFill>
                  <a:schemeClr val="tx1">
                    <a:lumMod val="75000"/>
                    <a:lumOff val="25000"/>
                  </a:schemeClr>
                </a:solidFill>
              </a:rPr>
              <a:t>st</a:t>
            </a:r>
            <a:r>
              <a:rPr lang="en-US" sz="1600" dirty="0" smtClean="0">
                <a:solidFill>
                  <a:schemeClr val="tx1">
                    <a:lumMod val="75000"/>
                    <a:lumOff val="25000"/>
                  </a:schemeClr>
                </a:solidFill>
              </a:rPr>
              <a:t> year of treatment despite CT+ anti-PD(L)-1</a:t>
            </a:r>
            <a:endParaRPr lang="en-US" sz="1600" dirty="0">
              <a:solidFill>
                <a:schemeClr val="tx1">
                  <a:lumMod val="75000"/>
                  <a:lumOff val="25000"/>
                </a:schemeClr>
              </a:solidFill>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056" y="3025046"/>
            <a:ext cx="4431000" cy="195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sellaDiTesto 30"/>
          <p:cNvSpPr txBox="1">
            <a:spLocks noChangeArrowheads="1"/>
          </p:cNvSpPr>
          <p:nvPr/>
        </p:nvSpPr>
        <p:spPr bwMode="auto">
          <a:xfrm>
            <a:off x="-18510" y="4906203"/>
            <a:ext cx="42957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it-IT" altLang="it-IT" sz="900" i="1" dirty="0">
                <a:solidFill>
                  <a:schemeClr val="accent1"/>
                </a:solidFill>
                <a:latin typeface="Book Antiqua" panose="02040602050305030304" pitchFamily="18" charset="0"/>
              </a:rPr>
              <a:t>Gandhi, NEJM 2018</a:t>
            </a:r>
          </a:p>
        </p:txBody>
      </p:sp>
      <p:sp>
        <p:nvSpPr>
          <p:cNvPr id="12" name="ZoneTexte 11"/>
          <p:cNvSpPr txBox="1"/>
          <p:nvPr/>
        </p:nvSpPr>
        <p:spPr>
          <a:xfrm>
            <a:off x="6804248" y="3497543"/>
            <a:ext cx="906017" cy="261610"/>
          </a:xfrm>
          <a:prstGeom prst="rect">
            <a:avLst/>
          </a:prstGeom>
          <a:noFill/>
        </p:spPr>
        <p:txBody>
          <a:bodyPr wrap="none" rtlCol="0">
            <a:spAutoFit/>
          </a:bodyPr>
          <a:lstStyle/>
          <a:p>
            <a:r>
              <a:rPr lang="fr-FR" sz="1050" dirty="0" err="1"/>
              <a:t>Keynote</a:t>
            </a:r>
            <a:r>
              <a:rPr lang="fr-FR" sz="1050" dirty="0"/>
              <a:t> 189</a:t>
            </a:r>
          </a:p>
        </p:txBody>
      </p:sp>
    </p:spTree>
    <p:extLst>
      <p:ext uri="{BB962C8B-B14F-4D97-AF65-F5344CB8AC3E}">
        <p14:creationId xmlns:p14="http://schemas.microsoft.com/office/powerpoint/2010/main" val="2138076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sz="3200" dirty="0"/>
              <a:t>5-Year Pooled OS: </a:t>
            </a:r>
            <a:r>
              <a:rPr lang="en-GB" sz="3200" dirty="0" err="1"/>
              <a:t>Nivolumab</a:t>
            </a:r>
            <a:r>
              <a:rPr lang="en-GB" sz="3200" dirty="0"/>
              <a:t> </a:t>
            </a:r>
            <a:r>
              <a:rPr lang="en-GB" sz="3200" i="1" dirty="0" smtClean="0"/>
              <a:t>vs.</a:t>
            </a:r>
            <a:r>
              <a:rPr lang="en-GB" sz="3200" dirty="0" smtClean="0"/>
              <a:t> Docetaxel</a:t>
            </a:r>
            <a:endParaRPr lang="fr-FR" sz="3200" dirty="0"/>
          </a:p>
        </p:txBody>
      </p:sp>
      <p:pic>
        <p:nvPicPr>
          <p:cNvPr id="3" name="Image 2"/>
          <p:cNvPicPr>
            <a:picLocks noChangeAspect="1"/>
          </p:cNvPicPr>
          <p:nvPr/>
        </p:nvPicPr>
        <p:blipFill>
          <a:blip r:embed="rId2"/>
          <a:stretch>
            <a:fillRect/>
          </a:stretch>
        </p:blipFill>
        <p:spPr>
          <a:xfrm>
            <a:off x="753476" y="1356615"/>
            <a:ext cx="8009524" cy="3628571"/>
          </a:xfrm>
          <a:prstGeom prst="rect">
            <a:avLst/>
          </a:prstGeom>
        </p:spPr>
      </p:pic>
      <p:sp>
        <p:nvSpPr>
          <p:cNvPr id="4" name="ZoneTexte 16"/>
          <p:cNvSpPr txBox="1"/>
          <p:nvPr/>
        </p:nvSpPr>
        <p:spPr>
          <a:xfrm>
            <a:off x="0" y="4912010"/>
            <a:ext cx="1143262" cy="244682"/>
          </a:xfrm>
          <a:prstGeom prst="rect">
            <a:avLst/>
          </a:prstGeom>
          <a:noFill/>
        </p:spPr>
        <p:txBody>
          <a:bodyPr wrap="none" rtlCol="0">
            <a:spAutoFit/>
          </a:bodyPr>
          <a:lstStyle/>
          <a:p>
            <a:pPr>
              <a:lnSpc>
                <a:spcPct val="110000"/>
              </a:lnSpc>
            </a:pPr>
            <a:r>
              <a:rPr lang="en-GB" sz="900" dirty="0" err="1" smtClean="0">
                <a:solidFill>
                  <a:schemeClr val="accent1"/>
                </a:solidFill>
                <a:latin typeface="Arial Narrow" panose="020B0606020202030204" pitchFamily="34" charset="0"/>
                <a:cs typeface="Arial" panose="020B0604020202020204" pitchFamily="34" charset="0"/>
              </a:rPr>
              <a:t>Gettinger</a:t>
            </a:r>
            <a:r>
              <a:rPr lang="en-GB" sz="900" dirty="0" smtClean="0">
                <a:solidFill>
                  <a:schemeClr val="accent1"/>
                </a:solidFill>
                <a:latin typeface="Arial Narrow" panose="020B0606020202030204" pitchFamily="34" charset="0"/>
                <a:cs typeface="Arial" panose="020B0604020202020204" pitchFamily="34" charset="0"/>
              </a:rPr>
              <a:t>, WCLC 2019</a:t>
            </a:r>
            <a:endParaRPr lang="en-GB" sz="900" dirty="0">
              <a:solidFill>
                <a:schemeClr val="accent1"/>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84182489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1530" y="1446625"/>
            <a:ext cx="8415935" cy="3465385"/>
          </a:xfrm>
        </p:spPr>
        <p:txBody>
          <a:bodyPr>
            <a:noAutofit/>
          </a:bodyPr>
          <a:lstStyle/>
          <a:p>
            <a:pPr>
              <a:spcBef>
                <a:spcPts val="600"/>
              </a:spcBef>
            </a:pPr>
            <a:r>
              <a:rPr lang="en-US" sz="1600" b="1" dirty="0" smtClean="0">
                <a:solidFill>
                  <a:schemeClr val="accent2"/>
                </a:solidFill>
              </a:rPr>
              <a:t>PD-L1 ≥50% </a:t>
            </a:r>
          </a:p>
          <a:p>
            <a:pPr lvl="1">
              <a:spcBef>
                <a:spcPts val="300"/>
              </a:spcBef>
              <a:buFont typeface="Wingdings" panose="05000000000000000000" pitchFamily="2" charset="2"/>
              <a:buChar char="§"/>
            </a:pPr>
            <a:r>
              <a:rPr lang="en-US" sz="1400" dirty="0" err="1" smtClean="0">
                <a:solidFill>
                  <a:schemeClr val="tx1">
                    <a:lumMod val="75000"/>
                    <a:lumOff val="25000"/>
                  </a:schemeClr>
                </a:solidFill>
              </a:rPr>
              <a:t>SoC</a:t>
            </a:r>
            <a:r>
              <a:rPr lang="en-US" sz="1400" dirty="0">
                <a:solidFill>
                  <a:schemeClr val="tx1">
                    <a:lumMod val="75000"/>
                    <a:lumOff val="25000"/>
                  </a:schemeClr>
                </a:solidFill>
              </a:rPr>
              <a:t> </a:t>
            </a:r>
            <a:r>
              <a:rPr lang="en-US" sz="1400" dirty="0" smtClean="0">
                <a:solidFill>
                  <a:schemeClr val="tx1">
                    <a:lumMod val="75000"/>
                    <a:lumOff val="25000"/>
                  </a:schemeClr>
                </a:solidFill>
              </a:rPr>
              <a:t>= </a:t>
            </a:r>
            <a:r>
              <a:rPr lang="en-US" sz="1400" dirty="0" err="1">
                <a:solidFill>
                  <a:schemeClr val="tx1">
                    <a:lumMod val="75000"/>
                    <a:lumOff val="25000"/>
                  </a:schemeClr>
                </a:solidFill>
              </a:rPr>
              <a:t>p</a:t>
            </a:r>
            <a:r>
              <a:rPr lang="en-US" sz="1400" dirty="0" err="1" smtClean="0">
                <a:solidFill>
                  <a:schemeClr val="tx1">
                    <a:lumMod val="75000"/>
                    <a:lumOff val="25000"/>
                  </a:schemeClr>
                </a:solidFill>
              </a:rPr>
              <a:t>embrolizumab</a:t>
            </a:r>
            <a:r>
              <a:rPr lang="en-US" sz="1400" dirty="0" smtClean="0">
                <a:solidFill>
                  <a:schemeClr val="tx1">
                    <a:lumMod val="75000"/>
                    <a:lumOff val="25000"/>
                  </a:schemeClr>
                </a:solidFill>
              </a:rPr>
              <a:t> as monotherapy</a:t>
            </a:r>
          </a:p>
          <a:p>
            <a:pPr lvl="1">
              <a:spcBef>
                <a:spcPts val="300"/>
              </a:spcBef>
              <a:buFont typeface="Wingdings" panose="05000000000000000000" pitchFamily="2" charset="2"/>
              <a:buChar char="§"/>
            </a:pPr>
            <a:r>
              <a:rPr lang="en-US" sz="1400" dirty="0" smtClean="0">
                <a:solidFill>
                  <a:schemeClr val="tx1">
                    <a:lumMod val="75000"/>
                    <a:lumOff val="25000"/>
                  </a:schemeClr>
                </a:solidFill>
              </a:rPr>
              <a:t>Addition of chemotherapy: prevents early disease progression, no obvious evidence of synergy, cost of increased toxicity</a:t>
            </a:r>
          </a:p>
          <a:p>
            <a:pPr>
              <a:spcBef>
                <a:spcPts val="1200"/>
              </a:spcBef>
            </a:pPr>
            <a:r>
              <a:rPr lang="en-US" sz="1600" b="1" dirty="0" smtClean="0">
                <a:solidFill>
                  <a:schemeClr val="accent2"/>
                </a:solidFill>
              </a:rPr>
              <a:t>PD-L1 &lt;50%</a:t>
            </a:r>
          </a:p>
          <a:p>
            <a:pPr lvl="1">
              <a:spcBef>
                <a:spcPts val="300"/>
              </a:spcBef>
              <a:buFont typeface="Wingdings" panose="05000000000000000000" pitchFamily="2" charset="2"/>
              <a:buChar char="§"/>
            </a:pPr>
            <a:r>
              <a:rPr lang="en-US" sz="1400" dirty="0" err="1" smtClean="0">
                <a:solidFill>
                  <a:schemeClr val="tx1">
                    <a:lumMod val="75000"/>
                    <a:lumOff val="25000"/>
                  </a:schemeClr>
                </a:solidFill>
              </a:rPr>
              <a:t>SoC</a:t>
            </a:r>
            <a:r>
              <a:rPr lang="en-US" sz="1400" dirty="0">
                <a:solidFill>
                  <a:schemeClr val="tx1">
                    <a:lumMod val="75000"/>
                    <a:lumOff val="25000"/>
                  </a:schemeClr>
                </a:solidFill>
              </a:rPr>
              <a:t> </a:t>
            </a:r>
            <a:r>
              <a:rPr lang="en-US" sz="1400" dirty="0" smtClean="0">
                <a:solidFill>
                  <a:schemeClr val="tx1">
                    <a:lumMod val="75000"/>
                    <a:lumOff val="25000"/>
                  </a:schemeClr>
                </a:solidFill>
              </a:rPr>
              <a:t>= combination of anti-PD(L)-1 + chemotherapy</a:t>
            </a:r>
          </a:p>
          <a:p>
            <a:pPr lvl="1">
              <a:spcBef>
                <a:spcPts val="300"/>
              </a:spcBef>
              <a:buFont typeface="Wingdings" panose="05000000000000000000" pitchFamily="2" charset="2"/>
              <a:buChar char="§"/>
            </a:pPr>
            <a:r>
              <a:rPr lang="en-US" sz="1400" dirty="0" smtClean="0">
                <a:solidFill>
                  <a:schemeClr val="tx1">
                    <a:lumMod val="75000"/>
                    <a:lumOff val="25000"/>
                  </a:schemeClr>
                </a:solidFill>
              </a:rPr>
              <a:t>Some patients probably do not need the addition of ICIs : low TMB + PD-L1 &lt;1%? </a:t>
            </a:r>
          </a:p>
          <a:p>
            <a:pPr>
              <a:spcBef>
                <a:spcPts val="1200"/>
              </a:spcBef>
            </a:pPr>
            <a:r>
              <a:rPr lang="en-US" sz="1600" b="1" dirty="0" smtClean="0">
                <a:solidFill>
                  <a:schemeClr val="accent2"/>
                </a:solidFill>
              </a:rPr>
              <a:t>Need for additional biomarkers</a:t>
            </a:r>
          </a:p>
          <a:p>
            <a:pPr lvl="1">
              <a:spcBef>
                <a:spcPts val="300"/>
              </a:spcBef>
              <a:buFont typeface="Wingdings" panose="05000000000000000000" pitchFamily="2" charset="2"/>
              <a:buChar char="§"/>
            </a:pPr>
            <a:r>
              <a:rPr lang="en-US" sz="1400" dirty="0" smtClean="0">
                <a:solidFill>
                  <a:schemeClr val="tx2"/>
                </a:solidFill>
              </a:rPr>
              <a:t>TMB might be the next step but not ready for the prime time yet: feasibility, standardization, turn around time, cost; more impactful for anti-CTLA-4 combinations, no prospective validation for OS</a:t>
            </a:r>
          </a:p>
          <a:p>
            <a:pPr>
              <a:spcBef>
                <a:spcPts val="1200"/>
              </a:spcBef>
            </a:pPr>
            <a:r>
              <a:rPr lang="en-US" sz="1600" b="1" dirty="0" smtClean="0">
                <a:solidFill>
                  <a:schemeClr val="accent2"/>
                </a:solidFill>
              </a:rPr>
              <a:t>Second-line therapy must be rethought …</a:t>
            </a:r>
          </a:p>
        </p:txBody>
      </p:sp>
      <p:sp>
        <p:nvSpPr>
          <p:cNvPr id="5" name="Titre 1"/>
          <p:cNvSpPr>
            <a:spLocks noGrp="1"/>
          </p:cNvSpPr>
          <p:nvPr>
            <p:ph type="title"/>
          </p:nvPr>
        </p:nvSpPr>
        <p:spPr>
          <a:xfrm>
            <a:off x="662767" y="226718"/>
            <a:ext cx="8364727" cy="904872"/>
          </a:xfrm>
        </p:spPr>
        <p:txBody>
          <a:bodyPr>
            <a:noAutofit/>
          </a:bodyPr>
          <a:lstStyle/>
          <a:p>
            <a:r>
              <a:rPr lang="en-US" sz="2800" dirty="0" smtClean="0"/>
              <a:t>PD-L1 Still Remains the Only Decision-Making Biomarker</a:t>
            </a:r>
            <a:endParaRPr lang="en-US" sz="2800" dirty="0"/>
          </a:p>
        </p:txBody>
      </p:sp>
    </p:spTree>
    <p:extLst>
      <p:ext uri="{BB962C8B-B14F-4D97-AF65-F5344CB8AC3E}">
        <p14:creationId xmlns:p14="http://schemas.microsoft.com/office/powerpoint/2010/main" val="39573962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1930" y="21754"/>
            <a:ext cx="4725525" cy="5121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251520" y="313369"/>
            <a:ext cx="3649782" cy="954107"/>
          </a:xfrm>
          <a:prstGeom prst="rect">
            <a:avLst/>
          </a:prstGeom>
          <a:noFill/>
        </p:spPr>
        <p:txBody>
          <a:bodyPr wrap="none" rtlCol="0">
            <a:spAutoFit/>
          </a:bodyPr>
          <a:lstStyle/>
          <a:p>
            <a:r>
              <a:rPr lang="fr-FR" sz="2800" dirty="0" smtClean="0">
                <a:latin typeface="Calibri" panose="020F0502020204030204" pitchFamily="34" charset="0"/>
              </a:rPr>
              <a:t>Vers un développement</a:t>
            </a:r>
          </a:p>
          <a:p>
            <a:r>
              <a:rPr lang="fr-FR" sz="2800" dirty="0" smtClean="0">
                <a:latin typeface="Calibri" panose="020F0502020204030204" pitchFamily="34" charset="0"/>
              </a:rPr>
              <a:t>plus rationnel …</a:t>
            </a:r>
            <a:endParaRPr lang="fr-FR" sz="2800" dirty="0">
              <a:latin typeface="Calibri" panose="020F0502020204030204" pitchFamily="34" charset="0"/>
            </a:endParaRPr>
          </a:p>
        </p:txBody>
      </p:sp>
      <p:sp>
        <p:nvSpPr>
          <p:cNvPr id="7" name="Espace réservé du pied de page 1"/>
          <p:cNvSpPr txBox="1">
            <a:spLocks/>
          </p:cNvSpPr>
          <p:nvPr/>
        </p:nvSpPr>
        <p:spPr>
          <a:xfrm>
            <a:off x="0" y="4924271"/>
            <a:ext cx="6883119" cy="207672"/>
          </a:xfrm>
          <a:prstGeom prst="rect">
            <a:avLst/>
          </a:prstGeom>
        </p:spPr>
        <p:txBody>
          <a:bodyPr/>
          <a:lstStyle>
            <a:defPPr>
              <a:defRPr lang="fr-FR"/>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r>
              <a:rPr lang="fr-FR" sz="1000" dirty="0">
                <a:solidFill>
                  <a:schemeClr val="accent1"/>
                </a:solidFill>
                <a:latin typeface="Arial Narrow" panose="020B0606020202030204" pitchFamily="34" charset="0"/>
              </a:rPr>
              <a:t>Tang et al., Nature </a:t>
            </a:r>
            <a:r>
              <a:rPr lang="fr-FR" sz="1000" dirty="0" err="1">
                <a:solidFill>
                  <a:schemeClr val="accent1"/>
                </a:solidFill>
                <a:latin typeface="Arial Narrow" panose="020B0606020202030204" pitchFamily="34" charset="0"/>
              </a:rPr>
              <a:t>Rev</a:t>
            </a:r>
            <a:r>
              <a:rPr lang="fr-FR" sz="1000" dirty="0">
                <a:solidFill>
                  <a:schemeClr val="accent1"/>
                </a:solidFill>
                <a:latin typeface="Arial Narrow" panose="020B0606020202030204" pitchFamily="34" charset="0"/>
              </a:rPr>
              <a:t> Drug </a:t>
            </a:r>
            <a:r>
              <a:rPr lang="fr-FR" sz="1000" dirty="0" err="1">
                <a:solidFill>
                  <a:schemeClr val="accent1"/>
                </a:solidFill>
                <a:latin typeface="Arial Narrow" panose="020B0606020202030204" pitchFamily="34" charset="0"/>
              </a:rPr>
              <a:t>Discov</a:t>
            </a:r>
            <a:r>
              <a:rPr lang="fr-FR" sz="1000" dirty="0">
                <a:solidFill>
                  <a:schemeClr val="accent1"/>
                </a:solidFill>
                <a:latin typeface="Arial Narrow" panose="020B0606020202030204" pitchFamily="34" charset="0"/>
              </a:rPr>
              <a:t> </a:t>
            </a:r>
            <a:r>
              <a:rPr lang="fr-FR" sz="1000" dirty="0" smtClean="0">
                <a:solidFill>
                  <a:schemeClr val="accent1"/>
                </a:solidFill>
                <a:latin typeface="Arial Narrow" panose="020B0606020202030204" pitchFamily="34" charset="0"/>
              </a:rPr>
              <a:t>2018; Galon, Nat </a:t>
            </a:r>
            <a:r>
              <a:rPr lang="fr-FR" sz="1000" dirty="0" err="1" smtClean="0">
                <a:solidFill>
                  <a:schemeClr val="accent1"/>
                </a:solidFill>
                <a:latin typeface="Arial Narrow" panose="020B0606020202030204" pitchFamily="34" charset="0"/>
              </a:rPr>
              <a:t>Rev</a:t>
            </a:r>
            <a:r>
              <a:rPr lang="fr-FR" sz="1000" dirty="0" smtClean="0">
                <a:solidFill>
                  <a:schemeClr val="accent1"/>
                </a:solidFill>
                <a:latin typeface="Arial Narrow" panose="020B0606020202030204" pitchFamily="34" charset="0"/>
              </a:rPr>
              <a:t> Drug </a:t>
            </a:r>
            <a:r>
              <a:rPr lang="fr-FR" sz="1000" dirty="0" err="1" smtClean="0">
                <a:solidFill>
                  <a:schemeClr val="accent1"/>
                </a:solidFill>
                <a:latin typeface="Arial Narrow" panose="020B0606020202030204" pitchFamily="34" charset="0"/>
              </a:rPr>
              <a:t>Discov</a:t>
            </a:r>
            <a:r>
              <a:rPr lang="fr-FR" sz="1000" dirty="0" smtClean="0">
                <a:solidFill>
                  <a:schemeClr val="accent1"/>
                </a:solidFill>
                <a:latin typeface="Arial Narrow" panose="020B0606020202030204" pitchFamily="34" charset="0"/>
              </a:rPr>
              <a:t> 2019</a:t>
            </a:r>
            <a:endParaRPr lang="fr-FR" sz="1000" dirty="0">
              <a:solidFill>
                <a:schemeClr val="accent1"/>
              </a:solidFill>
              <a:latin typeface="Arial Narrow" panose="020B0606020202030204" pitchFamily="34" charset="0"/>
            </a:endParaRPr>
          </a:p>
        </p:txBody>
      </p:sp>
      <p:grpSp>
        <p:nvGrpSpPr>
          <p:cNvPr id="8" name="Groupe 7"/>
          <p:cNvGrpSpPr/>
          <p:nvPr/>
        </p:nvGrpSpPr>
        <p:grpSpPr>
          <a:xfrm>
            <a:off x="476545" y="1401621"/>
            <a:ext cx="3417193" cy="3375374"/>
            <a:chOff x="5580112" y="1347614"/>
            <a:chExt cx="3348584" cy="3521993"/>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347614"/>
              <a:ext cx="3348584" cy="352199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5652120" y="1419622"/>
              <a:ext cx="216024" cy="21602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009294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US" sz="2800" dirty="0" smtClean="0"/>
              <a:t>First strategy of ICIs development in 1</a:t>
            </a:r>
            <a:r>
              <a:rPr lang="en-US" sz="2800" baseline="30000" dirty="0" smtClean="0"/>
              <a:t>st</a:t>
            </a:r>
            <a:r>
              <a:rPr lang="en-US" sz="2800" dirty="0" smtClean="0"/>
              <a:t> line treatment of advanced NSCLC</a:t>
            </a:r>
            <a:endParaRPr lang="en-US" sz="2800" dirty="0"/>
          </a:p>
        </p:txBody>
      </p:sp>
      <p:sp>
        <p:nvSpPr>
          <p:cNvPr id="3" name="Rectangle 2"/>
          <p:cNvSpPr/>
          <p:nvPr/>
        </p:nvSpPr>
        <p:spPr>
          <a:xfrm>
            <a:off x="206516" y="2301720"/>
            <a:ext cx="2475274" cy="1395155"/>
          </a:xfrm>
          <a:prstGeom prst="rect">
            <a:avLst/>
          </a:prstGeom>
          <a:solidFill>
            <a:srgbClr val="C00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latin typeface="Calibri" panose="020F0502020204030204" pitchFamily="34" charset="0"/>
              </a:rPr>
              <a:t>Immunotherapy</a:t>
            </a:r>
          </a:p>
          <a:p>
            <a:pPr algn="ctr"/>
            <a:r>
              <a:rPr lang="en-US" sz="1600" i="1" dirty="0">
                <a:effectLst>
                  <a:outerShdw blurRad="38100" dist="38100" dir="2700000" algn="tl">
                    <a:srgbClr val="000000">
                      <a:alpha val="43137"/>
                    </a:srgbClr>
                  </a:outerShdw>
                </a:effectLst>
                <a:latin typeface="Calibri" panose="020F0502020204030204" pitchFamily="34" charset="0"/>
              </a:rPr>
              <a:t>i</a:t>
            </a:r>
            <a:r>
              <a:rPr lang="en-US" sz="1600" i="1" dirty="0" smtClean="0">
                <a:effectLst>
                  <a:outerShdw blurRad="38100" dist="38100" dir="2700000" algn="tl">
                    <a:srgbClr val="000000">
                      <a:alpha val="43137"/>
                    </a:srgbClr>
                  </a:outerShdw>
                </a:effectLst>
                <a:latin typeface="Calibri" panose="020F0502020204030204" pitchFamily="34" charset="0"/>
              </a:rPr>
              <a:t>nstead of</a:t>
            </a:r>
          </a:p>
          <a:p>
            <a:pPr algn="ctr"/>
            <a:r>
              <a:rPr lang="en-US" sz="1600" dirty="0" smtClean="0">
                <a:effectLst>
                  <a:outerShdw blurRad="38100" dist="38100" dir="2700000" algn="tl">
                    <a:srgbClr val="000000">
                      <a:alpha val="43137"/>
                    </a:srgbClr>
                  </a:outerShdw>
                </a:effectLst>
                <a:latin typeface="Calibri" panose="020F0502020204030204" pitchFamily="34" charset="0"/>
              </a:rPr>
              <a:t>chemotherapy</a:t>
            </a:r>
            <a:endParaRPr lang="en-US" sz="1600" dirty="0">
              <a:effectLst>
                <a:outerShdw blurRad="38100" dist="38100" dir="2700000" algn="tl">
                  <a:srgbClr val="000000">
                    <a:alpha val="43137"/>
                  </a:srgbClr>
                </a:outerShdw>
              </a:effectLst>
              <a:latin typeface="Calibri" panose="020F0502020204030204" pitchFamily="34" charset="0"/>
            </a:endParaRPr>
          </a:p>
        </p:txBody>
      </p:sp>
      <p:sp>
        <p:nvSpPr>
          <p:cNvPr id="7" name="Rectangle 6"/>
          <p:cNvSpPr/>
          <p:nvPr/>
        </p:nvSpPr>
        <p:spPr>
          <a:xfrm>
            <a:off x="2951821" y="2301719"/>
            <a:ext cx="2115234" cy="1395155"/>
          </a:xfrm>
          <a:prstGeom prst="rect">
            <a:avLst/>
          </a:prstGeom>
          <a:solidFill>
            <a:schemeClr val="accent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smtClean="0">
                <a:effectLst>
                  <a:outerShdw blurRad="38100" dist="38100" dir="2700000" algn="tl">
                    <a:srgbClr val="000000">
                      <a:alpha val="43137"/>
                    </a:srgbClr>
                  </a:outerShdw>
                </a:effectLst>
                <a:latin typeface="Calibri" panose="020F0502020204030204" pitchFamily="34" charset="0"/>
              </a:rPr>
              <a:t>Selection </a:t>
            </a:r>
            <a:r>
              <a:rPr lang="en-US" sz="1600" dirty="0" smtClean="0">
                <a:effectLst>
                  <a:outerShdw blurRad="38100" dist="38100" dir="2700000" algn="tl">
                    <a:srgbClr val="000000">
                      <a:alpha val="43137"/>
                    </a:srgbClr>
                  </a:outerShdw>
                </a:effectLst>
                <a:latin typeface="Calibri" panose="020F0502020204030204" pitchFamily="34" charset="0"/>
              </a:rPr>
              <a:t>of patients</a:t>
            </a:r>
          </a:p>
          <a:p>
            <a:pPr algn="ctr"/>
            <a:r>
              <a:rPr lang="en-US" sz="1600" dirty="0">
                <a:effectLst>
                  <a:outerShdw blurRad="38100" dist="38100" dir="2700000" algn="tl">
                    <a:srgbClr val="000000">
                      <a:alpha val="43137"/>
                    </a:srgbClr>
                  </a:outerShdw>
                </a:effectLst>
                <a:latin typeface="Calibri" panose="020F0502020204030204" pitchFamily="34" charset="0"/>
              </a:rPr>
              <a:t>o</a:t>
            </a:r>
            <a:r>
              <a:rPr lang="en-US" sz="1600" dirty="0" smtClean="0">
                <a:effectLst>
                  <a:outerShdw blurRad="38100" dist="38100" dir="2700000" algn="tl">
                    <a:srgbClr val="000000">
                      <a:alpha val="43137"/>
                    </a:srgbClr>
                  </a:outerShdw>
                </a:effectLst>
                <a:latin typeface="Calibri" panose="020F0502020204030204" pitchFamily="34" charset="0"/>
              </a:rPr>
              <a:t>n predictive biomarkers</a:t>
            </a:r>
            <a:endParaRPr lang="en-US" sz="1600" dirty="0">
              <a:effectLst>
                <a:outerShdw blurRad="38100" dist="38100" dir="2700000" algn="tl">
                  <a:srgbClr val="000000">
                    <a:alpha val="43137"/>
                  </a:srgbClr>
                </a:outerShdw>
              </a:effectLst>
              <a:latin typeface="Calibri" panose="020F0502020204030204" pitchFamily="34" charset="0"/>
            </a:endParaRPr>
          </a:p>
        </p:txBody>
      </p:sp>
      <p:sp>
        <p:nvSpPr>
          <p:cNvPr id="9" name="Rectangle 8"/>
          <p:cNvSpPr/>
          <p:nvPr/>
        </p:nvSpPr>
        <p:spPr>
          <a:xfrm>
            <a:off x="5337085" y="2301719"/>
            <a:ext cx="1575175" cy="630069"/>
          </a:xfrm>
          <a:prstGeom prst="rect">
            <a:avLst/>
          </a:prstGeom>
          <a:solidFill>
            <a:schemeClr val="accent2">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latin typeface="Calibri" panose="020F0502020204030204" pitchFamily="34" charset="0"/>
              </a:rPr>
              <a:t>PD-L1</a:t>
            </a:r>
            <a:endParaRPr lang="en-US" sz="1600" dirty="0">
              <a:effectLst>
                <a:outerShdw blurRad="38100" dist="38100" dir="2700000" algn="tl">
                  <a:srgbClr val="000000">
                    <a:alpha val="43137"/>
                  </a:srgbClr>
                </a:outerShdw>
              </a:effectLst>
              <a:latin typeface="Calibri" panose="020F0502020204030204" pitchFamily="34" charset="0"/>
            </a:endParaRPr>
          </a:p>
        </p:txBody>
      </p:sp>
      <p:sp>
        <p:nvSpPr>
          <p:cNvPr id="10" name="Rectangle 9"/>
          <p:cNvSpPr/>
          <p:nvPr/>
        </p:nvSpPr>
        <p:spPr>
          <a:xfrm>
            <a:off x="5337084" y="3066806"/>
            <a:ext cx="1575175" cy="630069"/>
          </a:xfrm>
          <a:prstGeom prst="rect">
            <a:avLst/>
          </a:prstGeom>
          <a:solidFill>
            <a:schemeClr val="accent2">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latin typeface="Calibri" panose="020F0502020204030204" pitchFamily="34" charset="0"/>
              </a:rPr>
              <a:t>TMB</a:t>
            </a:r>
            <a:endParaRPr lang="en-US" sz="1600" dirty="0">
              <a:effectLst>
                <a:outerShdw blurRad="38100" dist="38100" dir="2700000" algn="tl">
                  <a:srgbClr val="000000">
                    <a:alpha val="43137"/>
                  </a:srgbClr>
                </a:outerShdw>
              </a:effectLst>
              <a:latin typeface="Calibri" panose="020F0502020204030204" pitchFamily="34" charset="0"/>
            </a:endParaRPr>
          </a:p>
        </p:txBody>
      </p:sp>
      <p:sp>
        <p:nvSpPr>
          <p:cNvPr id="13" name="Rectangle 12"/>
          <p:cNvSpPr/>
          <p:nvPr/>
        </p:nvSpPr>
        <p:spPr>
          <a:xfrm>
            <a:off x="7297863" y="2301718"/>
            <a:ext cx="1575175" cy="630069"/>
          </a:xfrm>
          <a:prstGeom prst="rect">
            <a:avLst/>
          </a:prstGeom>
          <a:solidFill>
            <a:schemeClr val="accent3">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latin typeface="Calibri" panose="020F0502020204030204" pitchFamily="34" charset="0"/>
              </a:rPr>
              <a:t>Anti-PD(L)-1</a:t>
            </a:r>
          </a:p>
          <a:p>
            <a:pPr algn="ctr"/>
            <a:r>
              <a:rPr lang="en-US" sz="1600" dirty="0" smtClean="0">
                <a:effectLst>
                  <a:outerShdw blurRad="38100" dist="38100" dir="2700000" algn="tl">
                    <a:srgbClr val="000000">
                      <a:alpha val="43137"/>
                    </a:srgbClr>
                  </a:outerShdw>
                </a:effectLst>
                <a:latin typeface="Calibri" panose="020F0502020204030204" pitchFamily="34" charset="0"/>
              </a:rPr>
              <a:t>as single agent</a:t>
            </a:r>
            <a:endParaRPr lang="en-US" sz="1600" dirty="0">
              <a:effectLst>
                <a:outerShdw blurRad="38100" dist="38100" dir="2700000" algn="tl">
                  <a:srgbClr val="000000">
                    <a:alpha val="43137"/>
                  </a:srgbClr>
                </a:outerShdw>
              </a:effectLst>
              <a:latin typeface="Calibri" panose="020F0502020204030204" pitchFamily="34" charset="0"/>
            </a:endParaRPr>
          </a:p>
        </p:txBody>
      </p:sp>
      <p:sp>
        <p:nvSpPr>
          <p:cNvPr id="14" name="Rectangle 13"/>
          <p:cNvSpPr/>
          <p:nvPr/>
        </p:nvSpPr>
        <p:spPr>
          <a:xfrm>
            <a:off x="7309013" y="3066806"/>
            <a:ext cx="1575175" cy="630069"/>
          </a:xfrm>
          <a:prstGeom prst="rect">
            <a:avLst/>
          </a:prstGeom>
          <a:solidFill>
            <a:schemeClr val="accent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latin typeface="Calibri" panose="020F0502020204030204" pitchFamily="34" charset="0"/>
              </a:rPr>
              <a:t>Anti-PD(L)-1</a:t>
            </a:r>
          </a:p>
          <a:p>
            <a:pPr algn="ctr"/>
            <a:r>
              <a:rPr lang="en-US" sz="1600" dirty="0" smtClean="0">
                <a:effectLst>
                  <a:outerShdw blurRad="38100" dist="38100" dir="2700000" algn="tl">
                    <a:srgbClr val="000000">
                      <a:alpha val="43137"/>
                    </a:srgbClr>
                  </a:outerShdw>
                </a:effectLst>
                <a:latin typeface="Calibri" panose="020F0502020204030204" pitchFamily="34" charset="0"/>
              </a:rPr>
              <a:t>+ anti-CTLA-4</a:t>
            </a:r>
            <a:endParaRPr lang="en-US" sz="1600" dirty="0">
              <a:effectLst>
                <a:outerShdw blurRad="38100" dist="38100" dir="2700000" algn="tl">
                  <a:srgbClr val="000000">
                    <a:alpha val="43137"/>
                  </a:srgbClr>
                </a:outerShdw>
              </a:effectLst>
              <a:latin typeface="Calibri" panose="020F0502020204030204" pitchFamily="34" charset="0"/>
            </a:endParaRPr>
          </a:p>
        </p:txBody>
      </p:sp>
      <p:sp>
        <p:nvSpPr>
          <p:cNvPr id="16" name="Flèche droite 15"/>
          <p:cNvSpPr/>
          <p:nvPr/>
        </p:nvSpPr>
        <p:spPr>
          <a:xfrm>
            <a:off x="2681790" y="2774269"/>
            <a:ext cx="270031" cy="450053"/>
          </a:xfrm>
          <a:prstGeom prst="rightArrow">
            <a:avLst/>
          </a:prstGeom>
          <a:solidFill>
            <a:srgbClr val="C00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èche droite 16"/>
          <p:cNvSpPr/>
          <p:nvPr/>
        </p:nvSpPr>
        <p:spPr>
          <a:xfrm>
            <a:off x="5067055" y="2391725"/>
            <a:ext cx="270031" cy="450053"/>
          </a:xfrm>
          <a:prstGeom prst="rightArrow">
            <a:avLst/>
          </a:prstGeom>
          <a:solidFill>
            <a:schemeClr val="accent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èche droite 17"/>
          <p:cNvSpPr/>
          <p:nvPr/>
        </p:nvSpPr>
        <p:spPr>
          <a:xfrm>
            <a:off x="5067055" y="3151695"/>
            <a:ext cx="270031" cy="450053"/>
          </a:xfrm>
          <a:prstGeom prst="rightArrow">
            <a:avLst/>
          </a:prstGeom>
          <a:solidFill>
            <a:schemeClr val="accent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Connecteur droit avec flèche 22"/>
          <p:cNvCxnSpPr>
            <a:stCxn id="9" idx="3"/>
            <a:endCxn id="13" idx="1"/>
          </p:cNvCxnSpPr>
          <p:nvPr/>
        </p:nvCxnSpPr>
        <p:spPr>
          <a:xfrm flipV="1">
            <a:off x="6912260" y="2616753"/>
            <a:ext cx="385603" cy="1"/>
          </a:xfrm>
          <a:prstGeom prst="straightConnector1">
            <a:avLst/>
          </a:prstGeom>
          <a:ln w="28575">
            <a:solidFill>
              <a:schemeClr val="accent2"/>
            </a:solidFill>
            <a:headEnd type="none" w="med" len="med"/>
            <a:tailEnd type="triangle" w="med" len="med"/>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V="1">
            <a:off x="6904477" y="3376720"/>
            <a:ext cx="385603" cy="1"/>
          </a:xfrm>
          <a:prstGeom prst="straightConnector1">
            <a:avLst/>
          </a:prstGeom>
          <a:ln w="28575">
            <a:solidFill>
              <a:schemeClr val="accent2"/>
            </a:solidFill>
            <a:headEnd type="none" w="med" len="med"/>
            <a:tailEnd type="triangle" w="med" len="med"/>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9" idx="3"/>
            <a:endCxn id="14" idx="1"/>
          </p:cNvCxnSpPr>
          <p:nvPr/>
        </p:nvCxnSpPr>
        <p:spPr>
          <a:xfrm>
            <a:off x="6912260" y="2616754"/>
            <a:ext cx="396753" cy="765087"/>
          </a:xfrm>
          <a:prstGeom prst="straightConnector1">
            <a:avLst/>
          </a:prstGeom>
          <a:ln w="28575">
            <a:solidFill>
              <a:schemeClr val="accent2"/>
            </a:solidFill>
            <a:headEnd type="none" w="med" len="med"/>
            <a:tailEnd type="triangle" w="med" len="med"/>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stCxn id="10" idx="3"/>
            <a:endCxn id="13" idx="1"/>
          </p:cNvCxnSpPr>
          <p:nvPr/>
        </p:nvCxnSpPr>
        <p:spPr>
          <a:xfrm flipV="1">
            <a:off x="6912259" y="2616753"/>
            <a:ext cx="385604" cy="765088"/>
          </a:xfrm>
          <a:prstGeom prst="straightConnector1">
            <a:avLst/>
          </a:prstGeom>
          <a:ln w="28575">
            <a:solidFill>
              <a:schemeClr val="accent2"/>
            </a:solidFill>
            <a:prstDash val="sysDash"/>
            <a:headEnd type="none" w="med" len="med"/>
            <a:tailEnd type="triangle" w="med" len="med"/>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606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US" sz="2800" dirty="0" smtClean="0"/>
              <a:t>Strategy for using ICIs in 1</a:t>
            </a:r>
            <a:r>
              <a:rPr lang="en-US" sz="2800" baseline="30000" dirty="0" smtClean="0"/>
              <a:t>st</a:t>
            </a:r>
            <a:r>
              <a:rPr lang="en-US" sz="2800" dirty="0" smtClean="0"/>
              <a:t> line</a:t>
            </a:r>
            <a:br>
              <a:rPr lang="en-US" sz="2800" dirty="0" smtClean="0"/>
            </a:br>
            <a:r>
              <a:rPr lang="en-US" sz="2800" dirty="0" smtClean="0"/>
              <a:t>To replace cytotoxic chemotherapy</a:t>
            </a:r>
            <a:endParaRPr lang="en-US" sz="2800" dirty="0">
              <a:solidFill>
                <a:schemeClr val="accent2"/>
              </a:solidFill>
            </a:endParaRPr>
          </a:p>
        </p:txBody>
      </p:sp>
      <p:sp>
        <p:nvSpPr>
          <p:cNvPr id="3" name="Rectangle 2"/>
          <p:cNvSpPr/>
          <p:nvPr/>
        </p:nvSpPr>
        <p:spPr>
          <a:xfrm>
            <a:off x="206516" y="1446627"/>
            <a:ext cx="2475274" cy="1395155"/>
          </a:xfrm>
          <a:prstGeom prst="rect">
            <a:avLst/>
          </a:prstGeom>
          <a:solidFill>
            <a:srgbClr val="C00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effectLst>
                  <a:outerShdw blurRad="38100" dist="38100" dir="2700000" algn="tl">
                    <a:srgbClr val="000000">
                      <a:alpha val="43137"/>
                    </a:srgbClr>
                  </a:outerShdw>
                </a:effectLst>
                <a:latin typeface="Calibri" panose="020F0502020204030204" pitchFamily="34" charset="0"/>
              </a:rPr>
              <a:t>Immunotherapy</a:t>
            </a:r>
          </a:p>
          <a:p>
            <a:pPr algn="ctr"/>
            <a:r>
              <a:rPr lang="en-US" sz="1600" i="1" dirty="0">
                <a:effectLst>
                  <a:outerShdw blurRad="38100" dist="38100" dir="2700000" algn="tl">
                    <a:srgbClr val="000000">
                      <a:alpha val="43137"/>
                    </a:srgbClr>
                  </a:outerShdw>
                </a:effectLst>
                <a:latin typeface="Calibri" panose="020F0502020204030204" pitchFamily="34" charset="0"/>
              </a:rPr>
              <a:t>instead of</a:t>
            </a:r>
          </a:p>
          <a:p>
            <a:pPr algn="ctr"/>
            <a:r>
              <a:rPr lang="en-US" sz="1600" dirty="0">
                <a:effectLst>
                  <a:outerShdw blurRad="38100" dist="38100" dir="2700000" algn="tl">
                    <a:srgbClr val="000000">
                      <a:alpha val="43137"/>
                    </a:srgbClr>
                  </a:outerShdw>
                </a:effectLst>
                <a:latin typeface="Calibri" panose="020F0502020204030204" pitchFamily="34" charset="0"/>
              </a:rPr>
              <a:t>chemotherapy</a:t>
            </a:r>
          </a:p>
        </p:txBody>
      </p:sp>
      <p:sp>
        <p:nvSpPr>
          <p:cNvPr id="7" name="Rectangle 6"/>
          <p:cNvSpPr/>
          <p:nvPr/>
        </p:nvSpPr>
        <p:spPr>
          <a:xfrm>
            <a:off x="2951821" y="1446626"/>
            <a:ext cx="2115234" cy="1395155"/>
          </a:xfrm>
          <a:prstGeom prst="rect">
            <a:avLst/>
          </a:prstGeom>
          <a:solidFill>
            <a:schemeClr val="accent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effectLst>
                  <a:outerShdw blurRad="38100" dist="38100" dir="2700000" algn="tl">
                    <a:srgbClr val="000000">
                      <a:alpha val="43137"/>
                    </a:srgbClr>
                  </a:outerShdw>
                </a:effectLst>
                <a:latin typeface="Calibri" panose="020F0502020204030204" pitchFamily="34" charset="0"/>
              </a:rPr>
              <a:t>Selection </a:t>
            </a:r>
            <a:r>
              <a:rPr lang="en-US" sz="1600" dirty="0">
                <a:effectLst>
                  <a:outerShdw blurRad="38100" dist="38100" dir="2700000" algn="tl">
                    <a:srgbClr val="000000">
                      <a:alpha val="43137"/>
                    </a:srgbClr>
                  </a:outerShdw>
                </a:effectLst>
                <a:latin typeface="Calibri" panose="020F0502020204030204" pitchFamily="34" charset="0"/>
              </a:rPr>
              <a:t>of patients</a:t>
            </a:r>
          </a:p>
          <a:p>
            <a:pPr algn="ctr"/>
            <a:r>
              <a:rPr lang="en-US" sz="1600" dirty="0">
                <a:effectLst>
                  <a:outerShdw blurRad="38100" dist="38100" dir="2700000" algn="tl">
                    <a:srgbClr val="000000">
                      <a:alpha val="43137"/>
                    </a:srgbClr>
                  </a:outerShdw>
                </a:effectLst>
                <a:latin typeface="Calibri" panose="020F0502020204030204" pitchFamily="34" charset="0"/>
              </a:rPr>
              <a:t>on predictive biomarkers</a:t>
            </a:r>
          </a:p>
        </p:txBody>
      </p:sp>
      <p:sp>
        <p:nvSpPr>
          <p:cNvPr id="9" name="Rectangle 8"/>
          <p:cNvSpPr/>
          <p:nvPr/>
        </p:nvSpPr>
        <p:spPr>
          <a:xfrm>
            <a:off x="5337085" y="1446626"/>
            <a:ext cx="1767972" cy="630069"/>
          </a:xfrm>
          <a:prstGeom prst="rect">
            <a:avLst/>
          </a:prstGeom>
          <a:solidFill>
            <a:schemeClr val="accent3">
              <a:lumMod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effectLst>
                  <a:outerShdw blurRad="38100" dist="38100" dir="2700000" algn="tl">
                    <a:srgbClr val="000000">
                      <a:alpha val="43137"/>
                    </a:srgbClr>
                  </a:outerShdw>
                </a:effectLst>
                <a:latin typeface="Calibri" panose="020F0502020204030204" pitchFamily="34" charset="0"/>
              </a:rPr>
              <a:t>PD-L1</a:t>
            </a:r>
          </a:p>
        </p:txBody>
      </p:sp>
      <p:sp>
        <p:nvSpPr>
          <p:cNvPr id="13" name="Rectangle 12"/>
          <p:cNvSpPr/>
          <p:nvPr/>
        </p:nvSpPr>
        <p:spPr>
          <a:xfrm>
            <a:off x="7297863" y="1446625"/>
            <a:ext cx="1575175" cy="630069"/>
          </a:xfrm>
          <a:prstGeom prst="rect">
            <a:avLst/>
          </a:prstGeom>
          <a:solidFill>
            <a:schemeClr val="accent3">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effectLst>
                  <a:outerShdw blurRad="38100" dist="38100" dir="2700000" algn="tl">
                    <a:srgbClr val="000000">
                      <a:alpha val="43137"/>
                    </a:srgbClr>
                  </a:outerShdw>
                </a:effectLst>
                <a:latin typeface="Calibri" panose="020F0502020204030204" pitchFamily="34" charset="0"/>
              </a:rPr>
              <a:t>Anti-PD(L)-1</a:t>
            </a:r>
          </a:p>
          <a:p>
            <a:pPr algn="ctr"/>
            <a:r>
              <a:rPr lang="en-US" sz="1600" dirty="0">
                <a:effectLst>
                  <a:outerShdw blurRad="38100" dist="38100" dir="2700000" algn="tl">
                    <a:srgbClr val="000000">
                      <a:alpha val="43137"/>
                    </a:srgbClr>
                  </a:outerShdw>
                </a:effectLst>
                <a:latin typeface="Calibri" panose="020F0502020204030204" pitchFamily="34" charset="0"/>
              </a:rPr>
              <a:t>as single agent</a:t>
            </a:r>
          </a:p>
        </p:txBody>
      </p:sp>
      <p:sp>
        <p:nvSpPr>
          <p:cNvPr id="16" name="Flèche droite 15"/>
          <p:cNvSpPr/>
          <p:nvPr/>
        </p:nvSpPr>
        <p:spPr>
          <a:xfrm>
            <a:off x="2681790" y="1919176"/>
            <a:ext cx="270031" cy="450053"/>
          </a:xfrm>
          <a:prstGeom prst="rightArrow">
            <a:avLst/>
          </a:prstGeom>
          <a:solidFill>
            <a:srgbClr val="C00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droite 16"/>
          <p:cNvSpPr/>
          <p:nvPr/>
        </p:nvSpPr>
        <p:spPr>
          <a:xfrm>
            <a:off x="5067055" y="1536632"/>
            <a:ext cx="270031" cy="450053"/>
          </a:xfrm>
          <a:prstGeom prst="rightArrow">
            <a:avLst/>
          </a:prstGeom>
          <a:solidFill>
            <a:schemeClr val="accent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avec flèche 22"/>
          <p:cNvCxnSpPr>
            <a:stCxn id="9" idx="3"/>
            <a:endCxn id="13" idx="1"/>
          </p:cNvCxnSpPr>
          <p:nvPr/>
        </p:nvCxnSpPr>
        <p:spPr>
          <a:xfrm flipV="1">
            <a:off x="7105057" y="1761660"/>
            <a:ext cx="192806" cy="1"/>
          </a:xfrm>
          <a:prstGeom prst="straightConnector1">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p:nvPicPr>
        <p:blipFill>
          <a:blip r:embed="rId2"/>
          <a:stretch>
            <a:fillRect/>
          </a:stretch>
        </p:blipFill>
        <p:spPr>
          <a:xfrm>
            <a:off x="5652004" y="2144202"/>
            <a:ext cx="2906106" cy="2921215"/>
          </a:xfrm>
          <a:prstGeom prst="rect">
            <a:avLst/>
          </a:prstGeom>
        </p:spPr>
      </p:pic>
    </p:spTree>
    <p:extLst>
      <p:ext uri="{BB962C8B-B14F-4D97-AF65-F5344CB8AC3E}">
        <p14:creationId xmlns:p14="http://schemas.microsoft.com/office/powerpoint/2010/main" val="24000109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ésentation pour écran larg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WidescreenPresentation</Template>
  <TotalTime>0</TotalTime>
  <Words>3059</Words>
  <Application>Microsoft Office PowerPoint</Application>
  <PresentationFormat>Affichage à l'écran (16:9)</PresentationFormat>
  <Paragraphs>812</Paragraphs>
  <Slides>71</Slides>
  <Notes>7</Notes>
  <HiddenSlides>4</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71</vt:i4>
      </vt:variant>
    </vt:vector>
  </HeadingPairs>
  <TitlesOfParts>
    <vt:vector size="82" baseType="lpstr">
      <vt:lpstr>MS PGothic</vt:lpstr>
      <vt:lpstr>Arial</vt:lpstr>
      <vt:lpstr>Arial Narrow</vt:lpstr>
      <vt:lpstr>Berthold Imago Book</vt:lpstr>
      <vt:lpstr>Book Antiqua</vt:lpstr>
      <vt:lpstr>Calibri</vt:lpstr>
      <vt:lpstr>Courier New</vt:lpstr>
      <vt:lpstr>Minion Pro</vt:lpstr>
      <vt:lpstr>Tw Cen MT</vt:lpstr>
      <vt:lpstr>Wingdings</vt:lpstr>
      <vt:lpstr>Présentation pour écran large</vt:lpstr>
      <vt:lpstr>Maurice Pérol</vt:lpstr>
      <vt:lpstr>Disclosures</vt:lpstr>
      <vt:lpstr>Prise en charge des CBNPC stade IV sans addiction oncogénique : où en est-on en 2019?</vt:lpstr>
      <vt:lpstr>Présentation PowerPoint</vt:lpstr>
      <vt:lpstr>Incremental Improvements: 1980-2010</vt:lpstr>
      <vt:lpstr>Présentation PowerPoint</vt:lpstr>
      <vt:lpstr>5-Year Pooled OS: Nivolumab vs. Docetaxel</vt:lpstr>
      <vt:lpstr>First strategy of ICIs development in 1st line treatment of advanced NSCLC</vt:lpstr>
      <vt:lpstr>Strategy for using ICIs in 1st line To replace cytotoxic chemotherapy</vt:lpstr>
      <vt:lpstr>Keynote 001 Selection of a cutoff of PD-L1 expression for 1st line</vt:lpstr>
      <vt:lpstr>Pembrolizumab in 1st line for PD-L1 ≥50% NSCLC: Keynote 024</vt:lpstr>
      <vt:lpstr>Keynote 042: pembrolizumab vs. chemotherapy in PD-L1 ≥1% advanced NSCLC: overall survival</vt:lpstr>
      <vt:lpstr>Anti-PD(L)-1 as single agent in 1st line PD-L1 level of expression does matter</vt:lpstr>
      <vt:lpstr>Completed 1st line trials</vt:lpstr>
      <vt:lpstr>Strategy for using ICIs in 1st line To replace cytotoxic chemotherapy</vt:lpstr>
      <vt:lpstr>Mystic: Durvalumab + Tremelimumab vs. Chemotherapy in PD-L1 ≥25% NSCLC</vt:lpstr>
      <vt:lpstr>CheckMate 227 Part 1 Study Design PD-L1 ≥1%</vt:lpstr>
      <vt:lpstr> CheckMate 227 Part 1 Study Design</vt:lpstr>
      <vt:lpstr>Selection of a TMB cut off for ipilimumab-nivolumab combination in CheckMate 568</vt:lpstr>
      <vt:lpstr>CheckMate 227 : nivolumab + ipilimumab vs. chemotherapy in 1st line: PFS according to TMB</vt:lpstr>
      <vt:lpstr>CheckMate 227 : nivolumab + ipilimumab vs. chemotherapy in 1L with TMB ≥10 mut/Mb</vt:lpstr>
      <vt:lpstr>Preliminary Overall Survival with Nivolumab + Ipilimumab vs. Chemotherapy in Patients with High TMB (≥10 Mut/Mb)</vt:lpstr>
      <vt:lpstr>TMB can be predictive of OS benefit from anti-PD(L)-1 ± anti-CTLA-4 therapy</vt:lpstr>
      <vt:lpstr>Mystic: Tremelimumab + Durvalumab or Durvalumab vs. Chemotherapy According to bTMB and PD-L1 Expression</vt:lpstr>
      <vt:lpstr>Neptune Phase III trial failed to prospectively validate bTMB as a predictive biomarker for OS</vt:lpstr>
      <vt:lpstr>Strategies of ICIs development in 1st line treatment of advanced NSCLC</vt:lpstr>
      <vt:lpstr>Impact of chemotherapy on immune response</vt:lpstr>
      <vt:lpstr>Is chemotherapy really able to convert cold tumors into hot tumors?</vt:lpstr>
      <vt:lpstr>Strategy of ICIs development in 1st line treatment of advanced NSCLC: in combination with chemotherapy</vt:lpstr>
      <vt:lpstr>Strategy of ICIs development in 1st line treatment of advanced NSCLC: in combination with chemotherapy</vt:lpstr>
      <vt:lpstr>Chemotherapy ± anti-PD-1 Keynote 189 (non-squamous NSCLC)</vt:lpstr>
      <vt:lpstr>Chemotherapy + Bevacizumab ± Anti-PD-L1 IMPower 150 (non-squamous NSCLC)</vt:lpstr>
      <vt:lpstr>Strategy of ICIs development in 1st line treatment of advanced NSCLC: in combination with chemotherapy</vt:lpstr>
      <vt:lpstr>Summary of ICIs Development in 1st Line ICIs Instead of Chemotherapy</vt:lpstr>
      <vt:lpstr>Summary of ICIs Development in 1st Line ICIs in addition to Chemotherapy</vt:lpstr>
      <vt:lpstr>Ongoing/completed 1st line trials</vt:lpstr>
      <vt:lpstr>Ongoing/completed 1st line trials</vt:lpstr>
      <vt:lpstr>Présentation PowerPoint</vt:lpstr>
      <vt:lpstr>Advanced NSCLC without targetable oncogenic addiction First line treatment algorithm</vt:lpstr>
      <vt:lpstr>Advanced NSCLC without targetable oncogenic addiction First line treatment algorithm</vt:lpstr>
      <vt:lpstr>Présentation PowerPoint</vt:lpstr>
      <vt:lpstr>Advanced NSCLC without targetable oncogenic addiction First line treatment algorithm</vt:lpstr>
      <vt:lpstr>PD-L1 ≥50% : Single agent or Combination? Response and Duration of Response</vt:lpstr>
      <vt:lpstr>PFS and OS magnitude of benefit in PD-L1 ≥50% NSCLC</vt:lpstr>
      <vt:lpstr>PD-L1 ≥50% : Single agent or Combination? PFS</vt:lpstr>
      <vt:lpstr>PD-L1 ≥50% : Single agent or Combination? OS</vt:lpstr>
      <vt:lpstr>Combination IO + CT Independent Action or Synergy?</vt:lpstr>
      <vt:lpstr>Immunotherapy in 1st Line Tolerance profile: Monotherapy vs. Combo.</vt:lpstr>
      <vt:lpstr>Single agent or Combination? PD-L1 1 – 49%</vt:lpstr>
      <vt:lpstr>Advanced NSCLC without targetable oncogenic addiction First line treatment algorithm</vt:lpstr>
      <vt:lpstr>Should every patient be treated with 1st line ICI? PD-L1 &lt;1%</vt:lpstr>
      <vt:lpstr>Pooled analysis of KN 21G, KN 189 and KN 407 in PD-L1&lt;1% NSCLC</vt:lpstr>
      <vt:lpstr>Présentation PowerPoint</vt:lpstr>
      <vt:lpstr>TMB is independant of PD-L1 level of expression</vt:lpstr>
      <vt:lpstr>Using tmb and pd-l1 as Two Independent Biomarkers </vt:lpstr>
      <vt:lpstr>Checkmate 227 Part 1b (PD-L1&lt;1%): PFS Nivolumab + Chemotherapy and Nivolumab + Ipilimumab by TMB </vt:lpstr>
      <vt:lpstr>TMB as a Decision-Making Biomarker: the Next Step?</vt:lpstr>
      <vt:lpstr>TMB (WES) is not predictive for OS benefit in Chemotherapy + ICI vs. Chemotherapy trials </vt:lpstr>
      <vt:lpstr>Présentation PowerPoint</vt:lpstr>
      <vt:lpstr>Algorithme de traitement</vt:lpstr>
      <vt:lpstr>Post-Immunotherapy Treatment: Different Scenarios</vt:lpstr>
      <vt:lpstr>Keynote 024 Outcome of patients completing 35 cycles</vt:lpstr>
      <vt:lpstr>KeyNote 024 Patients Who Received a Second-Course Treatment</vt:lpstr>
      <vt:lpstr>Mécanismes de résistance à l’immunothérapie Résistance intrinsèque à la cellule tumorale</vt:lpstr>
      <vt:lpstr>Mécanismes de résistance à l’immunothérapie Résistance extrinsèque à la cellule tumorale (microenvironnement)</vt:lpstr>
      <vt:lpstr>Rationale for Combinations</vt:lpstr>
      <vt:lpstr>PIONEER: Precision immuno-oncology  for advanced NSCLC patients  with PD-(L)1 resistance</vt:lpstr>
      <vt:lpstr>Présentation PowerPoint</vt:lpstr>
      <vt:lpstr>All patients eligible for ICIs will receive anti-PD(L)-1 in 1st line treatment</vt:lpstr>
      <vt:lpstr>PD-L1 Still Remains the Only Decision-Making Biomarker</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2016-12-27T09:19:58Z</dcterms:created>
  <dcterms:modified xsi:type="dcterms:W3CDTF">2019-09-20T04:57:54Z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1036</vt:i4>
  </property>
  <property fmtid="{D5CDD505-2E9C-101B-9397-08002B2CF9AE}" pid="3" name="_Version">
    <vt:lpwstr>12.0.4518</vt:lpwstr>
  </property>
</Properties>
</file>