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7" r:id="rId4"/>
    <p:sldId id="352" r:id="rId5"/>
    <p:sldId id="358" r:id="rId6"/>
    <p:sldId id="329" r:id="rId7"/>
    <p:sldId id="353" r:id="rId8"/>
    <p:sldId id="351" r:id="rId9"/>
    <p:sldId id="354" r:id="rId10"/>
    <p:sldId id="260" r:id="rId11"/>
    <p:sldId id="360" r:id="rId12"/>
    <p:sldId id="331" r:id="rId13"/>
    <p:sldId id="259" r:id="rId14"/>
    <p:sldId id="330" r:id="rId15"/>
    <p:sldId id="332" r:id="rId16"/>
    <p:sldId id="326" r:id="rId17"/>
    <p:sldId id="327" r:id="rId18"/>
    <p:sldId id="365" r:id="rId19"/>
    <p:sldId id="361" r:id="rId20"/>
    <p:sldId id="328" r:id="rId21"/>
    <p:sldId id="333" r:id="rId22"/>
    <p:sldId id="334" r:id="rId23"/>
    <p:sldId id="336" r:id="rId24"/>
    <p:sldId id="337" r:id="rId25"/>
    <p:sldId id="338" r:id="rId26"/>
    <p:sldId id="339" r:id="rId27"/>
    <p:sldId id="342" r:id="rId28"/>
    <p:sldId id="343" r:id="rId29"/>
    <p:sldId id="362" r:id="rId30"/>
    <p:sldId id="345" r:id="rId31"/>
    <p:sldId id="359" r:id="rId32"/>
    <p:sldId id="350" r:id="rId33"/>
    <p:sldId id="347" r:id="rId34"/>
    <p:sldId id="269" r:id="rId35"/>
    <p:sldId id="363" r:id="rId36"/>
    <p:sldId id="367" r:id="rId37"/>
    <p:sldId id="270" r:id="rId38"/>
    <p:sldId id="370" r:id="rId39"/>
    <p:sldId id="371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6ECBE-CBEC-4E81-ADBE-45FBAAD115E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B05A8-1716-473F-AA59-06B6600859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5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smtClean="0">
                <a:latin typeface="Arial" charset="0"/>
              </a:rPr>
              <a:t>Vue 3 D dépliée </a:t>
            </a:r>
          </a:p>
          <a:p>
            <a:r>
              <a:rPr lang="fr-FR" altLang="fr-FR" smtClean="0">
                <a:latin typeface="Arial" charset="0"/>
              </a:rPr>
              <a:t>Langue = 17 muscles 8 pairs un impair</a:t>
            </a:r>
          </a:p>
          <a:p>
            <a:r>
              <a:rPr lang="fr-FR" altLang="fr-FR" smtClean="0">
                <a:latin typeface="Arial" charset="0"/>
              </a:rPr>
              <a:t>4 sont extrinsèques : mandibule os hyoïde, os temporal, palais. </a:t>
            </a:r>
          </a:p>
          <a:p>
            <a:r>
              <a:rPr lang="fr-FR" altLang="fr-FR" smtClean="0">
                <a:latin typeface="Arial" charset="0"/>
              </a:rPr>
              <a:t>Anastomose avec les constricteurs du pharynx </a:t>
            </a:r>
          </a:p>
          <a:p>
            <a:r>
              <a:rPr lang="fr-FR" altLang="fr-FR" smtClean="0">
                <a:latin typeface="Arial" charset="0"/>
              </a:rPr>
              <a:t>Suspendu dans une boite osseuse, sous tension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B158916-D605-4ACF-8BDA-7B6C08D461DA}" type="slidenum">
              <a:rPr lang="fr-FR" altLang="fr-FR" smtClean="0"/>
              <a:pPr/>
              <a:t>2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1273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smtClean="0">
                <a:latin typeface="Arial" charset="0"/>
              </a:rPr>
              <a:t>On a l’habitude de dire « quand on inspire on tire la langue » ce qui n’est pas tout à fait vrai.</a:t>
            </a:r>
          </a:p>
          <a:p>
            <a:r>
              <a:rPr lang="fr-FR" altLang="fr-FR" smtClean="0">
                <a:latin typeface="Arial" charset="0"/>
              </a:rPr>
              <a:t>Dilatateurs = définition fonctionnelle</a:t>
            </a:r>
          </a:p>
          <a:p>
            <a:r>
              <a:rPr lang="fr-FR" altLang="fr-FR" smtClean="0">
                <a:latin typeface="Arial" charset="0"/>
              </a:rPr>
              <a:t>Génioglosse principalement  </a:t>
            </a:r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64233C4-B162-4B32-B175-F4D95CCA4936}" type="slidenum">
              <a:rPr lang="fr-FR" altLang="fr-FR" smtClean="0"/>
              <a:pPr/>
              <a:t>3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71951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67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21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73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30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87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26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25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6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13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71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49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B147F-67B6-4A14-B33B-09F75EFEF7F6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609A-250B-4FA2-A3BE-CB6B527B3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5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avanc&#233;es%20en%20pneumologie\PAR-004%20Revision%20160420.mp4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image" Target="../media/image20.wmf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Stimulation du nerf hypoglosse</a:t>
            </a:r>
            <a:endParaRPr lang="fr-FR" sz="3600" dirty="0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732240" y="247484"/>
            <a:ext cx="1396198" cy="1306608"/>
            <a:chOff x="3884" y="2160"/>
            <a:chExt cx="1876" cy="1801"/>
          </a:xfrm>
        </p:grpSpPr>
        <p:pic>
          <p:nvPicPr>
            <p:cNvPr id="5" name="Picture 2" descr="C:\Users\Carole\Desktop\Cours DES ANGERS 2013\Logo_PSL_CFX_2012f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160"/>
              <a:ext cx="1361" cy="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Portail Assistance Publique-Hôpitaux de Par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85"/>
            <a:stretch>
              <a:fillRect/>
            </a:stretch>
          </p:blipFill>
          <p:spPr bwMode="auto">
            <a:xfrm>
              <a:off x="3884" y="3604"/>
              <a:ext cx="1876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age 7" descr="LogoUMRS1158tutel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2" y="356595"/>
            <a:ext cx="1310720" cy="143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fr-FR" altLang="fr-FR" sz="2800" dirty="0" smtClean="0">
                <a:solidFill>
                  <a:schemeClr val="tx1"/>
                </a:solidFill>
              </a:rPr>
              <a:t>Chantilly 19 octobre 2018</a:t>
            </a:r>
          </a:p>
          <a:p>
            <a:pPr>
              <a:spcBef>
                <a:spcPct val="0"/>
              </a:spcBef>
            </a:pPr>
            <a:endParaRPr lang="fr-FR" altLang="fr-FR" sz="360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fr-FR" altLang="fr-FR" sz="3000" dirty="0" smtClean="0">
                <a:solidFill>
                  <a:schemeClr val="tx1"/>
                </a:solidFill>
              </a:rPr>
              <a:t>Dr </a:t>
            </a:r>
            <a:r>
              <a:rPr lang="fr-FR" altLang="fr-FR" sz="3000" dirty="0">
                <a:solidFill>
                  <a:schemeClr val="tx1"/>
                </a:solidFill>
              </a:rPr>
              <a:t>Valérie Attali</a:t>
            </a:r>
          </a:p>
          <a:p>
            <a:pPr>
              <a:spcBef>
                <a:spcPct val="0"/>
              </a:spcBef>
            </a:pPr>
            <a:r>
              <a:rPr lang="fr-FR" altLang="fr-FR" sz="22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fr-FR" altLang="fr-FR" sz="1900" dirty="0">
                <a:solidFill>
                  <a:schemeClr val="tx1"/>
                </a:solidFill>
              </a:rPr>
              <a:t>Département R3S-Service des Pathologies du Sommeil Hôpital Pitié-Salpêtrière PARIS</a:t>
            </a:r>
          </a:p>
          <a:p>
            <a:pPr>
              <a:spcBef>
                <a:spcPct val="0"/>
              </a:spcBef>
            </a:pPr>
            <a:r>
              <a:rPr lang="fr-FR" altLang="fr-FR" sz="1900" dirty="0">
                <a:solidFill>
                  <a:schemeClr val="tx1"/>
                </a:solidFill>
              </a:rPr>
              <a:t>Unité de Neurophysiologie respiratoire expérimentale et clinique, UMRS1158, UPMC, </a:t>
            </a:r>
            <a:r>
              <a:rPr lang="fr-FR" altLang="fr-FR" sz="1900" dirty="0" smtClean="0">
                <a:solidFill>
                  <a:schemeClr val="tx1"/>
                </a:solidFill>
              </a:rPr>
              <a:t>INSERM</a:t>
            </a:r>
            <a:endParaRPr lang="fr-FR" altLang="fr-FR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8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561975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800" smtClean="0"/>
              <a:t>Stimulation électrique implantée du XII</a:t>
            </a:r>
          </a:p>
        </p:txBody>
      </p:sp>
      <p:pic>
        <p:nvPicPr>
          <p:cNvPr id="17411" name="Picture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3809764"/>
            <a:ext cx="2384425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1921793" cy="23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447059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70587" y="1038660"/>
            <a:ext cx="5916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Maintenir la stabilité des VAS au cours du sommeil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Renforcer l’action respiratoire de la langue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A l’inspiration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Au cours du cycle respiratoire</a:t>
            </a:r>
          </a:p>
        </p:txBody>
      </p:sp>
      <p:pic>
        <p:nvPicPr>
          <p:cNvPr id="3074" name="Picture 2" descr="https://screenshotscdn.firefoxusercontent.com/images/09cebdd9-1d15-4ea4-b410-531d497c52f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4077072"/>
            <a:ext cx="2159027" cy="181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0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628541" y="365657"/>
            <a:ext cx="7886919" cy="525372"/>
          </a:xfrm>
        </p:spPr>
        <p:txBody>
          <a:bodyPr>
            <a:normAutofit fontScale="90000"/>
          </a:bodyPr>
          <a:lstStyle/>
          <a:p>
            <a:r>
              <a:rPr lang="fr-FR" sz="3199"/>
              <a:t>Système Inspire</a:t>
            </a:r>
          </a:p>
        </p:txBody>
      </p:sp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9801" y="1324340"/>
            <a:ext cx="4779132" cy="453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07" y="1938597"/>
            <a:ext cx="3683948" cy="234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849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 noGrp="1"/>
          </p:cNvSpPr>
          <p:nvPr/>
        </p:nvSpPr>
        <p:spPr>
          <a:xfrm>
            <a:off x="6458416" y="6356351"/>
            <a:ext cx="2057043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70DD71-7CD9-46A5-8078-85BAA3980FBC}" type="slidenum">
              <a:rPr lang="fr-FR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fr-FR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7651" name="Rectangle 4"/>
          <p:cNvSpPr>
            <a:spLocks noGrp="1"/>
          </p:cNvSpPr>
          <p:nvPr>
            <p:ph type="body" sz="half" idx="1"/>
          </p:nvPr>
        </p:nvSpPr>
        <p:spPr>
          <a:xfrm>
            <a:off x="628541" y="327025"/>
            <a:ext cx="3866479" cy="52149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fr-FR" sz="2400" u="sng" dirty="0" smtClean="0"/>
              <a:t>Inspire : « phasique »</a:t>
            </a:r>
            <a:endParaRPr lang="fr-FR" altLang="fr-FR" sz="2400" dirty="0" smtClean="0"/>
          </a:p>
          <a:p>
            <a:pPr eaLnBrk="1" hangingPunct="1"/>
            <a:r>
              <a:rPr lang="fr-FR" altLang="fr-FR" sz="2400" dirty="0" smtClean="0"/>
              <a:t>Branche médiale du XII</a:t>
            </a:r>
          </a:p>
          <a:p>
            <a:pPr eaLnBrk="1" hangingPunct="1"/>
            <a:r>
              <a:rPr lang="fr-FR" altLang="fr-FR" sz="2400" dirty="0" smtClean="0"/>
              <a:t>Cible le </a:t>
            </a:r>
            <a:r>
              <a:rPr lang="fr-FR" altLang="fr-FR" sz="2400" dirty="0" err="1" smtClean="0"/>
              <a:t>génioglosse</a:t>
            </a:r>
            <a:r>
              <a:rPr lang="fr-FR" altLang="fr-FR" sz="2400" dirty="0" smtClean="0"/>
              <a:t> </a:t>
            </a:r>
          </a:p>
          <a:p>
            <a:pPr eaLnBrk="1" hangingPunct="1"/>
            <a:r>
              <a:rPr lang="fr-FR" altLang="fr-FR" sz="2400" dirty="0" smtClean="0"/>
              <a:t>A l’inspiration</a:t>
            </a:r>
          </a:p>
          <a:p>
            <a:pPr eaLnBrk="1" hangingPunct="1"/>
            <a:r>
              <a:rPr lang="fr-FR" altLang="fr-FR" sz="2400" dirty="0" smtClean="0"/>
              <a:t>Forte intensité</a:t>
            </a:r>
          </a:p>
          <a:p>
            <a:pPr>
              <a:buFont typeface="Arial" charset="0"/>
              <a:buNone/>
            </a:pPr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</p:txBody>
      </p:sp>
      <p:sp>
        <p:nvSpPr>
          <p:cNvPr id="27652" name="Rectangle 5"/>
          <p:cNvSpPr>
            <a:spLocks noGrp="1"/>
          </p:cNvSpPr>
          <p:nvPr>
            <p:ph type="body" sz="half" idx="2"/>
          </p:nvPr>
        </p:nvSpPr>
        <p:spPr>
          <a:xfrm>
            <a:off x="4647392" y="301625"/>
            <a:ext cx="4173079" cy="52022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fr-FR" sz="2400" u="sng" dirty="0" err="1" smtClean="0"/>
              <a:t>Imthera</a:t>
            </a:r>
            <a:r>
              <a:rPr lang="fr-FR" sz="2400" u="sng" dirty="0" smtClean="0"/>
              <a:t> Aura 6000 : « tonique »</a:t>
            </a:r>
            <a:endParaRPr lang="fr-FR" sz="2400" dirty="0" smtClean="0"/>
          </a:p>
          <a:p>
            <a:r>
              <a:rPr lang="fr-FR" sz="2400" dirty="0" smtClean="0"/>
              <a:t>Tronc proximal du XII</a:t>
            </a:r>
          </a:p>
          <a:p>
            <a:r>
              <a:rPr lang="fr-FR" sz="2400" dirty="0" smtClean="0"/>
              <a:t>Cible plusieurs muscles</a:t>
            </a:r>
          </a:p>
          <a:p>
            <a:r>
              <a:rPr lang="fr-FR" sz="2400" dirty="0" smtClean="0"/>
              <a:t>Stimulation continue</a:t>
            </a:r>
          </a:p>
          <a:p>
            <a:r>
              <a:rPr lang="fr-FR" sz="2400" dirty="0" smtClean="0"/>
              <a:t>Faible intensité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4342" y="2474331"/>
            <a:ext cx="260517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7" y="2604165"/>
            <a:ext cx="2454959" cy="233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9" y="4897338"/>
            <a:ext cx="2210028" cy="140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18" y="3284984"/>
            <a:ext cx="1571238" cy="19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6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05E8181-0507-4F8B-BF8E-B474B3EE7334}" type="slidenum">
              <a:rPr lang="fr-FR" altLang="fr-FR" smtClean="0"/>
              <a:pPr/>
              <a:t>13</a:t>
            </a:fld>
            <a:endParaRPr lang="fr-FR" altLang="fr-FR" smtClean="0"/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4" y="1302508"/>
            <a:ext cx="3555031" cy="35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fr-FR" altLang="fr-FR" sz="2400" smtClean="0">
                <a:solidFill>
                  <a:schemeClr val="tx1"/>
                </a:solidFill>
              </a:rPr>
              <a:t>Génioglosse + Antagoniste &gt; Génioglosse seul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7704" y="5949280"/>
            <a:ext cx="29702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Oliven</a:t>
            </a:r>
            <a:r>
              <a:rPr lang="fr-FR" sz="1050" i="1" dirty="0">
                <a:latin typeface="Arial" panose="020B0604020202020204" pitchFamily="34" charset="0"/>
                <a:cs typeface="Arial" panose="020B0604020202020204" pitchFamily="34" charset="0"/>
              </a:rPr>
              <a:t> A J </a:t>
            </a:r>
            <a:r>
              <a:rPr lang="fr-F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fr-FR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fr-FR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103: 1662–1668, 2007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4"/>
            <a:ext cx="4888588" cy="417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7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 txBox="1">
            <a:spLocks noGrp="1" noChangeArrowheads="1"/>
          </p:cNvSpPr>
          <p:nvPr/>
        </p:nvSpPr>
        <p:spPr bwMode="auto">
          <a:xfrm>
            <a:off x="628541" y="6356351"/>
            <a:ext cx="205704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95927255-4A44-45F8-AEB9-F0EA0F4F3F1A}" type="datetime1">
              <a:rPr lang="fr-FR" altLang="fr-FR" sz="1200"/>
              <a:pPr/>
              <a:t>19/10/2018</a:t>
            </a:fld>
            <a:endParaRPr lang="fr-FR" altLang="fr-FR" sz="1200"/>
          </a:p>
        </p:txBody>
      </p:sp>
      <p:sp>
        <p:nvSpPr>
          <p:cNvPr id="35842" name="Rectangle 6"/>
          <p:cNvSpPr txBox="1">
            <a:spLocks noGrp="1" noChangeArrowheads="1"/>
          </p:cNvSpPr>
          <p:nvPr/>
        </p:nvSpPr>
        <p:spPr bwMode="auto">
          <a:xfrm>
            <a:off x="6458416" y="6356351"/>
            <a:ext cx="205704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CE84B10-EAD3-4447-BF83-539A6FF0A408}" type="slidenum">
              <a:rPr lang="fr-FR" altLang="fr-FR" sz="1200"/>
              <a:pPr algn="r"/>
              <a:t>14</a:t>
            </a:fld>
            <a:endParaRPr lang="fr-FR" altLang="fr-FR" sz="1200"/>
          </a:p>
        </p:txBody>
      </p:sp>
      <p:pic>
        <p:nvPicPr>
          <p:cNvPr id="35843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2838" y="1412776"/>
            <a:ext cx="4585491" cy="4305300"/>
          </a:xfrm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1268760"/>
            <a:ext cx="2659891" cy="218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136" y="4077072"/>
            <a:ext cx="1966570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3"/>
          <p:cNvSpPr txBox="1">
            <a:spLocks/>
          </p:cNvSpPr>
          <p:nvPr/>
        </p:nvSpPr>
        <p:spPr>
          <a:xfrm>
            <a:off x="4283968" y="188639"/>
            <a:ext cx="3798888" cy="72008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000" dirty="0" smtClean="0"/>
              <a:t>Système </a:t>
            </a:r>
            <a:r>
              <a:rPr lang="fr-FR" altLang="fr-FR" sz="2000" dirty="0" err="1" smtClean="0"/>
              <a:t>Imthera</a:t>
            </a:r>
            <a:r>
              <a:rPr lang="fr-FR" altLang="fr-FR" sz="2000" dirty="0" smtClean="0"/>
              <a:t> Aura 6000</a:t>
            </a:r>
          </a:p>
        </p:txBody>
      </p:sp>
    </p:spTree>
    <p:extLst>
      <p:ext uri="{BB962C8B-B14F-4D97-AF65-F5344CB8AC3E}">
        <p14:creationId xmlns:p14="http://schemas.microsoft.com/office/powerpoint/2010/main" val="3793319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Système </a:t>
            </a:r>
            <a:r>
              <a:rPr lang="fr-FR" sz="3600" dirty="0" err="1" smtClean="0"/>
              <a:t>Nyxoah</a:t>
            </a:r>
            <a:endParaRPr lang="fr-FR" sz="3600" dirty="0"/>
          </a:p>
        </p:txBody>
      </p:sp>
      <p:pic>
        <p:nvPicPr>
          <p:cNvPr id="5" name="Picture 2" descr="https://screenshotscdn.firefoxusercontent.com/images/09cebdd9-1d15-4ea4-b410-531d497c52f7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2231243" cy="18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www.nyxoah.com/kirby/content/4-physicians/3-physicians-solution/physician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32" y="1382530"/>
            <a:ext cx="2379840" cy="282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nyxoah.com/kirby/content/4-physicians/3-physicians-solution/physicians_4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3672408" cy="204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72000" y="3925413"/>
            <a:ext cx="3644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Seule l’antenne est implantée</a:t>
            </a:r>
          </a:p>
          <a:p>
            <a:r>
              <a:rPr lang="fr-FR" dirty="0" smtClean="0"/>
              <a:t>Sous le menton</a:t>
            </a:r>
          </a:p>
          <a:p>
            <a:r>
              <a:rPr lang="fr-FR" dirty="0" smtClean="0"/>
              <a:t>Stimulation distale et bilatérale</a:t>
            </a:r>
          </a:p>
          <a:p>
            <a:r>
              <a:rPr lang="fr-FR" dirty="0" smtClean="0"/>
              <a:t>Continue avec pauses très courtes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7165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7306953-5D5E-4625-8ED6-4840789E9D11}" type="slidenum">
              <a:rPr lang="fr-FR" altLang="fr-FR" smtClean="0"/>
              <a:pPr/>
              <a:t>16</a:t>
            </a:fld>
            <a:endParaRPr lang="fr-FR" altLang="fr-FR" smtClean="0"/>
          </a:p>
        </p:txBody>
      </p:sp>
      <p:sp>
        <p:nvSpPr>
          <p:cNvPr id="22531" name="Titre 3"/>
          <p:cNvSpPr>
            <a:spLocks noGrp="1"/>
          </p:cNvSpPr>
          <p:nvPr>
            <p:ph type="title"/>
          </p:nvPr>
        </p:nvSpPr>
        <p:spPr>
          <a:xfrm>
            <a:off x="122250" y="188640"/>
            <a:ext cx="3798888" cy="498475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800" dirty="0" smtClean="0"/>
              <a:t>En pratique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07" y="980728"/>
            <a:ext cx="198193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2013-07-01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40038"/>
            <a:ext cx="1765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 descr="2013-07-01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5235"/>
            <a:ext cx="3289342" cy="246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" descr="IMG_76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3573465"/>
            <a:ext cx="1935163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" descr="IMG_77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2" y="4567239"/>
            <a:ext cx="16859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IMG_768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502026"/>
            <a:ext cx="206533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" descr="IMG_77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652963"/>
            <a:ext cx="282575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AR-004 Revision 160420.mp4">
            <a:hlinkClick r:id="" action="ppaction://media"/>
          </p:cNvPr>
          <p:cNvSpPr>
            <a:spLocks noRot="1" noChangeAspect="1"/>
          </p:cNvSpPr>
          <p:nvPr>
            <a:videoFile r:link="rId1"/>
          </p:nvPr>
        </p:nvSpPr>
        <p:spPr bwMode="auto">
          <a:xfrm>
            <a:off x="4302434" y="1700808"/>
            <a:ext cx="4605337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4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 txBox="1">
            <a:spLocks noGrp="1"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7335374-C5BF-4BFC-B3EA-6591CC356704}" type="slidenum">
              <a:rPr lang="fr-FR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fr-FR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111125"/>
            <a:ext cx="7886700" cy="781051"/>
          </a:xfrm>
        </p:spPr>
        <p:txBody>
          <a:bodyPr/>
          <a:lstStyle/>
          <a:p>
            <a:pPr eaLnBrk="1" hangingPunct="1"/>
            <a:r>
              <a:rPr lang="fr-FR" altLang="fr-FR" sz="3200" dirty="0" smtClean="0"/>
              <a:t>Titration sous endoscopie</a:t>
            </a:r>
            <a:endParaRPr lang="fr-FR" altLang="fr-FR" sz="4000" dirty="0" smtClean="0"/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204864"/>
            <a:ext cx="2143878" cy="3104532"/>
          </a:xfrm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31" y="2165474"/>
            <a:ext cx="2158033" cy="312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stimulation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953417"/>
            <a:ext cx="331311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764704"/>
            <a:ext cx="1605583" cy="13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79213" y="570561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Déterminer les bons contacts et les seuils de stimulation</a:t>
            </a:r>
            <a:endParaRPr lang="fr-FR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1960" y="5416697"/>
            <a:ext cx="4663539" cy="13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DE674E37-C3CD-45DA-B2E3-D27B48A476F6}" type="slidenum">
              <a:rPr lang="fr-FR" altLang="fr-FR"/>
              <a:pPr/>
              <a:t>19</a:t>
            </a:fld>
            <a:endParaRPr lang="fr-FR" altLang="fr-FR"/>
          </a:p>
        </p:txBody>
      </p:sp>
      <p:sp>
        <p:nvSpPr>
          <p:cNvPr id="65540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4D2B2CA-24BB-4513-95D9-63C6FE9D5F4D}" type="slidenum">
              <a:rPr lang="fr-FR" altLang="fr-FR" sz="1400"/>
              <a:pPr algn="r" eaLnBrk="1" hangingPunct="1"/>
              <a:t>19</a:t>
            </a:fld>
            <a:endParaRPr lang="fr-FR" altLang="fr-FR" sz="1400"/>
          </a:p>
        </p:txBody>
      </p:sp>
      <p:pic>
        <p:nvPicPr>
          <p:cNvPr id="6554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836613"/>
            <a:ext cx="4833937" cy="5434012"/>
          </a:xfrm>
          <a:noFill/>
        </p:spPr>
      </p:pic>
      <p:sp>
        <p:nvSpPr>
          <p:cNvPr id="655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16238" y="836613"/>
            <a:ext cx="5843587" cy="417512"/>
          </a:xfrm>
        </p:spPr>
        <p:txBody>
          <a:bodyPr>
            <a:normAutofit fontScale="90000"/>
          </a:bodyPr>
          <a:lstStyle/>
          <a:p>
            <a:r>
              <a:rPr lang="fr-FR" altLang="fr-FR" sz="4000" smtClean="0"/>
              <a:t>Titration </a:t>
            </a:r>
          </a:p>
        </p:txBody>
      </p:sp>
      <p:sp>
        <p:nvSpPr>
          <p:cNvPr id="65543" name="Rectangle 5"/>
          <p:cNvSpPr>
            <a:spLocks noChangeArrowheads="1"/>
          </p:cNvSpPr>
          <p:nvPr/>
        </p:nvSpPr>
        <p:spPr bwMode="auto">
          <a:xfrm>
            <a:off x="1763713" y="6237288"/>
            <a:ext cx="450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altLang="fr-FR" i="1"/>
              <a:t>Eastwood SLEEP </a:t>
            </a:r>
            <a:r>
              <a:rPr lang="fr-FR" altLang="fr-FR"/>
              <a:t>2011;34(11):1479-1486.</a:t>
            </a:r>
          </a:p>
        </p:txBody>
      </p:sp>
    </p:spTree>
    <p:extLst>
      <p:ext uri="{BB962C8B-B14F-4D97-AF65-F5344CB8AC3E}">
        <p14:creationId xmlns:p14="http://schemas.microsoft.com/office/powerpoint/2010/main" val="32401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707504"/>
            <a:ext cx="5400675" cy="5921375"/>
          </a:xfrm>
        </p:spPr>
      </p:pic>
      <p:sp>
        <p:nvSpPr>
          <p:cNvPr id="5" name="ZoneTexte 4"/>
          <p:cNvSpPr txBox="1"/>
          <p:nvPr/>
        </p:nvSpPr>
        <p:spPr>
          <a:xfrm>
            <a:off x="323528" y="476672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Commande motrice de la langue : XII</a:t>
            </a:r>
          </a:p>
          <a:p>
            <a:r>
              <a:rPr lang="fr-FR" sz="2800" dirty="0" err="1" smtClean="0"/>
              <a:t>Génioglosse</a:t>
            </a:r>
            <a:r>
              <a:rPr lang="fr-FR" sz="2800" dirty="0" smtClean="0"/>
              <a:t> et ses antagonistes</a:t>
            </a:r>
          </a:p>
          <a:p>
            <a:r>
              <a:rPr lang="fr-FR" sz="2800" dirty="0" smtClean="0"/>
              <a:t>Stabilité pharyngée</a:t>
            </a:r>
          </a:p>
        </p:txBody>
      </p:sp>
    </p:spTree>
    <p:extLst>
      <p:ext uri="{BB962C8B-B14F-4D97-AF65-F5344CB8AC3E}">
        <p14:creationId xmlns:p14="http://schemas.microsoft.com/office/powerpoint/2010/main" val="40663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1"/>
          <p:cNvGrpSpPr>
            <a:grpSpLocks/>
          </p:cNvGrpSpPr>
          <p:nvPr/>
        </p:nvGrpSpPr>
        <p:grpSpPr bwMode="auto">
          <a:xfrm>
            <a:off x="1890137" y="2276872"/>
            <a:ext cx="5386685" cy="3809479"/>
            <a:chOff x="748" y="300"/>
            <a:chExt cx="4355" cy="3548"/>
          </a:xfrm>
        </p:grpSpPr>
        <p:grpSp>
          <p:nvGrpSpPr>
            <p:cNvPr id="25615" name="Group 7"/>
            <p:cNvGrpSpPr>
              <a:grpSpLocks/>
            </p:cNvGrpSpPr>
            <p:nvPr/>
          </p:nvGrpSpPr>
          <p:grpSpPr bwMode="auto">
            <a:xfrm>
              <a:off x="748" y="391"/>
              <a:ext cx="4322" cy="3457"/>
              <a:chOff x="793" y="391"/>
              <a:chExt cx="4322" cy="3457"/>
            </a:xfrm>
          </p:grpSpPr>
          <p:pic>
            <p:nvPicPr>
              <p:cNvPr id="25617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" y="391"/>
                <a:ext cx="4322" cy="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18" name="Rectangle 5"/>
              <p:cNvSpPr>
                <a:spLocks noChangeArrowheads="1"/>
              </p:cNvSpPr>
              <p:nvPr/>
            </p:nvSpPr>
            <p:spPr bwMode="auto">
              <a:xfrm>
                <a:off x="839" y="936"/>
                <a:ext cx="4082" cy="9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</a:pPr>
                <a:endParaRPr lang="fr-FR" altLang="fr-FR" sz="1600"/>
              </a:p>
            </p:txBody>
          </p:sp>
          <p:sp>
            <p:nvSpPr>
              <p:cNvPr id="25619" name="Rectangle 6"/>
              <p:cNvSpPr>
                <a:spLocks noChangeArrowheads="1"/>
              </p:cNvSpPr>
              <p:nvPr/>
            </p:nvSpPr>
            <p:spPr bwMode="auto">
              <a:xfrm>
                <a:off x="839" y="391"/>
                <a:ext cx="4082" cy="9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</a:pPr>
                <a:endParaRPr lang="fr-FR" altLang="fr-FR" sz="1600"/>
              </a:p>
            </p:txBody>
          </p:sp>
        </p:grpSp>
        <p:sp>
          <p:nvSpPr>
            <p:cNvPr id="25616" name="Rectangle 8"/>
            <p:cNvSpPr>
              <a:spLocks noChangeArrowheads="1"/>
            </p:cNvSpPr>
            <p:nvPr/>
          </p:nvSpPr>
          <p:spPr bwMode="auto">
            <a:xfrm>
              <a:off x="748" y="300"/>
              <a:ext cx="4355" cy="1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</a:pPr>
              <a:endParaRPr lang="fr-FR" altLang="fr-FR" sz="1600"/>
            </a:p>
          </p:txBody>
        </p:sp>
      </p:grpSp>
      <p:sp>
        <p:nvSpPr>
          <p:cNvPr id="2560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FD11319-101B-42BC-87C4-3BEDBD81949A}" type="slidenum">
              <a:rPr lang="fr-FR" altLang="fr-FR" smtClean="0"/>
              <a:pPr/>
              <a:t>20</a:t>
            </a:fld>
            <a:endParaRPr lang="fr-FR" altLang="fr-FR" smtClean="0"/>
          </a:p>
        </p:txBody>
      </p:sp>
      <p:sp>
        <p:nvSpPr>
          <p:cNvPr id="25604" name="Rectangle 2"/>
          <p:cNvSpPr>
            <a:spLocks noGrp="1"/>
          </p:cNvSpPr>
          <p:nvPr>
            <p:ph type="title" idx="4294967295"/>
          </p:nvPr>
        </p:nvSpPr>
        <p:spPr>
          <a:xfrm>
            <a:off x="179390" y="263525"/>
            <a:ext cx="3354387" cy="471488"/>
          </a:xfrm>
        </p:spPr>
        <p:txBody>
          <a:bodyPr>
            <a:normAutofit fontScale="90000"/>
          </a:bodyPr>
          <a:lstStyle/>
          <a:p>
            <a:r>
              <a:rPr lang="fr-FR" altLang="fr-FR" sz="2800" dirty="0" smtClean="0"/>
              <a:t>Titration PSG</a:t>
            </a:r>
            <a:r>
              <a:rPr lang="fr-FR" altLang="fr-FR" dirty="0" smtClean="0"/>
              <a:t> </a:t>
            </a:r>
          </a:p>
        </p:txBody>
      </p:sp>
      <p:pic>
        <p:nvPicPr>
          <p:cNvPr id="25605" name="Picture 4" descr="Noel copie ecran nuitM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26" y="753822"/>
            <a:ext cx="45402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2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36E33B-1727-4EE7-873C-45CBF518664E}" type="datetime1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19/10/2018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32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60BFBA-8FA0-4F88-8AFA-BDCAE77E1EAD}" type="slidenum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56323" name="Group 7"/>
          <p:cNvGrpSpPr>
            <a:grpSpLocks/>
          </p:cNvGrpSpPr>
          <p:nvPr/>
        </p:nvGrpSpPr>
        <p:grpSpPr bwMode="auto">
          <a:xfrm>
            <a:off x="841229" y="722314"/>
            <a:ext cx="7150446" cy="5761037"/>
            <a:chOff x="567" y="583"/>
            <a:chExt cx="4536" cy="3629"/>
          </a:xfrm>
        </p:grpSpPr>
        <p:pic>
          <p:nvPicPr>
            <p:cNvPr id="5632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7" y="583"/>
              <a:ext cx="4536" cy="3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567" y="591"/>
              <a:ext cx="4082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/>
            </a:p>
          </p:txBody>
        </p:sp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567" y="1163"/>
              <a:ext cx="4082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/>
            </a:p>
          </p:txBody>
        </p:sp>
      </p:grpSp>
    </p:spTree>
    <p:extLst>
      <p:ext uri="{BB962C8B-B14F-4D97-AF65-F5344CB8AC3E}">
        <p14:creationId xmlns:p14="http://schemas.microsoft.com/office/powerpoint/2010/main" val="3065260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8BD2F9-9A5C-433C-8CF7-DEB7E9573947}" type="datetime1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19/10/2018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39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0301A5-2013-41D1-9DFF-FC980CC49C36}" type="slidenum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59395" name="Group 8"/>
          <p:cNvGrpSpPr>
            <a:grpSpLocks/>
          </p:cNvGrpSpPr>
          <p:nvPr/>
        </p:nvGrpSpPr>
        <p:grpSpPr bwMode="auto">
          <a:xfrm>
            <a:off x="1165022" y="692150"/>
            <a:ext cx="6388579" cy="5487988"/>
            <a:chOff x="839" y="482"/>
            <a:chExt cx="4322" cy="3457"/>
          </a:xfrm>
        </p:grpSpPr>
        <p:pic>
          <p:nvPicPr>
            <p:cNvPr id="5939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9" y="482"/>
              <a:ext cx="4322" cy="3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397" name="Group 7"/>
            <p:cNvGrpSpPr>
              <a:grpSpLocks/>
            </p:cNvGrpSpPr>
            <p:nvPr/>
          </p:nvGrpSpPr>
          <p:grpSpPr bwMode="auto">
            <a:xfrm>
              <a:off x="839" y="510"/>
              <a:ext cx="4082" cy="606"/>
              <a:chOff x="839" y="510"/>
              <a:chExt cx="4082" cy="606"/>
            </a:xfrm>
          </p:grpSpPr>
          <p:sp>
            <p:nvSpPr>
              <p:cNvPr id="59398" name="Rectangle 5"/>
              <p:cNvSpPr>
                <a:spLocks noChangeArrowheads="1"/>
              </p:cNvSpPr>
              <p:nvPr/>
            </p:nvSpPr>
            <p:spPr bwMode="auto">
              <a:xfrm>
                <a:off x="839" y="1026"/>
                <a:ext cx="4082" cy="9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altLang="fr-FR"/>
              </a:p>
            </p:txBody>
          </p:sp>
          <p:sp>
            <p:nvSpPr>
              <p:cNvPr id="59399" name="Rectangle 6"/>
              <p:cNvSpPr>
                <a:spLocks noChangeArrowheads="1"/>
              </p:cNvSpPr>
              <p:nvPr/>
            </p:nvSpPr>
            <p:spPr bwMode="auto">
              <a:xfrm>
                <a:off x="839" y="510"/>
                <a:ext cx="4082" cy="9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alt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1959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62BC87-A7BF-4455-B8EC-CE55A2A334A5}" type="datetime1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19/10/2018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4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A4394D-ED95-48F5-8153-3A9CC97595EC}" type="slidenum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1443" name="Group 7"/>
          <p:cNvGrpSpPr>
            <a:grpSpLocks/>
          </p:cNvGrpSpPr>
          <p:nvPr/>
        </p:nvGrpSpPr>
        <p:grpSpPr bwMode="auto">
          <a:xfrm>
            <a:off x="1312635" y="692150"/>
            <a:ext cx="5920347" cy="5487988"/>
            <a:chOff x="793" y="436"/>
            <a:chExt cx="4322" cy="3457"/>
          </a:xfrm>
        </p:grpSpPr>
        <p:pic>
          <p:nvPicPr>
            <p:cNvPr id="6144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3" y="436"/>
              <a:ext cx="4322" cy="3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839" y="981"/>
              <a:ext cx="4082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/>
            </a:p>
          </p:txBody>
        </p:sp>
        <p:sp>
          <p:nvSpPr>
            <p:cNvPr id="61446" name="Rectangle 6"/>
            <p:cNvSpPr>
              <a:spLocks noChangeArrowheads="1"/>
            </p:cNvSpPr>
            <p:nvPr/>
          </p:nvSpPr>
          <p:spPr bwMode="auto">
            <a:xfrm>
              <a:off x="839" y="436"/>
              <a:ext cx="4082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/>
            </a:p>
          </p:txBody>
        </p:sp>
      </p:grpSp>
    </p:spTree>
    <p:extLst>
      <p:ext uri="{BB962C8B-B14F-4D97-AF65-F5344CB8AC3E}">
        <p14:creationId xmlns:p14="http://schemas.microsoft.com/office/powerpoint/2010/main" val="2575624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FDDA8C-3C9E-4B54-A06E-E2175EFB5108}" type="datetime1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19/10/2018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246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F5D040-4EAD-42DE-943C-2C0856408A6D}" type="slidenum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Nuit de titration </a:t>
            </a:r>
          </a:p>
        </p:txBody>
      </p:sp>
      <p:pic>
        <p:nvPicPr>
          <p:cNvPr id="624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88822" y="1806575"/>
            <a:ext cx="6080656" cy="2484438"/>
          </a:xfrm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764993" y="4813301"/>
            <a:ext cx="559972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Rebond de sommeil lent profond : 172 minutes</a:t>
            </a:r>
          </a:p>
        </p:txBody>
      </p:sp>
    </p:spTree>
    <p:extLst>
      <p:ext uri="{BB962C8B-B14F-4D97-AF65-F5344CB8AC3E}">
        <p14:creationId xmlns:p14="http://schemas.microsoft.com/office/powerpoint/2010/main" val="2598415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744472-4BBF-42C9-9572-92A61EAEDB17}" type="datetime1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19/10/2018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49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752ABF-520C-47A9-93F4-ACD9270054F0}" type="slidenum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Mois 2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1142802" y="-184150"/>
            <a:ext cx="18411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1142802" y="1731963"/>
            <a:ext cx="18411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63494" name="Rectangle 5"/>
          <p:cNvSpPr>
            <a:spLocks noChangeArrowheads="1"/>
          </p:cNvSpPr>
          <p:nvPr/>
        </p:nvSpPr>
        <p:spPr bwMode="auto">
          <a:xfrm>
            <a:off x="1142802" y="1149350"/>
            <a:ext cx="18411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-188880" y="2597150"/>
            <a:ext cx="18411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grpSp>
        <p:nvGrpSpPr>
          <p:cNvPr id="63496" name="Group 7"/>
          <p:cNvGrpSpPr>
            <a:grpSpLocks/>
          </p:cNvGrpSpPr>
          <p:nvPr/>
        </p:nvGrpSpPr>
        <p:grpSpPr bwMode="auto">
          <a:xfrm>
            <a:off x="1423741" y="1903414"/>
            <a:ext cx="6372705" cy="3889375"/>
            <a:chOff x="431" y="1207"/>
            <a:chExt cx="4834" cy="1570"/>
          </a:xfrm>
        </p:grpSpPr>
        <p:grpSp>
          <p:nvGrpSpPr>
            <p:cNvPr id="63497" name="Group 8"/>
            <p:cNvGrpSpPr>
              <a:grpSpLocks/>
            </p:cNvGrpSpPr>
            <p:nvPr/>
          </p:nvGrpSpPr>
          <p:grpSpPr bwMode="auto">
            <a:xfrm>
              <a:off x="431" y="1207"/>
              <a:ext cx="4834" cy="1544"/>
              <a:chOff x="0" y="0"/>
              <a:chExt cx="6126" cy="2706"/>
            </a:xfrm>
          </p:grpSpPr>
          <p:pic>
            <p:nvPicPr>
              <p:cNvPr id="63500" name="Picture 9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6126" cy="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1" name="Picture 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840"/>
                <a:ext cx="6126" cy="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02" name="Picture 1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770"/>
                <a:ext cx="6126" cy="9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3498" name="Line 12"/>
            <p:cNvSpPr>
              <a:spLocks noChangeShapeType="1"/>
            </p:cNvSpPr>
            <p:nvPr/>
          </p:nvSpPr>
          <p:spPr bwMode="auto">
            <a:xfrm>
              <a:off x="3334" y="1207"/>
              <a:ext cx="0" cy="157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499" name="Line 13"/>
            <p:cNvSpPr>
              <a:spLocks noChangeShapeType="1"/>
            </p:cNvSpPr>
            <p:nvPr/>
          </p:nvSpPr>
          <p:spPr bwMode="auto">
            <a:xfrm>
              <a:off x="1020" y="1207"/>
              <a:ext cx="0" cy="157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19933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8D9D4-BFE3-4024-98FA-47CD6F3D8309}" type="datetime1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19/10/2018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451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892B18-CCB6-446B-8CC9-BB1474C4713C}" type="slidenum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0679"/>
            <a:ext cx="8229600" cy="652934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600" dirty="0" smtClean="0"/>
              <a:t>PSG 2 mois</a:t>
            </a:r>
          </a:p>
        </p:txBody>
      </p:sp>
      <p:grpSp>
        <p:nvGrpSpPr>
          <p:cNvPr id="64516" name="Group 7"/>
          <p:cNvGrpSpPr>
            <a:grpSpLocks/>
          </p:cNvGrpSpPr>
          <p:nvPr/>
        </p:nvGrpSpPr>
        <p:grpSpPr bwMode="auto">
          <a:xfrm>
            <a:off x="1691680" y="1124744"/>
            <a:ext cx="5126735" cy="5070475"/>
            <a:chOff x="521" y="981"/>
            <a:chExt cx="4305" cy="3194"/>
          </a:xfrm>
        </p:grpSpPr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7" y="981"/>
              <a:ext cx="4259" cy="3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8" name="Rectangle 5"/>
            <p:cNvSpPr>
              <a:spLocks noChangeArrowheads="1"/>
            </p:cNvSpPr>
            <p:nvPr/>
          </p:nvSpPr>
          <p:spPr bwMode="auto">
            <a:xfrm>
              <a:off x="521" y="981"/>
              <a:ext cx="4082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/>
            </a:p>
          </p:txBody>
        </p:sp>
        <p:sp>
          <p:nvSpPr>
            <p:cNvPr id="64519" name="Rectangle 6"/>
            <p:cNvSpPr>
              <a:spLocks noChangeArrowheads="1"/>
            </p:cNvSpPr>
            <p:nvPr/>
          </p:nvSpPr>
          <p:spPr bwMode="auto">
            <a:xfrm>
              <a:off x="612" y="1571"/>
              <a:ext cx="4082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/>
            </a:p>
          </p:txBody>
        </p:sp>
      </p:grpSp>
    </p:spTree>
    <p:extLst>
      <p:ext uri="{BB962C8B-B14F-4D97-AF65-F5344CB8AC3E}">
        <p14:creationId xmlns:p14="http://schemas.microsoft.com/office/powerpoint/2010/main" val="3564299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6 mois</a:t>
            </a:r>
          </a:p>
        </p:txBody>
      </p:sp>
      <p:pic>
        <p:nvPicPr>
          <p:cNvPr id="829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5843" y="2011363"/>
            <a:ext cx="7886918" cy="3089275"/>
          </a:xfrm>
          <a:noFill/>
          <a:ln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755576" y="5373688"/>
            <a:ext cx="646317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IAH 4.4 index de </a:t>
            </a:r>
            <a:r>
              <a:rPr lang="fr-FR" dirty="0" err="1"/>
              <a:t>desat</a:t>
            </a:r>
            <a:r>
              <a:rPr lang="fr-FR" dirty="0"/>
              <a:t> 3% 7.2 efficacité 97% 114 minutes de sommeil profond</a:t>
            </a:r>
          </a:p>
        </p:txBody>
      </p:sp>
    </p:spTree>
    <p:extLst>
      <p:ext uri="{BB962C8B-B14F-4D97-AF65-F5344CB8AC3E}">
        <p14:creationId xmlns:p14="http://schemas.microsoft.com/office/powerpoint/2010/main" val="4117236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Études cliniques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889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00DB980A-DAA1-4424-AFBC-1E6F7A756C17}" type="slidenum">
              <a:rPr lang="fr-FR" altLang="fr-FR"/>
              <a:pPr/>
              <a:t>29</a:t>
            </a:fld>
            <a:endParaRPr lang="fr-FR" altLang="fr-FR"/>
          </a:p>
        </p:txBody>
      </p:sp>
      <p:sp>
        <p:nvSpPr>
          <p:cNvPr id="61444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E2832D4-3833-483C-A69E-559602F53C2B}" type="slidenum">
              <a:rPr lang="fr-FR" altLang="fr-FR" sz="1400"/>
              <a:pPr algn="r" eaLnBrk="1" hangingPunct="1"/>
              <a:t>29</a:t>
            </a:fld>
            <a:endParaRPr lang="fr-FR" altLang="fr-FR" sz="1400"/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 smtClean="0"/>
              <a:t>Premières données cliniques</a:t>
            </a:r>
          </a:p>
        </p:txBody>
      </p:sp>
      <p:pic>
        <p:nvPicPr>
          <p:cNvPr id="614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12875"/>
            <a:ext cx="6770687" cy="4756150"/>
          </a:xfrm>
          <a:noFill/>
        </p:spPr>
      </p:pic>
    </p:spTree>
    <p:extLst>
      <p:ext uri="{BB962C8B-B14F-4D97-AF65-F5344CB8AC3E}">
        <p14:creationId xmlns:p14="http://schemas.microsoft.com/office/powerpoint/2010/main" val="316598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61" y="1832045"/>
            <a:ext cx="2841970" cy="361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49" y="1901498"/>
            <a:ext cx="2569051" cy="348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Organigramme : Disque magnétique 3"/>
          <p:cNvSpPr>
            <a:spLocks noChangeArrowheads="1"/>
          </p:cNvSpPr>
          <p:nvPr/>
        </p:nvSpPr>
        <p:spPr bwMode="auto">
          <a:xfrm>
            <a:off x="323850" y="6021388"/>
            <a:ext cx="827088" cy="720725"/>
          </a:xfrm>
          <a:prstGeom prst="flowChartMagneticDis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827584" y="56612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Gradient temporel d’activation des muscles respiratoires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« Avant chaque inspiration on tire la langue »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63934" y="404664"/>
            <a:ext cx="52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langue est un muscle respiratoire</a:t>
            </a:r>
            <a:endParaRPr lang="fr-FR" sz="2400" dirty="0"/>
          </a:p>
        </p:txBody>
      </p:sp>
      <p:grpSp>
        <p:nvGrpSpPr>
          <p:cNvPr id="7" name="Groupe 8"/>
          <p:cNvGrpSpPr>
            <a:grpSpLocks/>
          </p:cNvGrpSpPr>
          <p:nvPr/>
        </p:nvGrpSpPr>
        <p:grpSpPr bwMode="auto">
          <a:xfrm>
            <a:off x="323850" y="1340768"/>
            <a:ext cx="2716954" cy="3704458"/>
            <a:chOff x="101600" y="277908"/>
            <a:chExt cx="4457701" cy="590064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1600" y="277908"/>
              <a:ext cx="4457701" cy="5900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305027" y="4317398"/>
              <a:ext cx="1307238" cy="1861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82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 txBox="1">
            <a:spLocks noGrp="1" noChangeArrowheads="1"/>
          </p:cNvSpPr>
          <p:nvPr/>
        </p:nvSpPr>
        <p:spPr bwMode="auto">
          <a:xfrm>
            <a:off x="628541" y="6356351"/>
            <a:ext cx="205704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F5AD1CE7-3E62-43B9-A3CE-D9BAB163A2CD}" type="datetime1">
              <a:rPr lang="fr-FR" altLang="fr-FR" sz="1200"/>
              <a:pPr/>
              <a:t>19/10/2018</a:t>
            </a:fld>
            <a:endParaRPr lang="fr-FR" altLang="fr-FR" sz="1200"/>
          </a:p>
        </p:txBody>
      </p:sp>
      <p:sp>
        <p:nvSpPr>
          <p:cNvPr id="31746" name="Rectangle 6"/>
          <p:cNvSpPr txBox="1">
            <a:spLocks noGrp="1" noChangeArrowheads="1"/>
          </p:cNvSpPr>
          <p:nvPr/>
        </p:nvSpPr>
        <p:spPr bwMode="auto">
          <a:xfrm>
            <a:off x="6458416" y="6356351"/>
            <a:ext cx="205704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0FDE483-FC66-420C-8D58-1546193C17A0}" type="slidenum">
              <a:rPr lang="fr-FR" altLang="fr-FR" sz="1200"/>
              <a:pPr algn="r"/>
              <a:t>30</a:t>
            </a:fld>
            <a:endParaRPr lang="fr-FR" altLang="fr-FR" sz="12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541" y="365126"/>
            <a:ext cx="7886918" cy="6778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dirty="0" smtClean="0"/>
              <a:t>Inspire : profil des répondeurs</a:t>
            </a:r>
          </a:p>
        </p:txBody>
      </p:sp>
      <p:sp>
        <p:nvSpPr>
          <p:cNvPr id="3174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571401" y="1268413"/>
            <a:ext cx="7975803" cy="1719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2400" smtClean="0"/>
              <a:t>IMC </a:t>
            </a:r>
            <a:r>
              <a:rPr lang="fr-FR" altLang="fr-FR" sz="2400" smtClean="0">
                <a:cs typeface="Arial" charset="0"/>
              </a:rPr>
              <a:t>≤ </a:t>
            </a:r>
            <a:r>
              <a:rPr lang="fr-FR" altLang="fr-FR" sz="2400" smtClean="0"/>
              <a:t>32 kg/m2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400" smtClean="0"/>
              <a:t>20 </a:t>
            </a:r>
            <a:r>
              <a:rPr lang="fr-FR" altLang="fr-FR" sz="2400" smtClean="0">
                <a:cs typeface="Arial" charset="0"/>
              </a:rPr>
              <a:t>≤ </a:t>
            </a:r>
            <a:r>
              <a:rPr lang="fr-FR" altLang="fr-FR" sz="2400" smtClean="0"/>
              <a:t>IAH </a:t>
            </a:r>
            <a:r>
              <a:rPr lang="fr-FR" altLang="fr-FR" sz="2400" smtClean="0">
                <a:cs typeface="Arial" charset="0"/>
              </a:rPr>
              <a:t>≤ </a:t>
            </a:r>
            <a:r>
              <a:rPr lang="fr-FR" altLang="fr-FR" sz="2400" smtClean="0"/>
              <a:t>50/hr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400" smtClean="0"/>
              <a:t>pas de collapsus concentrique complet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400" smtClean="0"/>
              <a:t>branche médiale du XII 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3544" y="2933700"/>
            <a:ext cx="408869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1882449" y="6110288"/>
            <a:ext cx="5265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600"/>
              <a:t>Paul H. Van de Heyning, Laryngoscope, 122:1626–1633, 2012</a:t>
            </a:r>
          </a:p>
        </p:txBody>
      </p:sp>
    </p:spTree>
    <p:extLst>
      <p:ext uri="{BB962C8B-B14F-4D97-AF65-F5344CB8AC3E}">
        <p14:creationId xmlns:p14="http://schemas.microsoft.com/office/powerpoint/2010/main" val="39336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07CC241-BDD6-4EDA-B267-D994687F3806}" type="slidenum">
              <a:rPr lang="fr-FR" altLang="fr-FR" smtClean="0"/>
              <a:pPr/>
              <a:t>31</a:t>
            </a:fld>
            <a:endParaRPr lang="fr-FR" altLang="fr-FR" smtClean="0"/>
          </a:p>
        </p:txBody>
      </p:sp>
      <p:sp>
        <p:nvSpPr>
          <p:cNvPr id="24579" name="ZoneTexte 3"/>
          <p:cNvSpPr txBox="1">
            <a:spLocks noChangeArrowheads="1"/>
          </p:cNvSpPr>
          <p:nvPr/>
        </p:nvSpPr>
        <p:spPr bwMode="auto">
          <a:xfrm>
            <a:off x="2630490" y="5794774"/>
            <a:ext cx="48418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200"/>
              <a:t>Friedman laryngoscope 2016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7" y="1047715"/>
            <a:ext cx="8297863" cy="6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225424" y="366839"/>
            <a:ext cx="5858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dirty="0"/>
              <a:t>THN2 : </a:t>
            </a:r>
            <a:r>
              <a:rPr lang="fr-FR" altLang="fr-FR" dirty="0" smtClean="0"/>
              <a:t>profil des répondeurs (46 patients) </a:t>
            </a:r>
            <a:endParaRPr lang="fr-FR" altLang="fr-FR" dirty="0"/>
          </a:p>
        </p:txBody>
      </p:sp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09340"/>
            <a:ext cx="6151562" cy="202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428627" y="4779169"/>
            <a:ext cx="8101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dirty="0"/>
              <a:t>Critères prédictifs de succès : IAH&lt;65/h, IA&lt;30/h, IMC&lt;35, </a:t>
            </a:r>
            <a:r>
              <a:rPr lang="fr-FR" altLang="fr-FR" dirty="0" err="1"/>
              <a:t>désat</a:t>
            </a:r>
            <a:r>
              <a:rPr lang="fr-FR" altLang="fr-FR" dirty="0"/>
              <a:t>&gt;10% &lt;</a:t>
            </a:r>
            <a:r>
              <a:rPr lang="fr-FR" altLang="fr-FR" dirty="0" smtClean="0"/>
              <a:t>15/h</a:t>
            </a:r>
          </a:p>
        </p:txBody>
      </p:sp>
    </p:spTree>
    <p:extLst>
      <p:ext uri="{BB962C8B-B14F-4D97-AF65-F5344CB8AC3E}">
        <p14:creationId xmlns:p14="http://schemas.microsoft.com/office/powerpoint/2010/main" val="28236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9D4E6B8-8234-48BF-8433-9738A0DDACB6}" type="slidenum">
              <a:rPr lang="fr-FR" altLang="fr-FR" smtClean="0"/>
              <a:pPr/>
              <a:t>32</a:t>
            </a:fld>
            <a:endParaRPr lang="fr-FR" altLang="fr-FR" smtClean="0"/>
          </a:p>
        </p:txBody>
      </p:sp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014"/>
            <a:ext cx="374590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955677" y="5180014"/>
            <a:ext cx="677227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fr-FR" altLang="fr-FR" sz="2000" dirty="0"/>
              <a:t>IAH 32.0</a:t>
            </a:r>
            <a:r>
              <a:rPr lang="fr-FR" altLang="fr-FR" sz="2000" dirty="0">
                <a:sym typeface="Symbol" pitchFamily="18" charset="2"/>
              </a:rPr>
              <a:t>11.8  15.316.1 p&lt;0.001</a:t>
            </a:r>
          </a:p>
          <a:p>
            <a:pPr>
              <a:buFontTx/>
              <a:buChar char="•"/>
            </a:pPr>
            <a:r>
              <a:rPr lang="fr-FR" altLang="fr-FR" sz="2000" dirty="0"/>
              <a:t>66 % répondeurs (</a:t>
            </a:r>
            <a:r>
              <a:rPr lang="fr-FR" altLang="fr-FR" sz="2000" dirty="0">
                <a:sym typeface="Symbol" pitchFamily="18" charset="2"/>
              </a:rPr>
              <a:t> </a:t>
            </a:r>
            <a:r>
              <a:rPr lang="fr-FR" altLang="fr-FR" sz="2000" dirty="0"/>
              <a:t>50% IAH et IAH&lt;20/h)</a:t>
            </a:r>
          </a:p>
          <a:p>
            <a:pPr>
              <a:buFontTx/>
              <a:buChar char="•"/>
            </a:pPr>
            <a:r>
              <a:rPr lang="fr-FR" altLang="fr-FR" sz="2000" dirty="0">
                <a:sym typeface="Symbol" pitchFamily="18" charset="2"/>
              </a:rPr>
              <a:t>ESS 11.65.0   7.0 4.2 p &lt;0.001 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609602" y="393700"/>
            <a:ext cx="70088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800" dirty="0" smtClean="0"/>
              <a:t>Inspire : STAR </a:t>
            </a:r>
            <a:r>
              <a:rPr lang="fr-FR" altLang="fr-FR" dirty="0"/>
              <a:t>(Stimulation </a:t>
            </a:r>
            <a:r>
              <a:rPr lang="fr-FR" altLang="fr-FR" dirty="0" err="1"/>
              <a:t>Therapy</a:t>
            </a:r>
            <a:r>
              <a:rPr lang="fr-FR" altLang="fr-FR" dirty="0"/>
              <a:t> for </a:t>
            </a:r>
            <a:r>
              <a:rPr lang="fr-FR" altLang="fr-FR" dirty="0" err="1"/>
              <a:t>Apnea</a:t>
            </a:r>
            <a:r>
              <a:rPr lang="fr-FR" altLang="fr-FR" dirty="0"/>
              <a:t> </a:t>
            </a:r>
            <a:r>
              <a:rPr lang="fr-FR" altLang="fr-FR" dirty="0" err="1"/>
              <a:t>Reduction</a:t>
            </a:r>
            <a:r>
              <a:rPr lang="fr-FR" altLang="fr-FR" dirty="0"/>
              <a:t>)</a:t>
            </a:r>
          </a:p>
          <a:p>
            <a:pPr>
              <a:spcBef>
                <a:spcPct val="50000"/>
              </a:spcBef>
            </a:pPr>
            <a:r>
              <a:rPr lang="fr-FR" altLang="fr-FR" sz="2000" dirty="0"/>
              <a:t>126 patients implantés </a:t>
            </a:r>
            <a:r>
              <a:rPr lang="fr-FR" altLang="fr-FR" sz="2000" dirty="0" smtClean="0"/>
              <a:t> dans 22 </a:t>
            </a:r>
            <a:r>
              <a:rPr lang="fr-FR" altLang="fr-FR" sz="2000" dirty="0"/>
              <a:t>centres</a:t>
            </a:r>
            <a:r>
              <a:rPr lang="fr-FR" altLang="fr-FR" dirty="0"/>
              <a:t>  </a:t>
            </a:r>
          </a:p>
          <a:p>
            <a:pPr>
              <a:spcBef>
                <a:spcPct val="50000"/>
              </a:spcBef>
            </a:pPr>
            <a:r>
              <a:rPr lang="fr-FR" altLang="fr-FR" sz="2000" dirty="0"/>
              <a:t>54 ans, IMC 28 kg/m2, Intolérants à la PPC, IAH 32/h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681415" y="6351590"/>
            <a:ext cx="3309937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altLang="fr-FR" sz="1200"/>
              <a:t>Strollo N Engl J Med 2014;370:139-49.</a:t>
            </a:r>
          </a:p>
        </p:txBody>
      </p:sp>
    </p:spTree>
    <p:extLst>
      <p:ext uri="{BB962C8B-B14F-4D97-AF65-F5344CB8AC3E}">
        <p14:creationId xmlns:p14="http://schemas.microsoft.com/office/powerpoint/2010/main" val="39395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557116" y="140346"/>
            <a:ext cx="7886918" cy="614363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R</a:t>
            </a:r>
            <a:r>
              <a:rPr lang="fr-FR" sz="3200" dirty="0" smtClean="0"/>
              <a:t>ésultats à long-terme</a:t>
            </a:r>
            <a:r>
              <a:rPr lang="fr-FR" sz="4000" dirty="0" smtClean="0"/>
              <a:t> </a:t>
            </a: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20609" y="620688"/>
            <a:ext cx="3326730" cy="2404783"/>
          </a:xfrm>
          <a:noFill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797765"/>
            <a:ext cx="2818911" cy="196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2561781" y="6305828"/>
            <a:ext cx="4447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200"/>
              <a:t>Woodson BT Otolaryngol Head Neck Surg. 2016 Jan;154(1):181-188</a:t>
            </a:r>
            <a:r>
              <a:rPr lang="fr-FR"/>
              <a:t>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52525" y="3525713"/>
            <a:ext cx="68961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116 patients/126 sont encore traités </a:t>
            </a:r>
          </a:p>
          <a:p>
            <a:pPr>
              <a:spcBef>
                <a:spcPct val="50000"/>
              </a:spcBef>
            </a:pPr>
            <a:r>
              <a:rPr lang="fr-FR" dirty="0"/>
              <a:t>IAH (98 PSG)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/>
              <a:t>75% répondeurs (seuil 50% de réduction, IAH&lt;20)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 smtClean="0"/>
              <a:t>69</a:t>
            </a:r>
            <a:r>
              <a:rPr lang="fr-FR" dirty="0"/>
              <a:t>% </a:t>
            </a:r>
            <a:r>
              <a:rPr lang="fr-FR" dirty="0" smtClean="0"/>
              <a:t>IAH&lt;10/h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1426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mtClean="0"/>
              <a:t>09/05/2016</a:t>
            </a:r>
          </a:p>
        </p:txBody>
      </p:sp>
      <p:sp>
        <p:nvSpPr>
          <p:cNvPr id="2662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237DF37-C527-489D-A83A-8CF0773768C3}" type="slidenum">
              <a:rPr lang="fr-FR" altLang="fr-FR" smtClean="0"/>
              <a:pPr/>
              <a:t>34</a:t>
            </a:fld>
            <a:endParaRPr lang="fr-FR" altLang="fr-FR" smtClean="0"/>
          </a:p>
        </p:txBody>
      </p:sp>
      <p:sp>
        <p:nvSpPr>
          <p:cNvPr id="26628" name="Rectangle 2"/>
          <p:cNvSpPr>
            <a:spLocks noGrp="1"/>
          </p:cNvSpPr>
          <p:nvPr>
            <p:ph type="title" idx="4294967295"/>
          </p:nvPr>
        </p:nvSpPr>
        <p:spPr>
          <a:xfrm>
            <a:off x="628650" y="188914"/>
            <a:ext cx="7886700" cy="503237"/>
          </a:xfrm>
        </p:spPr>
        <p:txBody>
          <a:bodyPr>
            <a:normAutofit fontScale="90000"/>
          </a:bodyPr>
          <a:lstStyle/>
          <a:p>
            <a:r>
              <a:rPr lang="fr-FR" altLang="fr-FR" sz="3200" smtClean="0"/>
              <a:t>Tolérance</a:t>
            </a:r>
          </a:p>
        </p:txBody>
      </p:sp>
      <p:sp>
        <p:nvSpPr>
          <p:cNvPr id="26629" name="Rectangle 3"/>
          <p:cNvSpPr>
            <a:spLocks noGrp="1"/>
          </p:cNvSpPr>
          <p:nvPr>
            <p:ph type="body" idx="4294967295"/>
          </p:nvPr>
        </p:nvSpPr>
        <p:spPr>
          <a:xfrm>
            <a:off x="628650" y="765175"/>
            <a:ext cx="7886700" cy="520858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fr-FR" altLang="fr-FR" sz="2000" dirty="0" err="1" smtClean="0">
                <a:solidFill>
                  <a:srgbClr val="990033"/>
                </a:solidFill>
              </a:rPr>
              <a:t>Métanalyse</a:t>
            </a:r>
            <a:r>
              <a:rPr lang="fr-FR" altLang="fr-FR" sz="2000" dirty="0" smtClean="0">
                <a:solidFill>
                  <a:srgbClr val="990033"/>
                </a:solidFill>
              </a:rPr>
              <a:t> 6 études</a:t>
            </a:r>
            <a:r>
              <a:rPr lang="fr-FR" altLang="fr-FR" sz="2000" dirty="0" smtClean="0"/>
              <a:t> 200 patients </a:t>
            </a:r>
            <a:r>
              <a:rPr lang="fr-FR" altLang="fr-FR" sz="1400" dirty="0" smtClean="0"/>
              <a:t>(</a:t>
            </a:r>
            <a:r>
              <a:rPr lang="fr-FR" altLang="fr-FR" sz="1400" dirty="0" err="1" smtClean="0"/>
              <a:t>Certal</a:t>
            </a:r>
            <a:r>
              <a:rPr lang="fr-FR" altLang="fr-FR" sz="1400" dirty="0" smtClean="0"/>
              <a:t> Laryngoscope, 2015)</a:t>
            </a:r>
          </a:p>
          <a:p>
            <a:r>
              <a:rPr lang="fr-FR" altLang="fr-FR" sz="2000" dirty="0" smtClean="0"/>
              <a:t>Aucun EI sévère (décès, handicap, ..)</a:t>
            </a:r>
          </a:p>
          <a:p>
            <a:r>
              <a:rPr lang="fr-FR" altLang="fr-FR" sz="2000" dirty="0" smtClean="0"/>
              <a:t>9 EI sévères (4.5%) : retrait du dispositif </a:t>
            </a:r>
          </a:p>
          <a:p>
            <a:r>
              <a:rPr lang="fr-FR" altLang="fr-FR" sz="2000" dirty="0" smtClean="0"/>
              <a:t>EI non sévères : faiblesse de la langue, douleurs musculaires, douleur incision, faible réponse à la stimulation</a:t>
            </a:r>
          </a:p>
          <a:p>
            <a:r>
              <a:rPr lang="fr-FR" altLang="fr-FR" sz="2000" dirty="0" smtClean="0"/>
              <a:t>Temporaires, n’empêchant pas la stimulation</a:t>
            </a:r>
            <a:endParaRPr lang="fr-FR" altLang="fr-FR" sz="2000" dirty="0" smtClean="0">
              <a:solidFill>
                <a:srgbClr val="990033"/>
              </a:solidFill>
            </a:endParaRPr>
          </a:p>
          <a:p>
            <a:pPr>
              <a:buFontTx/>
              <a:buNone/>
            </a:pPr>
            <a:r>
              <a:rPr lang="fr-FR" altLang="fr-FR" sz="2000" dirty="0" smtClean="0">
                <a:solidFill>
                  <a:srgbClr val="990033"/>
                </a:solidFill>
              </a:rPr>
              <a:t>Étude Inspire</a:t>
            </a:r>
            <a:r>
              <a:rPr lang="fr-FR" altLang="fr-FR" sz="2000" dirty="0" smtClean="0"/>
              <a:t> </a:t>
            </a:r>
            <a:r>
              <a:rPr lang="fr-FR" altLang="fr-FR" sz="1400" dirty="0" smtClean="0"/>
              <a:t>(</a:t>
            </a:r>
            <a:r>
              <a:rPr lang="fr-FR" altLang="fr-FR" sz="1400" dirty="0" err="1" smtClean="0"/>
              <a:t>Strollo</a:t>
            </a:r>
            <a:r>
              <a:rPr lang="fr-FR" altLang="fr-FR" sz="1400" dirty="0" smtClean="0"/>
              <a:t> NEJM 2014)</a:t>
            </a:r>
            <a:r>
              <a:rPr lang="fr-FR" altLang="fr-FR" sz="2000" dirty="0" smtClean="0"/>
              <a:t> 126 patients </a:t>
            </a:r>
          </a:p>
          <a:p>
            <a:r>
              <a:rPr lang="fr-FR" altLang="fr-FR" sz="2000" dirty="0" smtClean="0"/>
              <a:t>2 EIG remplacement du dispositif, 18% faiblesse de la langue temporaire, 40% inconfort de la stimulation 21% douleur musculaire linguale</a:t>
            </a:r>
          </a:p>
          <a:p>
            <a:pPr>
              <a:spcBef>
                <a:spcPct val="50000"/>
              </a:spcBef>
            </a:pPr>
            <a:r>
              <a:rPr lang="fr-FR" altLang="fr-FR" sz="2000" dirty="0" smtClean="0"/>
              <a:t>À 3 ans : </a:t>
            </a:r>
            <a:r>
              <a:rPr lang="fr-FR" altLang="fr-FR" sz="2000" dirty="0" smtClean="0">
                <a:sym typeface="Symbol" pitchFamily="18" charset="2"/>
              </a:rPr>
              <a:t> 3 retraits du dispositif (2 insomnie, 1 arthrite septique) 2 décès non reliés; plaies de la langue ou inconfort lié à la stimulation ; aucun changement de seuil de stimulation </a:t>
            </a:r>
          </a:p>
          <a:p>
            <a:endParaRPr lang="fr-FR" alt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0175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55776" y="26064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Résumé  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722313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Traitement innovant</a:t>
            </a:r>
          </a:p>
          <a:p>
            <a:r>
              <a:rPr lang="fr-FR" sz="2400" dirty="0" smtClean="0"/>
              <a:t>Trois dispositifs en développement</a:t>
            </a:r>
          </a:p>
          <a:p>
            <a:endParaRPr lang="fr-FR" sz="2400" dirty="0" smtClean="0"/>
          </a:p>
          <a:p>
            <a:r>
              <a:rPr lang="fr-FR" sz="2400" dirty="0" smtClean="0"/>
              <a:t>Inspire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Phase III avec résultats à long-terme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Registre de suivi : 750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Accès en France sous conditions (prix élevé)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400" dirty="0" err="1" smtClean="0"/>
              <a:t>Imthera</a:t>
            </a:r>
            <a:r>
              <a:rPr lang="fr-FR" sz="2400" dirty="0" smtClean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Phase II publiée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Phase III en cours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Pas d’accès commercial en France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400" dirty="0" err="1" smtClean="0"/>
              <a:t>Nyxoah</a:t>
            </a:r>
            <a:r>
              <a:rPr lang="fr-FR" sz="2400" dirty="0" smtClean="0"/>
              <a:t> : étude marquage CE en cours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10855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alternatif à la PPC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 smtClean="0">
                <a:sym typeface="Symbol" pitchFamily="18" charset="2"/>
              </a:rPr>
              <a:t>Inspire </a:t>
            </a:r>
            <a:r>
              <a:rPr lang="fr-FR" altLang="fr-FR" dirty="0">
                <a:sym typeface="Symbol" pitchFamily="18" charset="2"/>
              </a:rPr>
              <a:t>: </a:t>
            </a:r>
            <a:endParaRPr lang="fr-FR" altLang="fr-FR" dirty="0" smtClean="0">
              <a:sym typeface="Symbol" pitchFamily="18" charset="2"/>
            </a:endParaRPr>
          </a:p>
          <a:p>
            <a:pPr lvl="1"/>
            <a:r>
              <a:rPr lang="fr-FR" altLang="fr-FR" dirty="0" smtClean="0">
                <a:sym typeface="Symbol" pitchFamily="18" charset="2"/>
              </a:rPr>
              <a:t>929 inclus </a:t>
            </a:r>
            <a:r>
              <a:rPr lang="fr-FR" altLang="fr-FR" dirty="0">
                <a:sym typeface="Wingdings 3"/>
              </a:rPr>
              <a:t> 126 </a:t>
            </a:r>
            <a:r>
              <a:rPr lang="fr-FR" altLang="fr-FR" dirty="0" smtClean="0">
                <a:sym typeface="Wingdings 3"/>
              </a:rPr>
              <a:t>implantés </a:t>
            </a:r>
          </a:p>
          <a:p>
            <a:pPr lvl="1"/>
            <a:r>
              <a:rPr lang="fr-FR" altLang="fr-FR" dirty="0" smtClean="0">
                <a:sym typeface="Wingdings 3"/>
              </a:rPr>
              <a:t>Échecs de sélection ? </a:t>
            </a:r>
          </a:p>
          <a:p>
            <a:pPr lvl="1"/>
            <a:r>
              <a:rPr lang="fr-FR" altLang="fr-FR" dirty="0" smtClean="0">
                <a:sym typeface="Wingdings 3"/>
              </a:rPr>
              <a:t>9</a:t>
            </a:r>
            <a:r>
              <a:rPr lang="fr-FR" altLang="fr-FR" dirty="0">
                <a:sym typeface="Wingdings 3"/>
              </a:rPr>
              <a:t>% </a:t>
            </a:r>
            <a:r>
              <a:rPr lang="fr-FR" altLang="fr-FR" dirty="0" smtClean="0">
                <a:sym typeface="Wingdings 3"/>
              </a:rPr>
              <a:t>répondeurs</a:t>
            </a:r>
          </a:p>
          <a:p>
            <a:r>
              <a:rPr lang="fr-FR" altLang="fr-FR" dirty="0" err="1" smtClean="0">
                <a:sym typeface="Wingdings 3"/>
              </a:rPr>
              <a:t>Imthera</a:t>
            </a:r>
            <a:r>
              <a:rPr lang="fr-FR" altLang="fr-FR" dirty="0">
                <a:sym typeface="Wingdings 3"/>
              </a:rPr>
              <a:t> </a:t>
            </a:r>
            <a:r>
              <a:rPr lang="fr-FR" altLang="fr-FR" dirty="0" smtClean="0">
                <a:sym typeface="Wingdings 3"/>
              </a:rPr>
              <a:t>et </a:t>
            </a:r>
            <a:r>
              <a:rPr lang="fr-FR" altLang="fr-FR" dirty="0" err="1" smtClean="0">
                <a:sym typeface="Wingdings 3"/>
              </a:rPr>
              <a:t>Nyxoah</a:t>
            </a:r>
            <a:endParaRPr lang="fr-FR" altLang="fr-FR" dirty="0" smtClean="0">
              <a:sym typeface="Wingdings 3"/>
            </a:endParaRPr>
          </a:p>
          <a:p>
            <a:pPr lvl="1"/>
            <a:r>
              <a:rPr lang="fr-FR" altLang="fr-FR" dirty="0" smtClean="0">
                <a:sym typeface="Wingdings 3"/>
              </a:rPr>
              <a:t>Environ 40 critères inclusion/exclusion</a:t>
            </a:r>
          </a:p>
          <a:p>
            <a:pPr lvl="1"/>
            <a:r>
              <a:rPr lang="fr-FR" altLang="fr-FR" dirty="0" smtClean="0">
                <a:sym typeface="Wingdings 3"/>
              </a:rPr>
              <a:t>SAOS positionnel</a:t>
            </a:r>
          </a:p>
          <a:p>
            <a:pPr lvl="1"/>
            <a:r>
              <a:rPr lang="fr-FR" altLang="fr-FR" dirty="0" smtClean="0">
                <a:sym typeface="Wingdings 3"/>
              </a:rPr>
              <a:t>IAH non variable</a:t>
            </a:r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0392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92229D8-BC65-4F2E-9E6B-8649B92A658F}" type="slidenum">
              <a:rPr lang="fr-FR" altLang="fr-FR" smtClean="0"/>
              <a:pPr/>
              <a:t>37</a:t>
            </a:fld>
            <a:endParaRPr lang="fr-FR" altLang="fr-FR" smtClean="0"/>
          </a:p>
        </p:txBody>
      </p:sp>
      <p:sp>
        <p:nvSpPr>
          <p:cNvPr id="2765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6"/>
            <a:ext cx="7886700" cy="327025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200" dirty="0" smtClean="0"/>
              <a:t>Profil du patient « idéal »</a:t>
            </a:r>
            <a:endParaRPr lang="fr-FR" altLang="fr-FR" sz="3600" dirty="0" smtClean="0"/>
          </a:p>
        </p:txBody>
      </p:sp>
      <p:sp>
        <p:nvSpPr>
          <p:cNvPr id="72708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96206"/>
            <a:ext cx="8229600" cy="42560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r-FR" altLang="fr-FR" dirty="0" smtClean="0"/>
              <a:t>Sévérité du SAOS </a:t>
            </a:r>
            <a:r>
              <a:rPr lang="fr-FR" altLang="fr-FR" dirty="0"/>
              <a:t>: </a:t>
            </a:r>
            <a:endParaRPr lang="fr-FR" altLang="fr-FR" dirty="0" smtClean="0"/>
          </a:p>
          <a:p>
            <a:pPr lvl="1">
              <a:defRPr/>
            </a:pPr>
            <a:r>
              <a:rPr lang="fr-FR" altLang="fr-FR" dirty="0" smtClean="0"/>
              <a:t>Inspire 20 </a:t>
            </a:r>
            <a:r>
              <a:rPr lang="fr-FR" altLang="fr-FR" dirty="0">
                <a:cs typeface="Arial" charset="0"/>
              </a:rPr>
              <a:t>≤ </a:t>
            </a:r>
            <a:r>
              <a:rPr lang="fr-FR" altLang="fr-FR" dirty="0"/>
              <a:t>IAH </a:t>
            </a:r>
            <a:r>
              <a:rPr lang="fr-FR" altLang="fr-FR" dirty="0">
                <a:cs typeface="Arial" charset="0"/>
              </a:rPr>
              <a:t>≤ </a:t>
            </a:r>
            <a:r>
              <a:rPr lang="fr-FR" altLang="fr-FR" dirty="0" smtClean="0"/>
              <a:t>50/h ; </a:t>
            </a:r>
            <a:r>
              <a:rPr lang="fr-FR" dirty="0" smtClean="0"/>
              <a:t>IAH&lt;65/h </a:t>
            </a:r>
          </a:p>
          <a:p>
            <a:pPr lvl="1">
              <a:defRPr/>
            </a:pPr>
            <a:r>
              <a:rPr lang="fr-FR" dirty="0" err="1" smtClean="0"/>
              <a:t>Imthera</a:t>
            </a:r>
            <a:r>
              <a:rPr lang="fr-FR" dirty="0" smtClean="0"/>
              <a:t> IA&lt;30/h</a:t>
            </a:r>
            <a:r>
              <a:rPr lang="fr-FR" dirty="0"/>
              <a:t>, </a:t>
            </a:r>
            <a:r>
              <a:rPr lang="fr-FR" dirty="0" err="1"/>
              <a:t>désat</a:t>
            </a:r>
            <a:r>
              <a:rPr lang="fr-FR" dirty="0"/>
              <a:t>&gt;10% &lt;15/h </a:t>
            </a:r>
            <a:r>
              <a:rPr lang="fr-FR" dirty="0" smtClean="0"/>
              <a:t> </a:t>
            </a:r>
            <a:endParaRPr lang="fr-FR" altLang="fr-FR" dirty="0" smtClean="0"/>
          </a:p>
          <a:p>
            <a:pPr>
              <a:defRPr/>
            </a:pPr>
            <a:r>
              <a:rPr lang="fr-FR" altLang="fr-FR" dirty="0" smtClean="0"/>
              <a:t>IMC </a:t>
            </a:r>
          </a:p>
          <a:p>
            <a:pPr lvl="1">
              <a:defRPr/>
            </a:pPr>
            <a:r>
              <a:rPr lang="fr-FR" altLang="fr-FR" dirty="0" smtClean="0">
                <a:cs typeface="Arial" charset="0"/>
              </a:rPr>
              <a:t>Inspire ≤ </a:t>
            </a:r>
            <a:r>
              <a:rPr lang="fr-FR" altLang="fr-FR" dirty="0" smtClean="0"/>
              <a:t>32 kg/m</a:t>
            </a:r>
            <a:r>
              <a:rPr lang="fr-FR" altLang="fr-FR" baseline="30000" dirty="0" smtClean="0"/>
              <a:t>2</a:t>
            </a:r>
            <a:r>
              <a:rPr lang="fr-FR" altLang="fr-FR" dirty="0" smtClean="0"/>
              <a:t> </a:t>
            </a:r>
            <a:endParaRPr lang="fr-FR" altLang="fr-FR" dirty="0"/>
          </a:p>
          <a:p>
            <a:pPr lvl="1">
              <a:defRPr/>
            </a:pPr>
            <a:r>
              <a:rPr lang="fr-FR" altLang="fr-FR" dirty="0" err="1"/>
              <a:t>Imthera</a:t>
            </a:r>
            <a:r>
              <a:rPr lang="fr-FR" altLang="fr-FR" dirty="0"/>
              <a:t> </a:t>
            </a:r>
            <a:r>
              <a:rPr lang="fr-FR" dirty="0" smtClean="0"/>
              <a:t>&lt;35 </a:t>
            </a:r>
            <a:r>
              <a:rPr lang="fr-FR" altLang="fr-FR" dirty="0" smtClean="0"/>
              <a:t>kg/m</a:t>
            </a:r>
            <a:r>
              <a:rPr lang="fr-FR" altLang="fr-FR" baseline="30000" dirty="0" smtClean="0"/>
              <a:t>2</a:t>
            </a:r>
          </a:p>
          <a:p>
            <a:pPr>
              <a:defRPr/>
            </a:pPr>
            <a:r>
              <a:rPr lang="fr-FR" altLang="fr-FR" dirty="0"/>
              <a:t>Plus de 50% des patients intolérants à la PPC ne sont pas éligibles d’emblée</a:t>
            </a:r>
          </a:p>
          <a:p>
            <a:pPr marL="457200" lvl="1" indent="0" eaLnBrk="1" hangingPunct="1">
              <a:buNone/>
              <a:defRPr/>
            </a:pPr>
            <a:endParaRPr lang="fr-FR" sz="2400" dirty="0" smtClean="0"/>
          </a:p>
          <a:p>
            <a:pPr lvl="1" eaLnBrk="1" hangingPunct="1">
              <a:lnSpc>
                <a:spcPct val="70000"/>
              </a:lnSpc>
              <a:defRPr/>
            </a:pPr>
            <a:endParaRPr lang="fr-FR" sz="2000" dirty="0"/>
          </a:p>
          <a:p>
            <a:pPr lvl="1" eaLnBrk="1" hangingPunct="1">
              <a:lnSpc>
                <a:spcPct val="70000"/>
              </a:lnSpc>
              <a:defRPr/>
            </a:pPr>
            <a:endParaRPr lang="fr-FR" sz="2000" dirty="0" smtClean="0"/>
          </a:p>
          <a:p>
            <a:pPr lvl="2" eaLnBrk="1" hangingPunct="1">
              <a:lnSpc>
                <a:spcPct val="70000"/>
              </a:lnSpc>
              <a:defRPr/>
            </a:pPr>
            <a:endParaRPr lang="fr-FR" sz="2000" dirty="0" smtClean="0"/>
          </a:p>
          <a:p>
            <a:pPr lvl="2" eaLnBrk="1" hangingPunct="1">
              <a:lnSpc>
                <a:spcPct val="70000"/>
              </a:lnSpc>
              <a:defRPr/>
            </a:pPr>
            <a:endParaRPr lang="fr-FR" sz="2000" dirty="0" smtClean="0"/>
          </a:p>
          <a:p>
            <a:pPr lvl="1" eaLnBrk="1" hangingPunct="1">
              <a:defRPr/>
            </a:pPr>
            <a:endParaRPr lang="fr-FR" altLang="fr-FR" sz="2400" dirty="0" smtClean="0">
              <a:sym typeface="Symbol" pitchFamily="18" charset="2"/>
            </a:endParaRPr>
          </a:p>
          <a:p>
            <a:pPr eaLnBrk="1" hangingPunct="1">
              <a:defRPr/>
            </a:pPr>
            <a:endParaRPr lang="fr-FR" altLang="fr-FR" sz="2800" dirty="0" smtClean="0">
              <a:solidFill>
                <a:srgbClr val="990033"/>
              </a:solidFill>
            </a:endParaRPr>
          </a:p>
          <a:p>
            <a:pPr eaLnBrk="1" hangingPunct="1">
              <a:defRPr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2472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Procédures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Sélection compliquée</a:t>
            </a:r>
          </a:p>
          <a:p>
            <a:r>
              <a:rPr lang="fr-FR" dirty="0"/>
              <a:t>E</a:t>
            </a:r>
            <a:r>
              <a:rPr lang="fr-FR" dirty="0" smtClean="0"/>
              <a:t>ligibilité faible</a:t>
            </a:r>
          </a:p>
          <a:p>
            <a:r>
              <a:rPr lang="fr-FR" altLang="fr-FR" dirty="0"/>
              <a:t>Critère VAS : collapsus concentrique complet : endoscopie de </a:t>
            </a:r>
            <a:r>
              <a:rPr lang="fr-FR" altLang="fr-FR" dirty="0" smtClean="0"/>
              <a:t>sommeil</a:t>
            </a:r>
          </a:p>
          <a:p>
            <a:r>
              <a:rPr lang="fr-FR" altLang="fr-FR" dirty="0" smtClean="0"/>
              <a:t>Efficacité incertaine</a:t>
            </a:r>
          </a:p>
          <a:p>
            <a:pPr>
              <a:lnSpc>
                <a:spcPct val="80000"/>
              </a:lnSpc>
            </a:pPr>
            <a:r>
              <a:rPr lang="fr-FR" altLang="fr-FR" dirty="0" smtClean="0"/>
              <a:t>Non curatif (discuter chirurgie </a:t>
            </a:r>
            <a:r>
              <a:rPr lang="fr-FR" altLang="fr-FR" dirty="0" err="1" smtClean="0"/>
              <a:t>maxillofaciale</a:t>
            </a:r>
            <a:r>
              <a:rPr lang="fr-FR" altLang="fr-FR" dirty="0" smtClean="0"/>
              <a:t>)</a:t>
            </a:r>
            <a:endParaRPr lang="fr-FR" altLang="fr-FR" dirty="0"/>
          </a:p>
          <a:p>
            <a:pPr>
              <a:lnSpc>
                <a:spcPct val="80000"/>
              </a:lnSpc>
            </a:pPr>
            <a:r>
              <a:rPr lang="fr-FR" altLang="fr-FR" dirty="0" smtClean="0"/>
              <a:t>Observance indispensable </a:t>
            </a:r>
            <a:endParaRPr lang="fr-FR" altLang="fr-FR" dirty="0"/>
          </a:p>
          <a:p>
            <a:pPr>
              <a:lnSpc>
                <a:spcPct val="80000"/>
              </a:lnSpc>
            </a:pPr>
            <a:r>
              <a:rPr lang="fr-FR" altLang="fr-FR" dirty="0" smtClean="0"/>
              <a:t>Incompatibilité </a:t>
            </a:r>
            <a:r>
              <a:rPr lang="fr-FR" altLang="fr-FR" dirty="0"/>
              <a:t>IRM </a:t>
            </a:r>
            <a:r>
              <a:rPr lang="fr-FR" altLang="fr-FR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fr-FR" altLang="fr-FR" dirty="0" smtClean="0"/>
              <a:t>Information du patient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dirty="0" smtClean="0"/>
          </a:p>
          <a:p>
            <a:endParaRPr lang="fr-FR" alt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3206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Futur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Boitiers plus petits </a:t>
            </a:r>
          </a:p>
          <a:p>
            <a:r>
              <a:rPr lang="fr-FR" dirty="0" smtClean="0"/>
              <a:t>Chirurgie moins lourde</a:t>
            </a:r>
          </a:p>
          <a:p>
            <a:r>
              <a:rPr lang="fr-FR" dirty="0" err="1" smtClean="0"/>
              <a:t>Phénotypage</a:t>
            </a:r>
            <a:r>
              <a:rPr lang="fr-FR" dirty="0" smtClean="0"/>
              <a:t> des patients</a:t>
            </a:r>
          </a:p>
          <a:p>
            <a:r>
              <a:rPr lang="fr-FR" dirty="0" smtClean="0"/>
              <a:t>Logiciels d’activation plus « intelligents »</a:t>
            </a:r>
          </a:p>
          <a:p>
            <a:r>
              <a:rPr lang="fr-FR" dirty="0" smtClean="0"/>
              <a:t>Asservissement sur la détection des </a:t>
            </a:r>
            <a:r>
              <a:rPr lang="fr-FR" smtClean="0"/>
              <a:t>événements respiratoires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28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7578C530-7D7D-4D2E-B6C5-757F3E376D99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51202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altLang="fr-FR"/>
              <a:t>13 novembre 2013</a:t>
            </a:r>
          </a:p>
        </p:txBody>
      </p:sp>
      <p:sp>
        <p:nvSpPr>
          <p:cNvPr id="5120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altLang="fr-FR"/>
              <a:t>Dr Valérie Attali</a:t>
            </a:r>
          </a:p>
        </p:txBody>
      </p:sp>
      <p:sp>
        <p:nvSpPr>
          <p:cNvPr id="51204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endParaRPr lang="fr-FR" altLang="fr-FR" sz="1400"/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smtClean="0"/>
              <a:t>Anatomie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81075"/>
            <a:ext cx="8229600" cy="3384550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Antérieur : parole, mastication</a:t>
            </a:r>
          </a:p>
          <a:p>
            <a:pPr eaLnBrk="1" hangingPunct="1"/>
            <a:r>
              <a:rPr lang="fr-FR" altLang="fr-FR" dirty="0" smtClean="0"/>
              <a:t>Postérieur : stabilité du pharynx à l’inspiration</a:t>
            </a:r>
          </a:p>
        </p:txBody>
      </p:sp>
      <p:pic>
        <p:nvPicPr>
          <p:cNvPr id="512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300288"/>
            <a:ext cx="7267575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02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1762276-904C-4257-9689-80B1634BB4CB}" type="slidenum">
              <a:rPr lang="fr-FR" altLang="fr-FR" smtClean="0"/>
              <a:pPr/>
              <a:t>5</a:t>
            </a:fld>
            <a:endParaRPr lang="fr-FR" altLang="fr-FR" smtClean="0"/>
          </a:p>
        </p:txBody>
      </p:sp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6" y="2735612"/>
            <a:ext cx="3484871" cy="34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899592" y="3468538"/>
            <a:ext cx="12239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29" tIns="38866" rIns="77729" bIns="38866">
            <a:spAutoFit/>
          </a:bodyPr>
          <a:lstStyle>
            <a:lvl1pPr defTabSz="649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9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9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9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9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1100" dirty="0"/>
              <a:t>Gold 2002</a:t>
            </a:r>
          </a:p>
        </p:txBody>
      </p:sp>
      <p:sp>
        <p:nvSpPr>
          <p:cNvPr id="41992" name="Rectangle 1"/>
          <p:cNvSpPr>
            <a:spLocks noChangeArrowheads="1"/>
          </p:cNvSpPr>
          <p:nvPr/>
        </p:nvSpPr>
        <p:spPr bwMode="auto">
          <a:xfrm>
            <a:off x="3923927" y="2832030"/>
            <a:ext cx="5073258" cy="10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35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0" eaLnBrk="1" hangingPunct="1">
              <a:lnSpc>
                <a:spcPct val="90000"/>
              </a:lnSpc>
            </a:pPr>
            <a:endParaRPr lang="fr-FR" altLang="fr-FR" sz="2000" dirty="0" smtClean="0"/>
          </a:p>
          <a:p>
            <a:pPr marL="177800" indent="0" eaLnBrk="1" hangingPunct="1">
              <a:lnSpc>
                <a:spcPct val="90000"/>
              </a:lnSpc>
            </a:pPr>
            <a:r>
              <a:rPr lang="fr-FR" altLang="fr-FR" sz="2000" dirty="0" smtClean="0"/>
              <a:t>VAS moins stables </a:t>
            </a:r>
          </a:p>
          <a:p>
            <a:pPr marL="177800" indent="0" eaLnBrk="1" hangingPunct="1">
              <a:lnSpc>
                <a:spcPct val="90000"/>
              </a:lnSpc>
            </a:pPr>
            <a:r>
              <a:rPr lang="fr-FR" altLang="fr-FR" sz="2000" dirty="0" smtClean="0"/>
              <a:t>Moins </a:t>
            </a:r>
            <a:r>
              <a:rPr lang="fr-FR" altLang="fr-FR" sz="2000" dirty="0"/>
              <a:t>bonne stabilisation à l’inspiration </a:t>
            </a:r>
            <a:r>
              <a:rPr lang="fr-FR" altLang="fr-FR" sz="1100" dirty="0"/>
              <a:t>(Séries 2005</a:t>
            </a:r>
            <a:r>
              <a:rPr lang="fr-FR" altLang="fr-FR" sz="1100" dirty="0" smtClean="0"/>
              <a:t>)</a:t>
            </a:r>
            <a:endParaRPr lang="fr-FR" altLang="fr-FR" sz="1600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39057" y="412538"/>
            <a:ext cx="7992888" cy="2232546"/>
          </a:xfrm>
        </p:spPr>
        <p:txBody>
          <a:bodyPr>
            <a:normAutofit/>
          </a:bodyPr>
          <a:lstStyle/>
          <a:p>
            <a:pPr marL="177800" indent="0" eaLnBrk="1" hangingPunct="1">
              <a:lnSpc>
                <a:spcPct val="90000"/>
              </a:lnSpc>
              <a:buNone/>
              <a:defRPr/>
            </a:pPr>
            <a:r>
              <a:rPr lang="fr-FR" altLang="fr-FR" sz="2400" dirty="0" smtClean="0"/>
              <a:t>Anomalies fonctionnelles dans le SAOS </a:t>
            </a:r>
          </a:p>
          <a:p>
            <a:pPr marL="520700">
              <a:lnSpc>
                <a:spcPct val="90000"/>
              </a:lnSpc>
              <a:defRPr/>
            </a:pPr>
            <a:r>
              <a:rPr lang="fr-FR" altLang="fr-FR" sz="2400" dirty="0" smtClean="0"/>
              <a:t>activité métabolique musculaire réduite </a:t>
            </a:r>
            <a:r>
              <a:rPr lang="fr-FR" altLang="fr-FR" sz="1100" dirty="0" smtClean="0"/>
              <a:t>(Kim AM. AJRCCM 2014)</a:t>
            </a:r>
            <a:endParaRPr lang="fr-FR" altLang="fr-FR" sz="2400" dirty="0" smtClean="0"/>
          </a:p>
          <a:p>
            <a:pPr marL="444500" indent="-266700" eaLnBrk="1" hangingPunct="1">
              <a:lnSpc>
                <a:spcPct val="90000"/>
              </a:lnSpc>
              <a:defRPr/>
            </a:pPr>
            <a:r>
              <a:rPr lang="fr-FR" altLang="fr-FR" sz="2400" dirty="0"/>
              <a:t>m</a:t>
            </a:r>
            <a:r>
              <a:rPr lang="fr-FR" altLang="fr-FR" sz="2400" dirty="0" smtClean="0"/>
              <a:t>odifications structurelles musculaires </a:t>
            </a:r>
            <a:r>
              <a:rPr lang="fr-FR" altLang="fr-FR" sz="1050" dirty="0" smtClean="0"/>
              <a:t>(Carrera M. ERJ 2004)</a:t>
            </a:r>
          </a:p>
          <a:p>
            <a:pPr marL="444500" indent="-266700" eaLnBrk="1" hangingPunct="1">
              <a:lnSpc>
                <a:spcPct val="90000"/>
              </a:lnSpc>
              <a:defRPr/>
            </a:pPr>
            <a:r>
              <a:rPr lang="fr-FR" altLang="fr-FR" sz="2400" dirty="0" smtClean="0"/>
              <a:t>neuropathie périphérique </a:t>
            </a:r>
            <a:r>
              <a:rPr lang="fr-FR" altLang="fr-FR" sz="1100" dirty="0" smtClean="0"/>
              <a:t>(</a:t>
            </a:r>
            <a:r>
              <a:rPr lang="fr-FR" altLang="fr-FR" sz="1100" dirty="0" err="1" smtClean="0"/>
              <a:t>Sunnergren</a:t>
            </a:r>
            <a:r>
              <a:rPr lang="fr-FR" altLang="fr-FR" sz="1100" dirty="0"/>
              <a:t> </a:t>
            </a:r>
            <a:r>
              <a:rPr lang="fr-FR" altLang="fr-FR" sz="1100" dirty="0" smtClean="0"/>
              <a:t>Laryngoscope 2011) </a:t>
            </a:r>
          </a:p>
          <a:p>
            <a:pPr marL="444500" indent="-266700" eaLnBrk="1" hangingPunct="1">
              <a:lnSpc>
                <a:spcPct val="90000"/>
              </a:lnSpc>
              <a:defRPr/>
            </a:pPr>
            <a:r>
              <a:rPr lang="fr-FR" altLang="fr-FR" sz="2400" dirty="0" smtClean="0"/>
              <a:t>neuropathie XII </a:t>
            </a:r>
            <a:r>
              <a:rPr lang="fr-FR" altLang="fr-FR" sz="1100" dirty="0" smtClean="0"/>
              <a:t>(</a:t>
            </a:r>
            <a:r>
              <a:rPr lang="fr-FR" altLang="fr-FR" sz="1100" dirty="0" err="1" smtClean="0"/>
              <a:t>Ramchandren</a:t>
            </a:r>
            <a:r>
              <a:rPr lang="fr-FR" altLang="fr-FR" sz="1100" dirty="0" smtClean="0"/>
              <a:t> Muscle Nerve 2010)</a:t>
            </a:r>
          </a:p>
          <a:p>
            <a:pPr marL="444500" indent="-266700" eaLnBrk="1" hangingPunct="1">
              <a:lnSpc>
                <a:spcPct val="90000"/>
              </a:lnSpc>
              <a:defRPr/>
            </a:pPr>
            <a:endParaRPr lang="fr-FR" altLang="fr-FR" sz="1100" dirty="0" smtClean="0"/>
          </a:p>
          <a:p>
            <a:pPr marL="444500" indent="-266700" eaLnBrk="1" hangingPunct="1">
              <a:lnSpc>
                <a:spcPct val="90000"/>
              </a:lnSpc>
              <a:defRPr/>
            </a:pPr>
            <a:endParaRPr lang="fr-FR" altLang="fr-FR" sz="1100" dirty="0" smtClean="0"/>
          </a:p>
        </p:txBody>
      </p:sp>
    </p:spTree>
    <p:extLst>
      <p:ext uri="{BB962C8B-B14F-4D97-AF65-F5344CB8AC3E}">
        <p14:creationId xmlns:p14="http://schemas.microsoft.com/office/powerpoint/2010/main" val="40078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5611F-E05C-4A40-B9D0-893649FC60EA}" type="datetime1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19/10/2018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281730-426F-42C8-AA40-DE49583DEC7C}" type="slidenum">
              <a:rPr lang="fr-FR" altLang="fr-FR" smtClean="0">
                <a:solidFill>
                  <a:schemeClr val="tx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altLang="fr-FR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28541" y="365126"/>
            <a:ext cx="7886918" cy="600075"/>
          </a:xfrm>
        </p:spPr>
        <p:txBody>
          <a:bodyPr/>
          <a:lstStyle/>
          <a:p>
            <a:pPr eaLnBrk="1" hangingPunct="1"/>
            <a:r>
              <a:rPr lang="fr-FR" altLang="fr-FR" sz="3200" dirty="0" smtClean="0"/>
              <a:t>Stimulations percutanées du </a:t>
            </a:r>
            <a:r>
              <a:rPr lang="fr-FR" altLang="fr-FR" sz="3200" dirty="0" err="1" smtClean="0"/>
              <a:t>génioglosse</a:t>
            </a:r>
            <a:endParaRPr lang="fr-FR" altLang="fr-FR" sz="3200" dirty="0" smtClean="0"/>
          </a:p>
        </p:txBody>
      </p:sp>
      <p:pic>
        <p:nvPicPr>
          <p:cNvPr id="24580" name="Picture 1834"/>
          <p:cNvPicPr>
            <a:picLocks noChangeAspect="1" noChangeArrowheads="1"/>
          </p:cNvPicPr>
          <p:nvPr/>
        </p:nvPicPr>
        <p:blipFill>
          <a:blip r:embed="rId2"/>
          <a:srcRect l="1279" t="4179" r="6433" b="46007"/>
          <a:stretch>
            <a:fillRect/>
          </a:stretch>
        </p:blipFill>
        <p:spPr bwMode="auto">
          <a:xfrm>
            <a:off x="334905" y="1697038"/>
            <a:ext cx="3364916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Espace réservé du contenu 2"/>
          <p:cNvSpPr>
            <a:spLocks noGrp="1"/>
          </p:cNvSpPr>
          <p:nvPr>
            <p:ph idx="1"/>
          </p:nvPr>
        </p:nvSpPr>
        <p:spPr>
          <a:xfrm>
            <a:off x="3826798" y="1906588"/>
            <a:ext cx="5026739" cy="3048000"/>
          </a:xfrm>
        </p:spPr>
        <p:txBody>
          <a:bodyPr>
            <a:normAutofit/>
          </a:bodyPr>
          <a:lstStyle/>
          <a:p>
            <a:pPr eaLnBrk="1" hangingPunct="1"/>
            <a:r>
              <a:rPr lang="fr-FR" dirty="0" smtClean="0"/>
              <a:t>Réveille </a:t>
            </a:r>
          </a:p>
          <a:p>
            <a:pPr eaLnBrk="1" hangingPunct="1"/>
            <a:r>
              <a:rPr lang="fr-FR" dirty="0" smtClean="0"/>
              <a:t>Mouvements aléatoires </a:t>
            </a:r>
          </a:p>
          <a:p>
            <a:pPr eaLnBrk="1" hangingPunct="1"/>
            <a:r>
              <a:rPr lang="fr-FR" dirty="0" smtClean="0"/>
              <a:t>Forte variabilité </a:t>
            </a:r>
          </a:p>
          <a:p>
            <a:pPr eaLnBrk="1" hangingPunct="1">
              <a:buFont typeface="Arial" charset="0"/>
              <a:buNone/>
            </a:pPr>
            <a:r>
              <a:rPr lang="fr-FR" dirty="0" smtClean="0"/>
              <a:t>→ échec</a:t>
            </a:r>
          </a:p>
          <a:p>
            <a:pPr eaLnBrk="1" hangingPunct="1">
              <a:buFont typeface="Arial" charset="0"/>
              <a:buNone/>
            </a:pPr>
            <a:r>
              <a:rPr lang="fr-FR" dirty="0" smtClean="0"/>
              <a:t> </a:t>
            </a: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1314222" y="5289551"/>
            <a:ext cx="6326676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lnSpc>
                <a:spcPct val="80000"/>
              </a:lnSpc>
            </a:pPr>
            <a:r>
              <a:rPr lang="fr-FR" altLang="fr-FR" sz="1200"/>
              <a:t>Decker MJ, J Appl Physiol 1993; 75:1053–1061.</a:t>
            </a:r>
          </a:p>
          <a:p>
            <a:pPr lvl="2">
              <a:lnSpc>
                <a:spcPct val="80000"/>
              </a:lnSpc>
            </a:pPr>
            <a:r>
              <a:rPr lang="fr-FR" altLang="fr-FR" sz="1200"/>
              <a:t>Edmonds LC. Am J Respir Dis 1992; 146:1030–1036. </a:t>
            </a:r>
          </a:p>
          <a:p>
            <a:pPr lvl="2">
              <a:lnSpc>
                <a:spcPct val="80000"/>
              </a:lnSpc>
            </a:pPr>
            <a:r>
              <a:rPr lang="fr-FR" altLang="fr-FR" sz="1200"/>
              <a:t>Guilleminault CN, Chest 1995; 107:67–73. </a:t>
            </a:r>
          </a:p>
          <a:p>
            <a:pPr lvl="2">
              <a:lnSpc>
                <a:spcPct val="80000"/>
              </a:lnSpc>
            </a:pPr>
            <a:r>
              <a:rPr lang="fr-FR" altLang="fr-FR" sz="1200"/>
              <a:t>Miki H. Am Rev Respir Dis 1989; 140:1279–1284</a:t>
            </a:r>
          </a:p>
        </p:txBody>
      </p:sp>
    </p:spTree>
    <p:extLst>
      <p:ext uri="{BB962C8B-B14F-4D97-AF65-F5344CB8AC3E}">
        <p14:creationId xmlns:p14="http://schemas.microsoft.com/office/powerpoint/2010/main" val="30330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7441332F-3BD5-4203-92E6-C8BF982723EF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7CF31AB-0A82-48E0-9685-F3C4A834A514}" type="slidenum">
              <a:rPr lang="fr-FR" altLang="fr-FR" sz="1400"/>
              <a:pPr algn="r" eaLnBrk="1" hangingPunct="1"/>
              <a:t>7</a:t>
            </a:fld>
            <a:endParaRPr lang="fr-FR" altLang="fr-FR" sz="1400"/>
          </a:p>
        </p:txBody>
      </p:sp>
      <p:sp>
        <p:nvSpPr>
          <p:cNvPr id="54277" name="Espace réservé du contenu 2"/>
          <p:cNvSpPr>
            <a:spLocks noGrp="1"/>
          </p:cNvSpPr>
          <p:nvPr>
            <p:ph idx="1"/>
          </p:nvPr>
        </p:nvSpPr>
        <p:spPr>
          <a:xfrm>
            <a:off x="457200" y="1816100"/>
            <a:ext cx="8229600" cy="4708525"/>
          </a:xfrm>
        </p:spPr>
        <p:txBody>
          <a:bodyPr/>
          <a:lstStyle/>
          <a:p>
            <a:r>
              <a:rPr lang="en-US" altLang="fr-FR" sz="2400" smtClean="0"/>
              <a:t>9 patients SAOS</a:t>
            </a:r>
          </a:p>
          <a:p>
            <a:r>
              <a:rPr lang="en-US" altLang="fr-FR" sz="2400" smtClean="0"/>
              <a:t>Électrodes internes voie intra orale</a:t>
            </a:r>
          </a:p>
          <a:p>
            <a:r>
              <a:rPr lang="en-US" altLang="fr-FR" sz="2400" smtClean="0"/>
              <a:t>Stimulation unique à l’inspiration : debit maximal inspiratoire</a:t>
            </a:r>
          </a:p>
          <a:p>
            <a:pPr lvl="1"/>
            <a:r>
              <a:rPr lang="en-US" altLang="fr-FR" sz="2400" smtClean="0"/>
              <a:t>Rétraction : - 239 +/- 177 ml/s (p &lt; 0.05) </a:t>
            </a:r>
          </a:p>
          <a:p>
            <a:pPr lvl="1"/>
            <a:r>
              <a:rPr lang="en-US" altLang="fr-FR" sz="2400" smtClean="0"/>
              <a:t>Protraction : + 217 +/- 93 ml/s (p &lt; 0.001)</a:t>
            </a:r>
          </a:p>
          <a:p>
            <a:r>
              <a:rPr lang="en-US" altLang="fr-FR" sz="2400" smtClean="0"/>
              <a:t>Stimulations consecutives à l’inspiration :  diminution du nombre d’évènements obstructifs chez 4 patients</a:t>
            </a:r>
            <a:endParaRPr lang="fr-FR" altLang="fr-FR" sz="2400" smtClean="0"/>
          </a:p>
        </p:txBody>
      </p:sp>
      <p:sp>
        <p:nvSpPr>
          <p:cNvPr id="54278" name="Rectangle 2"/>
          <p:cNvSpPr>
            <a:spLocks noChangeArrowheads="1"/>
          </p:cNvSpPr>
          <p:nvPr/>
        </p:nvSpPr>
        <p:spPr bwMode="auto">
          <a:xfrm>
            <a:off x="827088" y="5589588"/>
            <a:ext cx="660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 smtClean="0"/>
              <a:t> Schwartz JAP1996 </a:t>
            </a:r>
            <a:r>
              <a:rPr lang="en-US" altLang="fr-FR" sz="1800" dirty="0"/>
              <a:t>Aug;81(2):643-52.</a:t>
            </a:r>
            <a:endParaRPr lang="en-US" altLang="fr-FR" sz="1800" b="1" dirty="0"/>
          </a:p>
        </p:txBody>
      </p:sp>
      <p:sp>
        <p:nvSpPr>
          <p:cNvPr id="54279" name="Rectangle 3"/>
          <p:cNvSpPr>
            <a:spLocks noChangeArrowheads="1"/>
          </p:cNvSpPr>
          <p:nvPr/>
        </p:nvSpPr>
        <p:spPr bwMode="auto">
          <a:xfrm>
            <a:off x="684213" y="260350"/>
            <a:ext cx="80025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/>
              <a:t>Stimulation selective des muscles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/>
              <a:t>génioglosse, hypoglosse, styloglosse </a:t>
            </a:r>
          </a:p>
        </p:txBody>
      </p:sp>
    </p:spTree>
    <p:extLst>
      <p:ext uri="{BB962C8B-B14F-4D97-AF65-F5344CB8AC3E}">
        <p14:creationId xmlns:p14="http://schemas.microsoft.com/office/powerpoint/2010/main" val="671744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202A3590-E8AA-49B1-A32D-2389E2C73C9F}" type="slidenum">
              <a:rPr lang="fr-FR" altLang="fr-FR"/>
              <a:pPr/>
              <a:t>8</a:t>
            </a:fld>
            <a:endParaRPr lang="fr-FR" altLang="fr-FR"/>
          </a:p>
        </p:txBody>
      </p:sp>
      <p:sp>
        <p:nvSpPr>
          <p:cNvPr id="4915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AE1E1B7-AF9B-4D8D-B894-37AE46914622}" type="slidenum">
              <a:rPr lang="fr-FR" altLang="fr-FR" sz="1400"/>
              <a:pPr algn="r" eaLnBrk="1" hangingPunct="1"/>
              <a:t>8</a:t>
            </a:fld>
            <a:endParaRPr lang="fr-FR" altLang="fr-FR" sz="1400"/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266314"/>
            <a:ext cx="8568952" cy="45308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altLang="fr-FR" sz="3600" dirty="0" smtClean="0"/>
              <a:t>Stimuler le nerf plutôt que les muscles</a:t>
            </a:r>
          </a:p>
          <a:p>
            <a:endParaRPr lang="fr-FR" altLang="fr-FR" sz="3600" dirty="0"/>
          </a:p>
          <a:p>
            <a:r>
              <a:rPr lang="fr-FR" altLang="fr-FR" sz="3600" dirty="0" smtClean="0"/>
              <a:t>Avant le tronc commun du XII plusieurs branches</a:t>
            </a:r>
          </a:p>
          <a:p>
            <a:pPr lvl="1" eaLnBrk="1" hangingPunct="1"/>
            <a:r>
              <a:rPr lang="fr-FR" altLang="fr-FR" sz="3600" dirty="0" smtClean="0"/>
              <a:t>sensitive méningée</a:t>
            </a:r>
          </a:p>
          <a:p>
            <a:pPr lvl="1" eaLnBrk="1" hangingPunct="1"/>
            <a:r>
              <a:rPr lang="fr-FR" altLang="fr-FR" sz="3600" dirty="0" smtClean="0"/>
              <a:t>rameaux moteurs infra-hyoïdiens</a:t>
            </a:r>
          </a:p>
          <a:p>
            <a:pPr lvl="1" eaLnBrk="1" hangingPunct="1"/>
            <a:r>
              <a:rPr lang="fr-FR" altLang="fr-FR" sz="3600" dirty="0" smtClean="0"/>
              <a:t>sympathiques vasculaires</a:t>
            </a:r>
            <a:endParaRPr lang="fr-FR" altLang="fr-FR" sz="3600" dirty="0"/>
          </a:p>
          <a:p>
            <a:r>
              <a:rPr lang="fr-FR" altLang="fr-FR" sz="3600" dirty="0"/>
              <a:t>Le XII : branches linguales </a:t>
            </a:r>
            <a:r>
              <a:rPr lang="fr-FR" altLang="fr-FR" sz="3600" dirty="0" smtClean="0"/>
              <a:t>terminales</a:t>
            </a:r>
          </a:p>
          <a:p>
            <a:pPr lvl="1"/>
            <a:r>
              <a:rPr lang="fr-FR" altLang="fr-FR" sz="3600" dirty="0" smtClean="0"/>
              <a:t>Tronc commun</a:t>
            </a:r>
          </a:p>
          <a:p>
            <a:pPr lvl="1"/>
            <a:r>
              <a:rPr lang="fr-FR" altLang="fr-FR" sz="3600" dirty="0" smtClean="0"/>
              <a:t>Sélective du </a:t>
            </a:r>
            <a:r>
              <a:rPr lang="fr-FR" altLang="fr-FR" sz="3600" dirty="0" err="1" smtClean="0"/>
              <a:t>génioglosse</a:t>
            </a:r>
            <a:endParaRPr lang="fr-FR" altLang="fr-FR" sz="3600" dirty="0" smtClean="0"/>
          </a:p>
          <a:p>
            <a:pPr lvl="1"/>
            <a:endParaRPr lang="fr-FR" altLang="fr-FR" dirty="0">
              <a:solidFill>
                <a:srgbClr val="FF0000"/>
              </a:solidFill>
            </a:endParaRPr>
          </a:p>
          <a:p>
            <a:pPr lvl="1" eaLnBrk="1" hangingPunct="1"/>
            <a:endParaRPr lang="fr-FR" altLang="fr-FR" sz="2400" dirty="0" smtClean="0"/>
          </a:p>
        </p:txBody>
      </p:sp>
      <p:pic>
        <p:nvPicPr>
          <p:cNvPr id="491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35773"/>
            <a:ext cx="3096469" cy="3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61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D940A673-11B7-4B9C-A764-9A2E4E6C4824}" type="slidenum">
              <a:rPr lang="fr-FR" altLang="fr-FR"/>
              <a:pPr/>
              <a:t>9</a:t>
            </a:fld>
            <a:endParaRPr lang="fr-FR" altLang="fr-FR"/>
          </a:p>
        </p:txBody>
      </p:sp>
      <p:sp>
        <p:nvSpPr>
          <p:cNvPr id="58372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A9BFA0E-D3CE-40F9-B23D-A78BB4E252E4}" type="slidenum">
              <a:rPr lang="fr-FR" altLang="fr-FR" sz="1400"/>
              <a:pPr algn="r" eaLnBrk="1" hangingPunct="1"/>
              <a:t>9</a:t>
            </a:fld>
            <a:endParaRPr lang="fr-FR" altLang="fr-FR" sz="1400"/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Stimulation directe du XII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fr-FR" altLang="fr-FR" sz="2800" dirty="0" smtClean="0"/>
              <a:t>5 patients SAOS : stimulation électrique per opératoire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fr-FR" altLang="fr-FR" sz="2800" dirty="0" smtClean="0"/>
          </a:p>
          <a:p>
            <a:pPr eaLnBrk="1" hangingPunct="1">
              <a:lnSpc>
                <a:spcPct val="80000"/>
              </a:lnSpc>
            </a:pPr>
            <a:r>
              <a:rPr lang="fr-FR" altLang="fr-FR" sz="2800" dirty="0" smtClean="0"/>
              <a:t>Tronc principal  du XII = </a:t>
            </a:r>
            <a:r>
              <a:rPr lang="fr-FR" altLang="fr-FR" sz="2800" dirty="0" err="1" smtClean="0"/>
              <a:t>rétrusion</a:t>
            </a:r>
            <a:r>
              <a:rPr lang="fr-FR" altLang="fr-FR" sz="2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800" dirty="0" smtClean="0"/>
              <a:t>Branche du </a:t>
            </a:r>
            <a:r>
              <a:rPr lang="fr-FR" altLang="fr-FR" sz="2800" dirty="0" err="1" smtClean="0"/>
              <a:t>génioglosse</a:t>
            </a:r>
            <a:r>
              <a:rPr lang="fr-FR" altLang="fr-FR" sz="2800" dirty="0" smtClean="0"/>
              <a:t> = protrusion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800" dirty="0" smtClean="0"/>
              <a:t>Semble plus efficace à l’inspiration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800" dirty="0" smtClean="0"/>
              <a:t>Sans réveiller le patient</a:t>
            </a:r>
          </a:p>
          <a:p>
            <a:pPr eaLnBrk="1" hangingPunct="1">
              <a:lnSpc>
                <a:spcPct val="80000"/>
              </a:lnSpc>
            </a:pPr>
            <a:endParaRPr lang="fr-FR" altLang="fr-FR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2800" dirty="0" smtClean="0">
                <a:sym typeface="Symbol" pitchFamily="18" charset="2"/>
              </a:rPr>
              <a:t> Preuve de concept</a:t>
            </a:r>
          </a:p>
          <a:p>
            <a:pPr eaLnBrk="1" hangingPunct="1">
              <a:lnSpc>
                <a:spcPct val="80000"/>
              </a:lnSpc>
            </a:pPr>
            <a:endParaRPr lang="fr-FR" altLang="fr-FR" sz="2800" dirty="0" smtClean="0"/>
          </a:p>
        </p:txBody>
      </p:sp>
      <p:sp>
        <p:nvSpPr>
          <p:cNvPr id="58375" name="Rectangle 1"/>
          <p:cNvSpPr>
            <a:spLocks noChangeArrowheads="1"/>
          </p:cNvSpPr>
          <p:nvPr/>
        </p:nvSpPr>
        <p:spPr bwMode="auto">
          <a:xfrm>
            <a:off x="1331913" y="5876925"/>
            <a:ext cx="71278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Eisele </a:t>
            </a:r>
            <a:r>
              <a:rPr lang="fr-FR" altLang="fr-FR" sz="1800" i="1"/>
              <a:t>Arch Otolaryngol Head Neck Surg. </a:t>
            </a:r>
            <a:r>
              <a:rPr lang="fr-FR" altLang="fr-FR" sz="1800"/>
              <a:t>1997;123(1):57-61 </a:t>
            </a:r>
            <a:endParaRPr lang="fr-FR" altLang="fr-FR" sz="1800" b="1"/>
          </a:p>
        </p:txBody>
      </p:sp>
    </p:spTree>
    <p:extLst>
      <p:ext uri="{BB962C8B-B14F-4D97-AF65-F5344CB8AC3E}">
        <p14:creationId xmlns:p14="http://schemas.microsoft.com/office/powerpoint/2010/main" val="17550618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1030</Words>
  <Application>Microsoft Office PowerPoint</Application>
  <PresentationFormat>Affichage à l'écran (4:3)</PresentationFormat>
  <Paragraphs>239</Paragraphs>
  <Slides>39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4" baseType="lpstr">
      <vt:lpstr>Arial</vt:lpstr>
      <vt:lpstr>Calibri</vt:lpstr>
      <vt:lpstr>Symbol</vt:lpstr>
      <vt:lpstr>Wingdings 3</vt:lpstr>
      <vt:lpstr>Thème Office</vt:lpstr>
      <vt:lpstr>Stimulation du nerf hypoglosse</vt:lpstr>
      <vt:lpstr>Présentation PowerPoint</vt:lpstr>
      <vt:lpstr>Présentation PowerPoint</vt:lpstr>
      <vt:lpstr>Anatomie</vt:lpstr>
      <vt:lpstr>Présentation PowerPoint</vt:lpstr>
      <vt:lpstr>Stimulations percutanées du génioglosse</vt:lpstr>
      <vt:lpstr>Présentation PowerPoint</vt:lpstr>
      <vt:lpstr>Présentation PowerPoint</vt:lpstr>
      <vt:lpstr>Stimulation directe du XII</vt:lpstr>
      <vt:lpstr>Stimulation électrique implantée du XII</vt:lpstr>
      <vt:lpstr>Système Inspire</vt:lpstr>
      <vt:lpstr>Présentation PowerPoint</vt:lpstr>
      <vt:lpstr>Génioglosse + Antagoniste &gt; Génioglosse seul </vt:lpstr>
      <vt:lpstr>Présentation PowerPoint</vt:lpstr>
      <vt:lpstr>Système Nyxoah</vt:lpstr>
      <vt:lpstr>En pratique</vt:lpstr>
      <vt:lpstr>Titration sous endoscopie</vt:lpstr>
      <vt:lpstr>Présentation PowerPoint</vt:lpstr>
      <vt:lpstr>Titration </vt:lpstr>
      <vt:lpstr>Titration PSG </vt:lpstr>
      <vt:lpstr>Présentation PowerPoint</vt:lpstr>
      <vt:lpstr>Présentation PowerPoint</vt:lpstr>
      <vt:lpstr>Présentation PowerPoint</vt:lpstr>
      <vt:lpstr>Nuit de titration </vt:lpstr>
      <vt:lpstr>Mois 2</vt:lpstr>
      <vt:lpstr>PSG 2 mois</vt:lpstr>
      <vt:lpstr>6 mois</vt:lpstr>
      <vt:lpstr>Études cliniques</vt:lpstr>
      <vt:lpstr>Premières données cliniques</vt:lpstr>
      <vt:lpstr>Inspire : profil des répondeurs</vt:lpstr>
      <vt:lpstr>Présentation PowerPoint</vt:lpstr>
      <vt:lpstr>Présentation PowerPoint</vt:lpstr>
      <vt:lpstr>Résultats à long-terme </vt:lpstr>
      <vt:lpstr>Tolérance</vt:lpstr>
      <vt:lpstr>Présentation PowerPoint</vt:lpstr>
      <vt:lpstr>Traitement alternatif à la PPC ?</vt:lpstr>
      <vt:lpstr>Profil du patient « idéal »</vt:lpstr>
      <vt:lpstr>Procédures </vt:lpstr>
      <vt:lpstr>Futur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Valérie Attali</dc:creator>
  <cp:lastModifiedBy>Valerie Attali</cp:lastModifiedBy>
  <cp:revision>55</cp:revision>
  <dcterms:created xsi:type="dcterms:W3CDTF">2018-10-17T16:15:04Z</dcterms:created>
  <dcterms:modified xsi:type="dcterms:W3CDTF">2018-10-19T09:12:22Z</dcterms:modified>
</cp:coreProperties>
</file>