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6" r:id="rId3"/>
    <p:sldId id="257" r:id="rId4"/>
    <p:sldId id="259" r:id="rId5"/>
    <p:sldId id="258" r:id="rId6"/>
    <p:sldId id="278" r:id="rId7"/>
    <p:sldId id="260" r:id="rId8"/>
    <p:sldId id="262" r:id="rId9"/>
    <p:sldId id="283" r:id="rId10"/>
    <p:sldId id="285" r:id="rId11"/>
    <p:sldId id="286" r:id="rId12"/>
    <p:sldId id="288" r:id="rId13"/>
    <p:sldId id="277" r:id="rId14"/>
    <p:sldId id="279" r:id="rId15"/>
    <p:sldId id="280" r:id="rId16"/>
    <p:sldId id="317" r:id="rId17"/>
    <p:sldId id="316" r:id="rId18"/>
    <p:sldId id="315" r:id="rId19"/>
    <p:sldId id="281" r:id="rId20"/>
    <p:sldId id="282" r:id="rId21"/>
    <p:sldId id="291" r:id="rId22"/>
    <p:sldId id="287" r:id="rId23"/>
    <p:sldId id="320" r:id="rId24"/>
    <p:sldId id="319" r:id="rId25"/>
    <p:sldId id="331" r:id="rId26"/>
    <p:sldId id="294" r:id="rId27"/>
    <p:sldId id="289" r:id="rId28"/>
    <p:sldId id="298" r:id="rId29"/>
    <p:sldId id="329" r:id="rId30"/>
    <p:sldId id="318" r:id="rId31"/>
    <p:sldId id="290" r:id="rId32"/>
    <p:sldId id="301" r:id="rId33"/>
    <p:sldId id="323" r:id="rId34"/>
    <p:sldId id="324" r:id="rId35"/>
    <p:sldId id="326" r:id="rId36"/>
    <p:sldId id="321" r:id="rId37"/>
    <p:sldId id="306" r:id="rId38"/>
    <p:sldId id="307" r:id="rId39"/>
    <p:sldId id="309" r:id="rId40"/>
    <p:sldId id="328" r:id="rId41"/>
    <p:sldId id="330"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64" d="100"/>
          <a:sy n="64" d="100"/>
        </p:scale>
        <p:origin x="-114" y="-336"/>
      </p:cViewPr>
      <p:guideLst>
        <p:guide orient="horz" pos="2160"/>
        <p:guide pos="3840"/>
      </p:guideLst>
    </p:cSldViewPr>
  </p:slideViewPr>
  <p:notesTextViewPr>
    <p:cViewPr>
      <p:scale>
        <a:sx n="1" d="1"/>
        <a:sy n="1" d="1"/>
      </p:scale>
      <p:origin x="0" y="0"/>
    </p:cViewPr>
  </p:notesTextViewPr>
  <p:sorterViewPr>
    <p:cViewPr>
      <p:scale>
        <a:sx n="100" d="100"/>
        <a:sy n="100" d="100"/>
      </p:scale>
      <p:origin x="0" y="-191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19442-C275-449D-9DB0-ACA911D8156B}" type="datetimeFigureOut">
              <a:rPr lang="fr-FR" smtClean="0"/>
              <a:pPr/>
              <a:t>19/10/2018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26FDF-14B6-434D-90A1-01E7077D3522}" type="slidenum">
              <a:rPr lang="fr-FR" smtClean="0"/>
              <a:pPr/>
              <a:t>‹N°›</a:t>
            </a:fld>
            <a:endParaRPr lang="fr-FR"/>
          </a:p>
        </p:txBody>
      </p:sp>
    </p:spTree>
    <p:extLst>
      <p:ext uri="{BB962C8B-B14F-4D97-AF65-F5344CB8AC3E}">
        <p14:creationId xmlns:p14="http://schemas.microsoft.com/office/powerpoint/2010/main" xmlns="" val="276952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D6F166-3B6A-4121-89CB-1C69EA4E9115}" type="slidenum">
              <a:rPr lang="fr-FR" altLang="fr-FR"/>
              <a:pPr/>
              <a:t>31</a:t>
            </a:fld>
            <a:endParaRPr lang="fr-FR" alt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fr-FR" altLang="fr-FR" smtClean="0"/>
              <a:t>Étude gagnadoux : nuit de titration de l’orthèse. Taux de succès supérieur à celui des autres études. </a:t>
            </a:r>
          </a:p>
          <a:p>
            <a:pPr eaLnBrk="1" hangingPunct="1"/>
            <a:r>
              <a:rPr lang="fr-FR" altLang="fr-FR" smtClean="0"/>
              <a:t>Les deux études : dynamique de l’efficacité est différente. L’efficacité peutr être différée : habituation à l’orthèse. Nécessité de surveiller différemment de la PPC</a:t>
            </a:r>
          </a:p>
          <a:p>
            <a:pPr eaLnBrk="1" hangingPunct="1"/>
            <a:r>
              <a:rPr lang="fr-FR" altLang="fr-FR" smtClean="0"/>
              <a:t>Les deux études</a:t>
            </a:r>
          </a:p>
          <a:p>
            <a:pPr eaLnBrk="1" hangingPunct="1"/>
            <a:r>
              <a:rPr lang="fr-FR" altLang="fr-FR" smtClean="0"/>
              <a:t>L’irthèse fonctionne chez les patients sévères et la taille de l’effet est le même. </a:t>
            </a:r>
          </a:p>
          <a:p>
            <a:pPr eaLnBrk="1" hangingPunct="1"/>
            <a:r>
              <a:rPr lang="fr-FR" altLang="fr-FR" smtClean="0"/>
              <a:t>L’effet se maintient à long terme</a:t>
            </a:r>
          </a:p>
        </p:txBody>
      </p:sp>
    </p:spTree>
    <p:extLst>
      <p:ext uri="{BB962C8B-B14F-4D97-AF65-F5344CB8AC3E}">
        <p14:creationId xmlns:p14="http://schemas.microsoft.com/office/powerpoint/2010/main" xmlns="" val="255283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417DDB4-5BAD-4949-BCAB-278B8274AC1F}" type="datetimeFigureOut">
              <a:rPr lang="fr-FR" smtClean="0"/>
              <a:pPr/>
              <a:t>19/10/2018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37735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17DDB4-5BAD-4949-BCAB-278B8274AC1F}" type="datetimeFigureOut">
              <a:rPr lang="fr-FR" smtClean="0"/>
              <a:pPr/>
              <a:t>19/10/2018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537076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17DDB4-5BAD-4949-BCAB-278B8274AC1F}" type="datetimeFigureOut">
              <a:rPr lang="fr-FR" smtClean="0"/>
              <a:pPr/>
              <a:t>19/10/2018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195019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1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007203" y="165602"/>
            <a:ext cx="10996109" cy="601033"/>
          </a:xfrm>
        </p:spPr>
        <p:txBody>
          <a:bodyPr anchor="t">
            <a:noAutofit/>
          </a:bodyPr>
          <a:lstStyle>
            <a:lvl1pPr algn="l">
              <a:defRPr sz="3000">
                <a:solidFill>
                  <a:srgbClr val="5D5D5D"/>
                </a:solidFill>
                <a:latin typeface="Arial"/>
                <a:cs typeface="Arial"/>
              </a:defRPr>
            </a:lvl1pPr>
          </a:lstStyle>
          <a:p>
            <a:r>
              <a:rPr lang="en-AU" dirty="0" smtClean="0">
                <a:solidFill>
                  <a:srgbClr val="4A4A4A"/>
                </a:solidFill>
              </a:rPr>
              <a:t>Main headline goes</a:t>
            </a:r>
            <a:r>
              <a:rPr lang="en-AU" baseline="0" dirty="0" smtClean="0">
                <a:solidFill>
                  <a:srgbClr val="4A4A4A"/>
                </a:solidFill>
              </a:rPr>
              <a:t> here</a:t>
            </a:r>
            <a:endParaRPr lang="en-US" dirty="0">
              <a:solidFill>
                <a:srgbClr val="4A4A4A"/>
              </a:solidFill>
            </a:endParaRPr>
          </a:p>
        </p:txBody>
      </p:sp>
      <p:sp>
        <p:nvSpPr>
          <p:cNvPr id="13" name="Text Placeholder 2"/>
          <p:cNvSpPr>
            <a:spLocks noGrp="1"/>
          </p:cNvSpPr>
          <p:nvPr>
            <p:ph type="body" idx="10" hasCustomPrompt="1"/>
          </p:nvPr>
        </p:nvSpPr>
        <p:spPr>
          <a:xfrm>
            <a:off x="262997" y="1014742"/>
            <a:ext cx="11740312" cy="2641735"/>
          </a:xfrm>
        </p:spPr>
        <p:txBody>
          <a:bodyPr anchor="t">
            <a:noAutofit/>
          </a:bodyPr>
          <a:lstStyle>
            <a:lvl1pPr marL="0" indent="0" algn="l">
              <a:buNone/>
              <a:defRPr sz="2000" b="0" i="0" baseline="0">
                <a:solidFill>
                  <a:srgbClr val="5D5D5D"/>
                </a:solidFill>
                <a:latin typeface="Arial"/>
                <a:cs typeface="Arial"/>
              </a:defRPr>
            </a:lvl1pPr>
            <a:lvl2pPr marL="456922" indent="0">
              <a:buNone/>
              <a:defRPr sz="2000" b="1"/>
            </a:lvl2pPr>
            <a:lvl3pPr marL="913845" indent="0">
              <a:buNone/>
              <a:defRPr sz="1800" b="1"/>
            </a:lvl3pPr>
            <a:lvl4pPr marL="1370767" indent="0">
              <a:buNone/>
              <a:defRPr sz="1600" b="1"/>
            </a:lvl4pPr>
            <a:lvl5pPr marL="1827689" indent="0">
              <a:buNone/>
              <a:defRPr sz="1600" b="1"/>
            </a:lvl5pPr>
            <a:lvl6pPr marL="2284613" indent="0">
              <a:buNone/>
              <a:defRPr sz="1600" b="1"/>
            </a:lvl6pPr>
            <a:lvl7pPr marL="2741535" indent="0">
              <a:buNone/>
              <a:defRPr sz="1600" b="1"/>
            </a:lvl7pPr>
            <a:lvl8pPr marL="3198455" indent="0">
              <a:buNone/>
              <a:defRPr sz="1600" b="1"/>
            </a:lvl8pPr>
            <a:lvl9pPr marL="3655380" indent="0">
              <a:buNone/>
              <a:defRPr sz="1600" b="1"/>
            </a:lvl9pPr>
          </a:lstStyle>
          <a:p>
            <a:pPr lvl="0"/>
            <a:r>
              <a:rPr lang="en-AU" dirty="0" smtClean="0"/>
              <a:t>Text goes here</a:t>
            </a:r>
          </a:p>
        </p:txBody>
      </p:sp>
    </p:spTree>
    <p:extLst>
      <p:ext uri="{BB962C8B-B14F-4D97-AF65-F5344CB8AC3E}">
        <p14:creationId xmlns:p14="http://schemas.microsoft.com/office/powerpoint/2010/main" xmlns="" val="247915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17DDB4-5BAD-4949-BCAB-278B8274AC1F}" type="datetimeFigureOut">
              <a:rPr lang="fr-FR" smtClean="0"/>
              <a:pPr/>
              <a:t>19/10/2018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86094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417DDB4-5BAD-4949-BCAB-278B8274AC1F}" type="datetimeFigureOut">
              <a:rPr lang="fr-FR" smtClean="0"/>
              <a:pPr/>
              <a:t>19/10/2018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125835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417DDB4-5BAD-4949-BCAB-278B8274AC1F}" type="datetimeFigureOut">
              <a:rPr lang="fr-FR" smtClean="0"/>
              <a:pPr/>
              <a:t>19/10/2018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257052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417DDB4-5BAD-4949-BCAB-278B8274AC1F}" type="datetimeFigureOut">
              <a:rPr lang="fr-FR" smtClean="0"/>
              <a:pPr/>
              <a:t>19/10/2018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121415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417DDB4-5BAD-4949-BCAB-278B8274AC1F}" type="datetimeFigureOut">
              <a:rPr lang="fr-FR" smtClean="0"/>
              <a:pPr/>
              <a:t>19/10/2018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83345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17DDB4-5BAD-4949-BCAB-278B8274AC1F}" type="datetimeFigureOut">
              <a:rPr lang="fr-FR" smtClean="0"/>
              <a:pPr/>
              <a:t>19/10/2018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339705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417DDB4-5BAD-4949-BCAB-278B8274AC1F}" type="datetimeFigureOut">
              <a:rPr lang="fr-FR" smtClean="0"/>
              <a:pPr/>
              <a:t>19/10/2018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195224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417DDB4-5BAD-4949-BCAB-278B8274AC1F}" type="datetimeFigureOut">
              <a:rPr lang="fr-FR" smtClean="0"/>
              <a:pPr/>
              <a:t>19/10/2018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263780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7DDB4-5BAD-4949-BCAB-278B8274AC1F}" type="datetimeFigureOut">
              <a:rPr lang="fr-FR" smtClean="0"/>
              <a:pPr/>
              <a:t>19/10/2018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A1BED-17C0-44C3-B277-B0E1FB4FF3C2}" type="slidenum">
              <a:rPr lang="fr-FR" smtClean="0"/>
              <a:pPr/>
              <a:t>‹N°›</a:t>
            </a:fld>
            <a:endParaRPr lang="fr-FR"/>
          </a:p>
        </p:txBody>
      </p:sp>
    </p:spTree>
    <p:extLst>
      <p:ext uri="{BB962C8B-B14F-4D97-AF65-F5344CB8AC3E}">
        <p14:creationId xmlns:p14="http://schemas.microsoft.com/office/powerpoint/2010/main" xmlns="" val="1459454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hyperlink" Target="http://www.orthostyl.fr/appareils.php?type=ceto" TargetMode="Externa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wmf"/><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000" dirty="0"/>
              <a:t>Orthèses d’avancée mandibulaire (</a:t>
            </a:r>
            <a:r>
              <a:rPr lang="fr-FR" sz="4000" dirty="0" smtClean="0"/>
              <a:t>OAM), </a:t>
            </a:r>
            <a:br>
              <a:rPr lang="fr-FR" sz="4000" dirty="0" smtClean="0"/>
            </a:br>
            <a:r>
              <a:rPr lang="fr-FR" sz="4000" dirty="0" smtClean="0"/>
              <a:t>le </a:t>
            </a:r>
            <a:r>
              <a:rPr lang="fr-FR" sz="4000" dirty="0"/>
              <a:t>point en </a:t>
            </a:r>
            <a:r>
              <a:rPr lang="fr-FR" sz="4000" dirty="0" smtClean="0"/>
              <a:t>2018</a:t>
            </a:r>
            <a:endParaRPr lang="fr-FR" sz="4000" dirty="0"/>
          </a:p>
        </p:txBody>
      </p:sp>
      <p:sp>
        <p:nvSpPr>
          <p:cNvPr id="3" name="Sous-titre 2"/>
          <p:cNvSpPr>
            <a:spLocks noGrp="1"/>
          </p:cNvSpPr>
          <p:nvPr>
            <p:ph type="subTitle" idx="1"/>
          </p:nvPr>
        </p:nvSpPr>
        <p:spPr>
          <a:xfrm>
            <a:off x="1081825" y="3911131"/>
            <a:ext cx="9710669" cy="2283608"/>
          </a:xfrm>
        </p:spPr>
        <p:txBody>
          <a:bodyPr>
            <a:normAutofit/>
          </a:bodyPr>
          <a:lstStyle/>
          <a:p>
            <a:pPr>
              <a:spcBef>
                <a:spcPct val="0"/>
              </a:spcBef>
            </a:pPr>
            <a:r>
              <a:rPr lang="fr-FR" altLang="fr-FR" sz="2800" dirty="0" smtClean="0"/>
              <a:t>Chantilly 19 octobre 2018</a:t>
            </a:r>
          </a:p>
          <a:p>
            <a:pPr>
              <a:spcBef>
                <a:spcPct val="0"/>
              </a:spcBef>
            </a:pPr>
            <a:endParaRPr lang="fr-FR" altLang="fr-FR" sz="3600" dirty="0" smtClean="0"/>
          </a:p>
          <a:p>
            <a:pPr>
              <a:spcBef>
                <a:spcPct val="0"/>
              </a:spcBef>
            </a:pPr>
            <a:r>
              <a:rPr lang="fr-FR" altLang="fr-FR" sz="3000" dirty="0" smtClean="0"/>
              <a:t>Dr </a:t>
            </a:r>
            <a:r>
              <a:rPr lang="fr-FR" altLang="fr-FR" sz="3000" dirty="0"/>
              <a:t>Valérie Attali</a:t>
            </a:r>
          </a:p>
          <a:p>
            <a:pPr>
              <a:spcBef>
                <a:spcPct val="0"/>
              </a:spcBef>
            </a:pPr>
            <a:r>
              <a:rPr lang="fr-FR" altLang="fr-FR" sz="2200" dirty="0"/>
              <a:t> </a:t>
            </a:r>
          </a:p>
          <a:p>
            <a:pPr>
              <a:spcBef>
                <a:spcPct val="0"/>
              </a:spcBef>
            </a:pPr>
            <a:r>
              <a:rPr lang="fr-FR" altLang="fr-FR" sz="1900" dirty="0"/>
              <a:t>Département R3S-Service des Pathologies du Sommeil Hôpital Pitié-Salpêtrière PARIS</a:t>
            </a:r>
          </a:p>
          <a:p>
            <a:pPr>
              <a:spcBef>
                <a:spcPct val="0"/>
              </a:spcBef>
            </a:pPr>
            <a:r>
              <a:rPr lang="fr-FR" altLang="fr-FR" sz="1900" dirty="0"/>
              <a:t>Unité de Neurophysiologie respiratoire expérimentale et clinique, UMRS1158, UPMC, </a:t>
            </a:r>
            <a:r>
              <a:rPr lang="fr-FR" altLang="fr-FR" sz="1900" dirty="0" smtClean="0"/>
              <a:t>INSERM</a:t>
            </a:r>
            <a:endParaRPr lang="fr-FR" altLang="fr-FR" sz="1900" dirty="0"/>
          </a:p>
        </p:txBody>
      </p:sp>
      <p:grpSp>
        <p:nvGrpSpPr>
          <p:cNvPr id="4" name="Group 10"/>
          <p:cNvGrpSpPr>
            <a:grpSpLocks/>
          </p:cNvGrpSpPr>
          <p:nvPr/>
        </p:nvGrpSpPr>
        <p:grpSpPr bwMode="auto">
          <a:xfrm>
            <a:off x="10185477" y="376984"/>
            <a:ext cx="1396198" cy="1306608"/>
            <a:chOff x="3884" y="2160"/>
            <a:chExt cx="1876" cy="1801"/>
          </a:xfrm>
        </p:grpSpPr>
        <p:pic>
          <p:nvPicPr>
            <p:cNvPr id="5" name="Picture 2" descr="C:\Users\Carole\Desktop\Cours DES ANGERS 2013\Logo_PSL_CFX_2012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50" y="2160"/>
              <a:ext cx="1361" cy="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Portail Assistance Publique-Hôpitaux de Paris"/>
            <p:cNvPicPr>
              <a:picLocks noChangeAspect="1" noChangeArrowheads="1"/>
            </p:cNvPicPr>
            <p:nvPr/>
          </p:nvPicPr>
          <p:blipFill>
            <a:blip r:embed="rId3" cstate="print">
              <a:extLst>
                <a:ext uri="{28A0092B-C50C-407E-A947-70E740481C1C}">
                  <a14:useLocalDpi xmlns:a14="http://schemas.microsoft.com/office/drawing/2010/main" xmlns="" val="0"/>
                </a:ext>
              </a:extLst>
            </a:blip>
            <a:srcRect b="16785"/>
            <a:stretch>
              <a:fillRect/>
            </a:stretch>
          </p:blipFill>
          <p:spPr bwMode="auto">
            <a:xfrm>
              <a:off x="3884" y="3604"/>
              <a:ext cx="1876" cy="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Image 7" descr="LogoUMRS1158tutelles.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9012" y="356595"/>
            <a:ext cx="1310720" cy="143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89118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IMG_6789"/>
          <p:cNvPicPr>
            <a:picLocks noChangeAspect="1" noChangeArrowheads="1"/>
          </p:cNvPicPr>
          <p:nvPr/>
        </p:nvPicPr>
        <p:blipFill>
          <a:blip r:embed="rId2" cstate="print"/>
          <a:srcRect/>
          <a:stretch>
            <a:fillRect/>
          </a:stretch>
        </p:blipFill>
        <p:spPr bwMode="auto">
          <a:xfrm>
            <a:off x="383889" y="273800"/>
            <a:ext cx="5519925" cy="4289271"/>
          </a:xfrm>
          <a:prstGeom prst="rect">
            <a:avLst/>
          </a:prstGeom>
          <a:noFill/>
          <a:ln w="9525">
            <a:noFill/>
            <a:miter lim="800000"/>
            <a:headEnd/>
            <a:tailEnd/>
          </a:ln>
        </p:spPr>
      </p:pic>
      <p:pic>
        <p:nvPicPr>
          <p:cNvPr id="12" name="Picture 9" descr="IMG_6790"/>
          <p:cNvPicPr>
            <a:picLocks noChangeAspect="1" noChangeArrowheads="1"/>
          </p:cNvPicPr>
          <p:nvPr/>
        </p:nvPicPr>
        <p:blipFill>
          <a:blip r:embed="rId3" cstate="print"/>
          <a:srcRect/>
          <a:stretch>
            <a:fillRect/>
          </a:stretch>
        </p:blipFill>
        <p:spPr bwMode="auto">
          <a:xfrm>
            <a:off x="6115378" y="264951"/>
            <a:ext cx="5522823" cy="4298120"/>
          </a:xfrm>
          <a:prstGeom prst="rect">
            <a:avLst/>
          </a:prstGeom>
          <a:noFill/>
          <a:ln w="9525">
            <a:noFill/>
            <a:miter lim="800000"/>
            <a:headEnd/>
            <a:tailEnd/>
          </a:ln>
        </p:spPr>
      </p:pic>
    </p:spTree>
    <p:extLst>
      <p:ext uri="{BB962C8B-B14F-4D97-AF65-F5344CB8AC3E}">
        <p14:creationId xmlns:p14="http://schemas.microsoft.com/office/powerpoint/2010/main" xmlns="" val="941450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2794" y="973656"/>
            <a:ext cx="6455909" cy="4819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11"/>
          <p:cNvSpPr>
            <a:spLocks noChangeArrowheads="1"/>
          </p:cNvSpPr>
          <p:nvPr/>
        </p:nvSpPr>
        <p:spPr bwMode="auto">
          <a:xfrm>
            <a:off x="936401" y="5793134"/>
            <a:ext cx="2982913" cy="33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1" hangingPunct="1"/>
            <a:r>
              <a:rPr lang="fr-FR" altLang="fr-FR" sz="1600" i="1" dirty="0"/>
              <a:t>Ryan Thorax </a:t>
            </a:r>
            <a:r>
              <a:rPr lang="fr-FR" altLang="fr-FR" sz="1600" dirty="0"/>
              <a:t>1999;</a:t>
            </a:r>
            <a:r>
              <a:rPr lang="fr-FR" altLang="fr-FR" sz="1600" b="1" dirty="0"/>
              <a:t>54</a:t>
            </a:r>
            <a:r>
              <a:rPr lang="fr-FR" altLang="fr-FR" sz="1600" dirty="0"/>
              <a:t>:972–977</a:t>
            </a:r>
          </a:p>
        </p:txBody>
      </p:sp>
    </p:spTree>
    <p:extLst>
      <p:ext uri="{BB962C8B-B14F-4D97-AF65-F5344CB8AC3E}">
        <p14:creationId xmlns:p14="http://schemas.microsoft.com/office/powerpoint/2010/main" xmlns="" val="86360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tretch>
            <a:fillRect/>
          </a:stretch>
        </p:blipFill>
        <p:spPr>
          <a:xfrm>
            <a:off x="373487" y="318073"/>
            <a:ext cx="4945121" cy="5133254"/>
          </a:xfrm>
          <a:prstGeom prst="rect">
            <a:avLst/>
          </a:prstGeom>
        </p:spPr>
      </p:pic>
      <p:pic>
        <p:nvPicPr>
          <p:cNvPr id="4" name="Image 3"/>
          <p:cNvPicPr>
            <a:picLocks noChangeAspect="1"/>
          </p:cNvPicPr>
          <p:nvPr/>
        </p:nvPicPr>
        <p:blipFill>
          <a:blip r:embed="rId3" cstate="print"/>
          <a:stretch>
            <a:fillRect/>
          </a:stretch>
        </p:blipFill>
        <p:spPr>
          <a:xfrm>
            <a:off x="5679992" y="837127"/>
            <a:ext cx="5344323" cy="4126185"/>
          </a:xfrm>
          <a:prstGeom prst="rect">
            <a:avLst/>
          </a:prstGeom>
        </p:spPr>
      </p:pic>
      <p:sp>
        <p:nvSpPr>
          <p:cNvPr id="5" name="ZoneTexte 4"/>
          <p:cNvSpPr txBox="1"/>
          <p:nvPr/>
        </p:nvSpPr>
        <p:spPr>
          <a:xfrm>
            <a:off x="3387144" y="5962918"/>
            <a:ext cx="2897746" cy="369332"/>
          </a:xfrm>
          <a:prstGeom prst="rect">
            <a:avLst/>
          </a:prstGeom>
          <a:noFill/>
        </p:spPr>
        <p:txBody>
          <a:bodyPr wrap="square" rtlCol="0">
            <a:spAutoFit/>
          </a:bodyPr>
          <a:lstStyle/>
          <a:p>
            <a:r>
              <a:rPr lang="fr-FR" dirty="0" smtClean="0"/>
              <a:t>Chan Thorax 2010</a:t>
            </a:r>
            <a:endParaRPr lang="fr-FR" dirty="0"/>
          </a:p>
        </p:txBody>
      </p:sp>
    </p:spTree>
    <p:extLst>
      <p:ext uri="{BB962C8B-B14F-4D97-AF65-F5344CB8AC3E}">
        <p14:creationId xmlns:p14="http://schemas.microsoft.com/office/powerpoint/2010/main" xmlns="" val="167002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print"/>
          <a:stretch>
            <a:fillRect/>
          </a:stretch>
        </p:blipFill>
        <p:spPr>
          <a:xfrm>
            <a:off x="965772" y="1124870"/>
            <a:ext cx="8757778" cy="5562724"/>
          </a:xfrm>
          <a:prstGeom prst="rect">
            <a:avLst/>
          </a:prstGeom>
        </p:spPr>
      </p:pic>
      <p:sp>
        <p:nvSpPr>
          <p:cNvPr id="16" name="ZoneTexte 15"/>
          <p:cNvSpPr txBox="1"/>
          <p:nvPr/>
        </p:nvSpPr>
        <p:spPr>
          <a:xfrm>
            <a:off x="1236373" y="489397"/>
            <a:ext cx="9144000" cy="523220"/>
          </a:xfrm>
          <a:prstGeom prst="rect">
            <a:avLst/>
          </a:prstGeom>
          <a:noFill/>
        </p:spPr>
        <p:txBody>
          <a:bodyPr wrap="square" rtlCol="0">
            <a:spAutoFit/>
          </a:bodyPr>
          <a:lstStyle/>
          <a:p>
            <a:r>
              <a:rPr lang="fr-FR" sz="2800" dirty="0" smtClean="0"/>
              <a:t>Quelles sont les indications dans le SAOS ?</a:t>
            </a:r>
            <a:endParaRPr lang="fr-FR" sz="2800" dirty="0"/>
          </a:p>
        </p:txBody>
      </p:sp>
      <p:sp>
        <p:nvSpPr>
          <p:cNvPr id="2" name="Rectangle 1"/>
          <p:cNvSpPr/>
          <p:nvPr/>
        </p:nvSpPr>
        <p:spPr>
          <a:xfrm>
            <a:off x="7319494" y="3906232"/>
            <a:ext cx="3640427" cy="646331"/>
          </a:xfrm>
          <a:prstGeom prst="rect">
            <a:avLst/>
          </a:prstGeom>
        </p:spPr>
        <p:txBody>
          <a:bodyPr wrap="square">
            <a:spAutoFit/>
          </a:bodyPr>
          <a:lstStyle/>
          <a:p>
            <a:r>
              <a:rPr lang="fr-FR" altLang="fr-FR" dirty="0" smtClean="0"/>
              <a:t>8 000-10 000 remboursées en 2013</a:t>
            </a:r>
          </a:p>
          <a:p>
            <a:r>
              <a:rPr lang="fr-FR" altLang="fr-FR" dirty="0" smtClean="0"/>
              <a:t>Population « cible » 48 000 -72 000 </a:t>
            </a:r>
            <a:endParaRPr lang="fr-FR" altLang="fr-FR" dirty="0"/>
          </a:p>
        </p:txBody>
      </p:sp>
      <p:sp>
        <p:nvSpPr>
          <p:cNvPr id="3" name="ZoneTexte 2"/>
          <p:cNvSpPr txBox="1"/>
          <p:nvPr/>
        </p:nvSpPr>
        <p:spPr>
          <a:xfrm>
            <a:off x="7482625" y="5525037"/>
            <a:ext cx="3477296" cy="369332"/>
          </a:xfrm>
          <a:prstGeom prst="rect">
            <a:avLst/>
          </a:prstGeom>
          <a:noFill/>
        </p:spPr>
        <p:txBody>
          <a:bodyPr wrap="square" rtlCol="0">
            <a:spAutoFit/>
          </a:bodyPr>
          <a:lstStyle/>
          <a:p>
            <a:r>
              <a:rPr lang="fr-FR" dirty="0" smtClean="0"/>
              <a:t>JO 25 octobre 2016</a:t>
            </a:r>
            <a:endParaRPr lang="fr-FR" dirty="0"/>
          </a:p>
        </p:txBody>
      </p:sp>
    </p:spTree>
    <p:extLst>
      <p:ext uri="{BB962C8B-B14F-4D97-AF65-F5344CB8AC3E}">
        <p14:creationId xmlns:p14="http://schemas.microsoft.com/office/powerpoint/2010/main" xmlns="" val="2624131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solidFill>
                  <a:schemeClr val="tx1"/>
                </a:solidFill>
              </a:rPr>
              <a:t>«</a:t>
            </a:r>
            <a:r>
              <a:rPr lang="fr-FR" sz="3200" dirty="0">
                <a:solidFill>
                  <a:schemeClr val="tx1"/>
                </a:solidFill>
              </a:rPr>
              <a:t> en miroir » de celles de la PPC</a:t>
            </a:r>
          </a:p>
        </p:txBody>
      </p:sp>
      <p:sp>
        <p:nvSpPr>
          <p:cNvPr id="3" name="Espace réservé du texte 2"/>
          <p:cNvSpPr>
            <a:spLocks noGrp="1"/>
          </p:cNvSpPr>
          <p:nvPr>
            <p:ph type="body" idx="10"/>
          </p:nvPr>
        </p:nvSpPr>
        <p:spPr>
          <a:xfrm>
            <a:off x="470922" y="1096296"/>
            <a:ext cx="10844010" cy="4364346"/>
          </a:xfrm>
        </p:spPr>
        <p:txBody>
          <a:bodyPr/>
          <a:lstStyle/>
          <a:p>
            <a:r>
              <a:rPr lang="fr-FR" sz="2400" i="1" dirty="0">
                <a:solidFill>
                  <a:schemeClr val="tx1"/>
                </a:solidFill>
                <a:latin typeface="Arial" panose="020B0604020202020204" pitchFamily="34" charset="0"/>
                <a:cs typeface="Arial" panose="020B0604020202020204" pitchFamily="34" charset="0"/>
              </a:rPr>
              <a:t>Pour des patients ayant des apnées/</a:t>
            </a:r>
            <a:r>
              <a:rPr lang="fr-FR" sz="2400" i="1" dirty="0" err="1">
                <a:solidFill>
                  <a:schemeClr val="tx1"/>
                </a:solidFill>
                <a:latin typeface="Arial" panose="020B0604020202020204" pitchFamily="34" charset="0"/>
                <a:cs typeface="Arial" panose="020B0604020202020204" pitchFamily="34" charset="0"/>
              </a:rPr>
              <a:t>hypopnées</a:t>
            </a:r>
            <a:r>
              <a:rPr lang="fr-FR" sz="2400" i="1" dirty="0">
                <a:solidFill>
                  <a:schemeClr val="tx1"/>
                </a:solidFill>
                <a:latin typeface="Arial" panose="020B0604020202020204" pitchFamily="34" charset="0"/>
                <a:cs typeface="Arial" panose="020B0604020202020204" pitchFamily="34" charset="0"/>
              </a:rPr>
              <a:t> obstructives du sommeil et au moins 3 des symptômes suivants : somnolence diurne, ronflements sévères et quotidiens, sensations d’étouffements ou de suffocation pendant le sommeil, fatigue diurne, nycturie, céphalées matinales </a:t>
            </a:r>
          </a:p>
          <a:p>
            <a:endParaRPr lang="fr-FR" sz="2400" dirty="0">
              <a:solidFill>
                <a:schemeClr val="tx1"/>
              </a:solidFill>
              <a:latin typeface="Arial" panose="020B0604020202020204" pitchFamily="34" charset="0"/>
              <a:cs typeface="Arial" panose="020B0604020202020204" pitchFamily="34" charset="0"/>
            </a:endParaRPr>
          </a:p>
          <a:p>
            <a:r>
              <a:rPr lang="fr-FR" sz="2400" i="1" dirty="0" smtClean="0">
                <a:solidFill>
                  <a:schemeClr val="tx1"/>
                </a:solidFill>
              </a:rPr>
              <a:t>lorsque </a:t>
            </a:r>
            <a:r>
              <a:rPr lang="fr-FR" sz="2400" i="1" dirty="0">
                <a:solidFill>
                  <a:schemeClr val="tx1"/>
                </a:solidFill>
              </a:rPr>
              <a:t>que l'indice d'apnées </a:t>
            </a:r>
            <a:r>
              <a:rPr lang="fr-FR" sz="2400" i="1" dirty="0" err="1">
                <a:solidFill>
                  <a:schemeClr val="tx1"/>
                </a:solidFill>
              </a:rPr>
              <a:t>hypopnées</a:t>
            </a:r>
            <a:r>
              <a:rPr lang="fr-FR" sz="2400" i="1" dirty="0">
                <a:solidFill>
                  <a:schemeClr val="tx1"/>
                </a:solidFill>
              </a:rPr>
              <a:t> est compris entre </a:t>
            </a:r>
            <a:r>
              <a:rPr lang="fr-FR" sz="2400" i="1" dirty="0">
                <a:solidFill>
                  <a:srgbClr val="FF0000"/>
                </a:solidFill>
              </a:rPr>
              <a:t>15 </a:t>
            </a:r>
            <a:r>
              <a:rPr lang="fr-FR" sz="2400" i="1" dirty="0">
                <a:solidFill>
                  <a:schemeClr val="tx1"/>
                </a:solidFill>
              </a:rPr>
              <a:t>et 30 événements par heure, en l'absence de signe de gravité associée (i.e. présence de, au moins, 10 micro-éveils par heure de sommeil ou présence d'une comorbidité cardio-vasculaire grave) </a:t>
            </a:r>
          </a:p>
          <a:p>
            <a:pPr lvl="1"/>
            <a:r>
              <a:rPr lang="fr-FR" sz="2800" b="0" dirty="0">
                <a:solidFill>
                  <a:srgbClr val="FF0000"/>
                </a:solidFill>
                <a:latin typeface="Arial" panose="020B0604020202020204" pitchFamily="34" charset="0"/>
                <a:cs typeface="Arial" panose="020B0604020202020204" pitchFamily="34" charset="0"/>
                <a:sym typeface="Wingdings 3"/>
              </a:rPr>
              <a:t> </a:t>
            </a:r>
            <a:r>
              <a:rPr lang="fr-FR" sz="2800" b="0" dirty="0">
                <a:solidFill>
                  <a:srgbClr val="FF0000"/>
                </a:solidFill>
                <a:latin typeface="Arial" panose="020B0604020202020204" pitchFamily="34" charset="0"/>
                <a:cs typeface="Arial" panose="020B0604020202020204" pitchFamily="34" charset="0"/>
              </a:rPr>
              <a:t>en 1</a:t>
            </a:r>
            <a:r>
              <a:rPr lang="fr-FR" sz="2800" b="0" baseline="30000" dirty="0">
                <a:solidFill>
                  <a:srgbClr val="FF0000"/>
                </a:solidFill>
                <a:latin typeface="Arial" panose="020B0604020202020204" pitchFamily="34" charset="0"/>
                <a:cs typeface="Arial" panose="020B0604020202020204" pitchFamily="34" charset="0"/>
              </a:rPr>
              <a:t>ère</a:t>
            </a:r>
            <a:r>
              <a:rPr lang="fr-FR" sz="2800" b="0" dirty="0">
                <a:solidFill>
                  <a:srgbClr val="FF0000"/>
                </a:solidFill>
                <a:latin typeface="Arial" panose="020B0604020202020204" pitchFamily="34" charset="0"/>
                <a:cs typeface="Arial" panose="020B0604020202020204" pitchFamily="34" charset="0"/>
              </a:rPr>
              <a:t> intention </a:t>
            </a:r>
            <a:r>
              <a:rPr lang="fr-FR" sz="2800" b="0" dirty="0">
                <a:solidFill>
                  <a:srgbClr val="FF0000"/>
                </a:solidFill>
                <a:latin typeface="Arial" panose="020B0604020202020204" pitchFamily="34" charset="0"/>
                <a:cs typeface="Arial" panose="020B0604020202020204" pitchFamily="34" charset="0"/>
                <a:sym typeface="Wingdings 3"/>
              </a:rPr>
              <a:t>quand la PPC n’est pas indiquée : SAOS modéré sans signe de gravité associé</a:t>
            </a:r>
            <a:endParaRPr lang="fr-FR"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FR" sz="1600" i="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694089" y="5790303"/>
            <a:ext cx="8397676" cy="830997"/>
          </a:xfrm>
          <a:prstGeom prst="rect">
            <a:avLst/>
          </a:prstGeom>
        </p:spPr>
        <p:txBody>
          <a:bodyPr wrap="square">
            <a:spAutoFit/>
          </a:bodyPr>
          <a:lstStyle/>
          <a:p>
            <a:pPr marL="0" lvl="2"/>
            <a:r>
              <a:rPr lang="fr-FR" sz="1600" dirty="0">
                <a:latin typeface="Arial" panose="020B0604020202020204" pitchFamily="34" charset="0"/>
                <a:cs typeface="Arial" panose="020B0604020202020204" pitchFamily="34" charset="0"/>
              </a:rPr>
              <a:t>*hypertension artérielle résistante, fibrillation auriculaire récidivante, insuffisance ventriculaire gauche sévère ou maladie coronaire mal contrôlée, antécédent d’accident vasculaire cérébral), susceptible d’être aggravée par le SAHOS</a:t>
            </a:r>
            <a:r>
              <a:rPr lang="fr-FR"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319925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0"/>
          </p:nvPr>
        </p:nvSpPr>
        <p:spPr>
          <a:xfrm>
            <a:off x="167425" y="555384"/>
            <a:ext cx="11127347" cy="5536944"/>
          </a:xfrm>
        </p:spPr>
        <p:txBody>
          <a:bodyPr/>
          <a:lstStyle/>
          <a:p>
            <a:r>
              <a:rPr lang="fr-FR" sz="2400" i="1" dirty="0">
                <a:solidFill>
                  <a:schemeClr val="tx1"/>
                </a:solidFill>
                <a:latin typeface="Arial" panose="020B0604020202020204" pitchFamily="34" charset="0"/>
                <a:cs typeface="Arial" panose="020B0604020202020204" pitchFamily="34" charset="0"/>
              </a:rPr>
              <a:t>Pour des patients ayant des apnées/</a:t>
            </a:r>
            <a:r>
              <a:rPr lang="fr-FR" sz="2400" i="1" dirty="0" err="1">
                <a:solidFill>
                  <a:schemeClr val="tx1"/>
                </a:solidFill>
                <a:latin typeface="Arial" panose="020B0604020202020204" pitchFamily="34" charset="0"/>
                <a:cs typeface="Arial" panose="020B0604020202020204" pitchFamily="34" charset="0"/>
              </a:rPr>
              <a:t>hypopnées</a:t>
            </a:r>
            <a:r>
              <a:rPr lang="fr-FR" sz="2400" i="1" dirty="0">
                <a:solidFill>
                  <a:schemeClr val="tx1"/>
                </a:solidFill>
                <a:latin typeface="Arial" panose="020B0604020202020204" pitchFamily="34" charset="0"/>
                <a:cs typeface="Arial" panose="020B0604020202020204" pitchFamily="34" charset="0"/>
              </a:rPr>
              <a:t> obstructives du sommeil et au moins 3 des symptômes suivants : somnolence diurne, ronflements sévères et quotidiens, sensations d’étouffements ou de suffocation pendant le sommeil, fatigue diurne, nycturie, céphalées matinales </a:t>
            </a:r>
          </a:p>
          <a:p>
            <a:r>
              <a:rPr lang="fr-FR" sz="2400" i="1" dirty="0">
                <a:solidFill>
                  <a:schemeClr val="tx1"/>
                </a:solidFill>
                <a:latin typeface="Arial" panose="020B0604020202020204" pitchFamily="34" charset="0"/>
                <a:cs typeface="Arial" panose="020B0604020202020204" pitchFamily="34" charset="0"/>
              </a:rPr>
              <a:t>« </a:t>
            </a:r>
            <a:r>
              <a:rPr lang="fr-FR" sz="2400" i="1" dirty="0" smtClean="0">
                <a:solidFill>
                  <a:schemeClr val="tx1"/>
                </a:solidFill>
                <a:latin typeface="Arial" panose="020B0604020202020204" pitchFamily="34" charset="0"/>
                <a:cs typeface="Arial" panose="020B0604020202020204" pitchFamily="34" charset="0"/>
              </a:rPr>
              <a:t>dans </a:t>
            </a:r>
            <a:r>
              <a:rPr lang="fr-FR" sz="2400" i="1" dirty="0">
                <a:solidFill>
                  <a:schemeClr val="tx1"/>
                </a:solidFill>
                <a:latin typeface="Arial" panose="020B0604020202020204" pitchFamily="34" charset="0"/>
                <a:cs typeface="Arial" panose="020B0604020202020204" pitchFamily="34" charset="0"/>
              </a:rPr>
              <a:t>les situations cliniques suivantes en cas de refus ou d'intolérance au traitement par pression positive continue :</a:t>
            </a:r>
            <a:br>
              <a:rPr lang="fr-FR" sz="2400" i="1" dirty="0">
                <a:solidFill>
                  <a:schemeClr val="tx1"/>
                </a:solidFill>
                <a:latin typeface="Arial" panose="020B0604020202020204" pitchFamily="34" charset="0"/>
                <a:cs typeface="Arial" panose="020B0604020202020204" pitchFamily="34" charset="0"/>
              </a:rPr>
            </a:br>
            <a:r>
              <a:rPr lang="fr-FR" sz="2400" i="1" dirty="0" smtClean="0">
                <a:solidFill>
                  <a:schemeClr val="tx1"/>
                </a:solidFill>
                <a:latin typeface="Arial" panose="020B0604020202020204" pitchFamily="34" charset="0"/>
                <a:cs typeface="Arial" panose="020B0604020202020204" pitchFamily="34" charset="0"/>
              </a:rPr>
              <a:t>	 </a:t>
            </a:r>
            <a:r>
              <a:rPr lang="fr-FR" sz="2400" i="1" dirty="0">
                <a:solidFill>
                  <a:schemeClr val="tx1"/>
                </a:solidFill>
                <a:latin typeface="Arial" panose="020B0604020202020204" pitchFamily="34" charset="0"/>
                <a:cs typeface="Arial" panose="020B0604020202020204" pitchFamily="34" charset="0"/>
              </a:rPr>
              <a:t>- </a:t>
            </a:r>
            <a:r>
              <a:rPr lang="fr-FR" sz="2400" i="1" dirty="0" smtClean="0">
                <a:solidFill>
                  <a:schemeClr val="tx1"/>
                </a:solidFill>
                <a:latin typeface="Arial" panose="020B0604020202020204" pitchFamily="34" charset="0"/>
                <a:cs typeface="Arial" panose="020B0604020202020204" pitchFamily="34" charset="0"/>
              </a:rPr>
              <a:t>indice d'apnées </a:t>
            </a:r>
            <a:r>
              <a:rPr lang="fr-FR" sz="2400" i="1" dirty="0" err="1" smtClean="0">
                <a:solidFill>
                  <a:schemeClr val="tx1"/>
                </a:solidFill>
                <a:latin typeface="Arial" panose="020B0604020202020204" pitchFamily="34" charset="0"/>
                <a:cs typeface="Arial" panose="020B0604020202020204" pitchFamily="34" charset="0"/>
              </a:rPr>
              <a:t>hypopnées</a:t>
            </a:r>
            <a:r>
              <a:rPr lang="fr-FR" sz="2400" i="1" dirty="0" smtClean="0">
                <a:solidFill>
                  <a:schemeClr val="tx1"/>
                </a:solidFill>
                <a:latin typeface="Arial" panose="020B0604020202020204" pitchFamily="34" charset="0"/>
                <a:cs typeface="Arial" panose="020B0604020202020204" pitchFamily="34" charset="0"/>
              </a:rPr>
              <a:t> supérieur </a:t>
            </a:r>
            <a:r>
              <a:rPr lang="fr-FR" sz="2400" i="1" dirty="0">
                <a:solidFill>
                  <a:schemeClr val="tx1"/>
                </a:solidFill>
                <a:latin typeface="Arial" panose="020B0604020202020204" pitchFamily="34" charset="0"/>
                <a:cs typeface="Arial" panose="020B0604020202020204" pitchFamily="34" charset="0"/>
              </a:rPr>
              <a:t>à 30 événements par heure ;</a:t>
            </a:r>
            <a:br>
              <a:rPr lang="fr-FR" sz="2400" i="1" dirty="0">
                <a:solidFill>
                  <a:schemeClr val="tx1"/>
                </a:solidFill>
                <a:latin typeface="Arial" panose="020B0604020202020204" pitchFamily="34" charset="0"/>
                <a:cs typeface="Arial" panose="020B0604020202020204" pitchFamily="34" charset="0"/>
              </a:rPr>
            </a:br>
            <a:r>
              <a:rPr lang="fr-FR" sz="2400" i="1" dirty="0" smtClean="0">
                <a:solidFill>
                  <a:schemeClr val="tx1"/>
                </a:solidFill>
                <a:latin typeface="Arial" panose="020B0604020202020204" pitchFamily="34" charset="0"/>
                <a:cs typeface="Arial" panose="020B0604020202020204" pitchFamily="34" charset="0"/>
              </a:rPr>
              <a:t> 	- </a:t>
            </a:r>
            <a:r>
              <a:rPr lang="fr-FR" sz="2400" i="1" dirty="0">
                <a:solidFill>
                  <a:schemeClr val="tx1"/>
                </a:solidFill>
                <a:latin typeface="Arial" panose="020B0604020202020204" pitchFamily="34" charset="0"/>
                <a:cs typeface="Arial" panose="020B0604020202020204" pitchFamily="34" charset="0"/>
              </a:rPr>
              <a:t>indice d'apnées </a:t>
            </a:r>
            <a:r>
              <a:rPr lang="fr-FR" sz="2400" i="1" dirty="0" err="1">
                <a:solidFill>
                  <a:schemeClr val="tx1"/>
                </a:solidFill>
                <a:latin typeface="Arial" panose="020B0604020202020204" pitchFamily="34" charset="0"/>
                <a:cs typeface="Arial" panose="020B0604020202020204" pitchFamily="34" charset="0"/>
              </a:rPr>
              <a:t>hypopnées</a:t>
            </a:r>
            <a:r>
              <a:rPr lang="fr-FR" sz="2400" i="1" dirty="0">
                <a:solidFill>
                  <a:schemeClr val="tx1"/>
                </a:solidFill>
                <a:latin typeface="Arial" panose="020B0604020202020204" pitchFamily="34" charset="0"/>
                <a:cs typeface="Arial" panose="020B0604020202020204" pitchFamily="34" charset="0"/>
              </a:rPr>
              <a:t> compris entre </a:t>
            </a:r>
            <a:r>
              <a:rPr lang="fr-FR" sz="2400" i="1" dirty="0">
                <a:solidFill>
                  <a:srgbClr val="FF0000"/>
                </a:solidFill>
                <a:latin typeface="Arial" panose="020B0604020202020204" pitchFamily="34" charset="0"/>
                <a:cs typeface="Arial" panose="020B0604020202020204" pitchFamily="34" charset="0"/>
              </a:rPr>
              <a:t>15</a:t>
            </a:r>
            <a:r>
              <a:rPr lang="fr-FR" sz="2400" i="1" dirty="0">
                <a:solidFill>
                  <a:schemeClr val="tx1"/>
                </a:solidFill>
                <a:latin typeface="Arial" panose="020B0604020202020204" pitchFamily="34" charset="0"/>
                <a:cs typeface="Arial" panose="020B0604020202020204" pitchFamily="34" charset="0"/>
              </a:rPr>
              <a:t> et 30 événements par heure chez les patients ayant au moins 10 micro-éveils par heure de sommeil, évocateurs d'un sommeil de mauvaise qualité ;</a:t>
            </a:r>
            <a:br>
              <a:rPr lang="fr-FR" sz="2400" i="1" dirty="0">
                <a:solidFill>
                  <a:schemeClr val="tx1"/>
                </a:solidFill>
                <a:latin typeface="Arial" panose="020B0604020202020204" pitchFamily="34" charset="0"/>
                <a:cs typeface="Arial" panose="020B0604020202020204" pitchFamily="34" charset="0"/>
              </a:rPr>
            </a:br>
            <a:r>
              <a:rPr lang="fr-FR" sz="2400" i="1" dirty="0">
                <a:solidFill>
                  <a:schemeClr val="tx1"/>
                </a:solidFill>
                <a:latin typeface="Arial" panose="020B0604020202020204" pitchFamily="34" charset="0"/>
                <a:cs typeface="Arial" panose="020B0604020202020204" pitchFamily="34" charset="0"/>
              </a:rPr>
              <a:t>	</a:t>
            </a:r>
            <a:r>
              <a:rPr lang="fr-FR" sz="2400" i="1" dirty="0" smtClean="0">
                <a:solidFill>
                  <a:schemeClr val="tx1"/>
                </a:solidFill>
                <a:latin typeface="Arial" panose="020B0604020202020204" pitchFamily="34" charset="0"/>
                <a:cs typeface="Arial" panose="020B0604020202020204" pitchFamily="34" charset="0"/>
              </a:rPr>
              <a:t>- </a:t>
            </a:r>
            <a:r>
              <a:rPr lang="fr-FR" sz="2400" i="1" dirty="0">
                <a:solidFill>
                  <a:schemeClr val="tx1"/>
                </a:solidFill>
                <a:latin typeface="Arial" panose="020B0604020202020204" pitchFamily="34" charset="0"/>
                <a:cs typeface="Arial" panose="020B0604020202020204" pitchFamily="34" charset="0"/>
              </a:rPr>
              <a:t>indice d'apnées </a:t>
            </a:r>
            <a:r>
              <a:rPr lang="fr-FR" sz="2400" i="1" dirty="0" err="1">
                <a:solidFill>
                  <a:schemeClr val="tx1"/>
                </a:solidFill>
                <a:latin typeface="Arial" panose="020B0604020202020204" pitchFamily="34" charset="0"/>
                <a:cs typeface="Arial" panose="020B0604020202020204" pitchFamily="34" charset="0"/>
              </a:rPr>
              <a:t>hypopnées</a:t>
            </a:r>
            <a:r>
              <a:rPr lang="fr-FR" sz="2400" i="1" dirty="0">
                <a:solidFill>
                  <a:schemeClr val="tx1"/>
                </a:solidFill>
                <a:latin typeface="Arial" panose="020B0604020202020204" pitchFamily="34" charset="0"/>
                <a:cs typeface="Arial" panose="020B0604020202020204" pitchFamily="34" charset="0"/>
              </a:rPr>
              <a:t> compris entre </a:t>
            </a:r>
            <a:r>
              <a:rPr lang="fr-FR" sz="2400" i="1" dirty="0">
                <a:solidFill>
                  <a:srgbClr val="FF0000"/>
                </a:solidFill>
                <a:latin typeface="Arial" panose="020B0604020202020204" pitchFamily="34" charset="0"/>
                <a:cs typeface="Arial" panose="020B0604020202020204" pitchFamily="34" charset="0"/>
              </a:rPr>
              <a:t>15</a:t>
            </a:r>
            <a:r>
              <a:rPr lang="fr-FR" sz="2400" i="1" dirty="0">
                <a:solidFill>
                  <a:schemeClr val="tx1"/>
                </a:solidFill>
                <a:latin typeface="Arial" panose="020B0604020202020204" pitchFamily="34" charset="0"/>
                <a:cs typeface="Arial" panose="020B0604020202020204" pitchFamily="34" charset="0"/>
              </a:rPr>
              <a:t> et 30 événements de type apnée/</a:t>
            </a:r>
            <a:r>
              <a:rPr lang="fr-FR" sz="2400" i="1" dirty="0" err="1">
                <a:solidFill>
                  <a:schemeClr val="tx1"/>
                </a:solidFill>
                <a:latin typeface="Arial" panose="020B0604020202020204" pitchFamily="34" charset="0"/>
                <a:cs typeface="Arial" panose="020B0604020202020204" pitchFamily="34" charset="0"/>
              </a:rPr>
              <a:t>hypopnée</a:t>
            </a:r>
            <a:r>
              <a:rPr lang="fr-FR" sz="2400" i="1" dirty="0">
                <a:solidFill>
                  <a:schemeClr val="tx1"/>
                </a:solidFill>
                <a:latin typeface="Arial" panose="020B0604020202020204" pitchFamily="34" charset="0"/>
                <a:cs typeface="Arial" panose="020B0604020202020204" pitchFamily="34" charset="0"/>
              </a:rPr>
              <a:t> par heure chez les patients ayant une comorbidité cardio-vasculaire grave </a:t>
            </a:r>
          </a:p>
          <a:p>
            <a:pPr lvl="1"/>
            <a:r>
              <a:rPr lang="fr-FR" sz="2800" b="0" dirty="0">
                <a:solidFill>
                  <a:srgbClr val="FF0000"/>
                </a:solidFill>
                <a:latin typeface="Arial" panose="020B0604020202020204" pitchFamily="34" charset="0"/>
                <a:cs typeface="Arial" panose="020B0604020202020204" pitchFamily="34" charset="0"/>
                <a:sym typeface="Wingdings 3"/>
              </a:rPr>
              <a:t> </a:t>
            </a:r>
            <a:r>
              <a:rPr lang="fr-FR" sz="2800" b="0" dirty="0">
                <a:solidFill>
                  <a:srgbClr val="FF0000"/>
                </a:solidFill>
                <a:latin typeface="Arial" panose="020B0604020202020204" pitchFamily="34" charset="0"/>
                <a:cs typeface="Arial" panose="020B0604020202020204" pitchFamily="34" charset="0"/>
              </a:rPr>
              <a:t>en 2ème intention </a:t>
            </a:r>
            <a:r>
              <a:rPr lang="fr-FR" sz="2800" b="0" dirty="0">
                <a:solidFill>
                  <a:srgbClr val="FF0000"/>
                </a:solidFill>
                <a:latin typeface="Arial" panose="020B0604020202020204" pitchFamily="34" charset="0"/>
                <a:cs typeface="Arial" panose="020B0604020202020204" pitchFamily="34" charset="0"/>
                <a:sym typeface="Wingdings 3"/>
              </a:rPr>
              <a:t>quand la PPC n’est pas tolérée : SAOS modéré avec signe de gravité associé </a:t>
            </a:r>
            <a:r>
              <a:rPr lang="fr-FR" sz="2800" b="0" dirty="0" smtClean="0">
                <a:solidFill>
                  <a:srgbClr val="FF0000"/>
                </a:solidFill>
                <a:latin typeface="Arial" panose="020B0604020202020204" pitchFamily="34" charset="0"/>
                <a:cs typeface="Arial" panose="020B0604020202020204" pitchFamily="34" charset="0"/>
                <a:sym typeface="Wingdings 3"/>
              </a:rPr>
              <a:t>ou </a:t>
            </a:r>
            <a:r>
              <a:rPr lang="fr-FR" sz="2800" b="0" dirty="0">
                <a:solidFill>
                  <a:srgbClr val="FF0000"/>
                </a:solidFill>
                <a:latin typeface="Arial" panose="020B0604020202020204" pitchFamily="34" charset="0"/>
                <a:cs typeface="Arial" panose="020B0604020202020204" pitchFamily="34" charset="0"/>
                <a:sym typeface="Wingdings 3"/>
              </a:rPr>
              <a:t>SAOS sévère</a:t>
            </a:r>
            <a:endParaRPr lang="fr-FR"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endParaRPr lang="fr-FR" sz="1600" dirty="0"/>
          </a:p>
        </p:txBody>
      </p:sp>
      <p:sp>
        <p:nvSpPr>
          <p:cNvPr id="4" name="Rectangle 3"/>
          <p:cNvSpPr/>
          <p:nvPr/>
        </p:nvSpPr>
        <p:spPr>
          <a:xfrm>
            <a:off x="1694089" y="6308200"/>
            <a:ext cx="8397676" cy="461665"/>
          </a:xfrm>
          <a:prstGeom prst="rect">
            <a:avLst/>
          </a:prstGeom>
        </p:spPr>
        <p:txBody>
          <a:bodyPr wrap="square">
            <a:spAutoFit/>
          </a:bodyPr>
          <a:lstStyle/>
          <a:p>
            <a:pPr marL="0" lvl="2"/>
            <a:r>
              <a:rPr lang="fr-FR" sz="1200" dirty="0">
                <a:latin typeface="Arial" panose="020B0604020202020204" pitchFamily="34" charset="0"/>
                <a:cs typeface="Arial" panose="020B0604020202020204" pitchFamily="34" charset="0"/>
              </a:rPr>
              <a:t>*hypertension artérielle résistante, fibrillation auriculaire récidivante, insuffisance ventriculaire gauche sévère ou maladie coronaire mal contrôlée, antécédent d’accident vasculaire cérébral), susceptible d’être aggravée par le SAHOS.</a:t>
            </a:r>
          </a:p>
        </p:txBody>
      </p:sp>
    </p:spTree>
    <p:extLst>
      <p:ext uri="{BB962C8B-B14F-4D97-AF65-F5344CB8AC3E}">
        <p14:creationId xmlns:p14="http://schemas.microsoft.com/office/powerpoint/2010/main" xmlns="" val="2330669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288" y="956974"/>
            <a:ext cx="4965306" cy="53150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ZoneTexte 2"/>
          <p:cNvSpPr txBox="1"/>
          <p:nvPr/>
        </p:nvSpPr>
        <p:spPr>
          <a:xfrm>
            <a:off x="5319594" y="1021950"/>
            <a:ext cx="6683516" cy="1938992"/>
          </a:xfrm>
          <a:prstGeom prst="rect">
            <a:avLst/>
          </a:prstGeom>
          <a:noFill/>
        </p:spPr>
        <p:txBody>
          <a:bodyPr wrap="square" rtlCol="0">
            <a:spAutoFit/>
          </a:bodyPr>
          <a:lstStyle/>
          <a:p>
            <a:r>
              <a:rPr lang="fr-FR" sz="2400" dirty="0" smtClean="0"/>
              <a:t>Seuil </a:t>
            </a:r>
            <a:r>
              <a:rPr lang="fr-FR" sz="2400" dirty="0"/>
              <a:t>IAH </a:t>
            </a:r>
            <a:r>
              <a:rPr lang="fr-FR" sz="2400" dirty="0" smtClean="0">
                <a:solidFill>
                  <a:srgbClr val="C00000"/>
                </a:solidFill>
              </a:rPr>
              <a:t>20,6/h</a:t>
            </a:r>
            <a:r>
              <a:rPr lang="fr-FR" sz="2400" dirty="0" smtClean="0"/>
              <a:t> </a:t>
            </a:r>
            <a:r>
              <a:rPr lang="fr-FR" sz="2400" dirty="0"/>
              <a:t>:</a:t>
            </a:r>
          </a:p>
          <a:p>
            <a:pPr marL="285750" indent="-285750">
              <a:buFontTx/>
              <a:buChar char="-"/>
            </a:pPr>
            <a:r>
              <a:rPr lang="fr-FR" sz="2400" dirty="0" smtClean="0"/>
              <a:t>HTA</a:t>
            </a:r>
            <a:endParaRPr lang="fr-FR" sz="2400" dirty="0"/>
          </a:p>
          <a:p>
            <a:pPr marL="285750" indent="-285750">
              <a:buFontTx/>
              <a:buChar char="-"/>
            </a:pPr>
            <a:r>
              <a:rPr lang="fr-FR" sz="2400" dirty="0" smtClean="0"/>
              <a:t>Diabète</a:t>
            </a:r>
            <a:endParaRPr lang="fr-FR" sz="2400" dirty="0"/>
          </a:p>
          <a:p>
            <a:pPr marL="285750" indent="-285750">
              <a:buFontTx/>
              <a:buChar char="-"/>
            </a:pPr>
            <a:r>
              <a:rPr lang="fr-FR" sz="2400" dirty="0" smtClean="0"/>
              <a:t>Syndrome métabolique</a:t>
            </a:r>
            <a:endParaRPr lang="fr-FR" sz="2400" dirty="0"/>
          </a:p>
          <a:p>
            <a:pPr marL="285750" indent="-285750">
              <a:buFontTx/>
              <a:buChar char="-"/>
            </a:pPr>
            <a:r>
              <a:rPr lang="fr-FR" sz="2400" dirty="0" smtClean="0"/>
              <a:t>Dépression</a:t>
            </a:r>
            <a:endParaRPr lang="fr-FR" sz="2400" dirty="0"/>
          </a:p>
        </p:txBody>
      </p:sp>
      <p:sp>
        <p:nvSpPr>
          <p:cNvPr id="5" name="Rectangle 4"/>
          <p:cNvSpPr/>
          <p:nvPr/>
        </p:nvSpPr>
        <p:spPr>
          <a:xfrm>
            <a:off x="3933299" y="328606"/>
            <a:ext cx="5747792" cy="523220"/>
          </a:xfrm>
          <a:prstGeom prst="rect">
            <a:avLst/>
          </a:prstGeom>
        </p:spPr>
        <p:txBody>
          <a:bodyPr wrap="none">
            <a:spAutoFit/>
          </a:bodyPr>
          <a:lstStyle/>
          <a:p>
            <a:r>
              <a:rPr lang="fr-FR" sz="2800" dirty="0" smtClean="0">
                <a:solidFill>
                  <a:srgbClr val="C00000"/>
                </a:solidFill>
              </a:rPr>
              <a:t>Pourquoi un seuil de 15/h pour l’IAH </a:t>
            </a:r>
            <a:r>
              <a:rPr lang="fr-FR" sz="2800" dirty="0">
                <a:solidFill>
                  <a:srgbClr val="C00000"/>
                </a:solidFill>
              </a:rPr>
              <a:t>?</a:t>
            </a:r>
          </a:p>
        </p:txBody>
      </p:sp>
      <p:sp>
        <p:nvSpPr>
          <p:cNvPr id="6" name="ZoneTexte 5"/>
          <p:cNvSpPr txBox="1"/>
          <p:nvPr/>
        </p:nvSpPr>
        <p:spPr>
          <a:xfrm>
            <a:off x="309922" y="482494"/>
            <a:ext cx="3441939" cy="400110"/>
          </a:xfrm>
          <a:prstGeom prst="rect">
            <a:avLst/>
          </a:prstGeom>
          <a:noFill/>
        </p:spPr>
        <p:txBody>
          <a:bodyPr wrap="square" rtlCol="0">
            <a:spAutoFit/>
          </a:bodyPr>
          <a:lstStyle/>
          <a:p>
            <a:r>
              <a:rPr lang="fr-FR" sz="2000" dirty="0"/>
              <a:t>IAH&gt;5/h </a:t>
            </a:r>
            <a:r>
              <a:rPr lang="fr-FR" sz="2000" dirty="0">
                <a:solidFill>
                  <a:srgbClr val="C00000"/>
                </a:solidFill>
              </a:rPr>
              <a:t>83,8% H </a:t>
            </a:r>
            <a:r>
              <a:rPr lang="fr-FR" sz="2000" dirty="0"/>
              <a:t>; 60,8% F</a:t>
            </a:r>
          </a:p>
        </p:txBody>
      </p:sp>
      <p:sp>
        <p:nvSpPr>
          <p:cNvPr id="4" name="Rectangle 3"/>
          <p:cNvSpPr/>
          <p:nvPr/>
        </p:nvSpPr>
        <p:spPr>
          <a:xfrm>
            <a:off x="5146365" y="5071682"/>
            <a:ext cx="6277196" cy="1200329"/>
          </a:xfrm>
          <a:prstGeom prst="rect">
            <a:avLst/>
          </a:prstGeom>
        </p:spPr>
        <p:txBody>
          <a:bodyPr wrap="square">
            <a:spAutoFit/>
          </a:bodyPr>
          <a:lstStyle/>
          <a:p>
            <a:pPr lvl="1"/>
            <a:r>
              <a:rPr lang="fr-FR" altLang="fr-FR" sz="2400" dirty="0">
                <a:latin typeface="Arial" panose="020B0604020202020204" pitchFamily="34" charset="0"/>
                <a:cs typeface="Arial" panose="020B0604020202020204" pitchFamily="34" charset="0"/>
              </a:rPr>
              <a:t>« Le SAOS léger à modéré n’est pas associé à un risque de mortalité cardiovasculaire » </a:t>
            </a:r>
            <a:r>
              <a:rPr lang="fr-FR" altLang="fr-FR" dirty="0">
                <a:latin typeface="Arial" panose="020B0604020202020204" pitchFamily="34" charset="0"/>
                <a:cs typeface="Arial" panose="020B0604020202020204" pitchFamily="34" charset="0"/>
              </a:rPr>
              <a:t>(Campos Rodriguez 2012)</a:t>
            </a:r>
          </a:p>
        </p:txBody>
      </p:sp>
      <p:sp>
        <p:nvSpPr>
          <p:cNvPr id="7" name="ZoneTexte 6"/>
          <p:cNvSpPr txBox="1"/>
          <p:nvPr/>
        </p:nvSpPr>
        <p:spPr>
          <a:xfrm>
            <a:off x="875764" y="6377159"/>
            <a:ext cx="3709116" cy="369332"/>
          </a:xfrm>
          <a:prstGeom prst="rect">
            <a:avLst/>
          </a:prstGeom>
          <a:noFill/>
        </p:spPr>
        <p:txBody>
          <a:bodyPr wrap="square" rtlCol="0">
            <a:spAutoFit/>
          </a:bodyPr>
          <a:lstStyle/>
          <a:p>
            <a:r>
              <a:rPr lang="fr-FR" dirty="0" err="1" smtClean="0"/>
              <a:t>Heinzer</a:t>
            </a:r>
            <a:r>
              <a:rPr lang="fr-FR" dirty="0" smtClean="0"/>
              <a:t> </a:t>
            </a:r>
            <a:r>
              <a:rPr lang="fr-FR" dirty="0" err="1" smtClean="0"/>
              <a:t>lancet</a:t>
            </a:r>
            <a:r>
              <a:rPr lang="fr-FR" dirty="0" smtClean="0"/>
              <a:t> </a:t>
            </a:r>
            <a:r>
              <a:rPr lang="fr-FR" dirty="0" err="1" smtClean="0"/>
              <a:t>Respir</a:t>
            </a:r>
            <a:r>
              <a:rPr lang="fr-FR" dirty="0" smtClean="0"/>
              <a:t> Med 2015</a:t>
            </a:r>
            <a:endParaRPr lang="fr-FR" dirty="0"/>
          </a:p>
        </p:txBody>
      </p:sp>
    </p:spTree>
    <p:extLst>
      <p:ext uri="{BB962C8B-B14F-4D97-AF65-F5344CB8AC3E}">
        <p14:creationId xmlns:p14="http://schemas.microsoft.com/office/powerpoint/2010/main" xmlns="" val="200726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4313" y="529702"/>
            <a:ext cx="7816666" cy="53330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8612" y="6070382"/>
            <a:ext cx="4200773" cy="242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13347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0765" y="1137456"/>
            <a:ext cx="9117163" cy="53416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ZoneTexte 1"/>
          <p:cNvSpPr txBox="1"/>
          <p:nvPr/>
        </p:nvSpPr>
        <p:spPr>
          <a:xfrm>
            <a:off x="1584101" y="347730"/>
            <a:ext cx="8550492" cy="461665"/>
          </a:xfrm>
          <a:prstGeom prst="rect">
            <a:avLst/>
          </a:prstGeom>
          <a:noFill/>
        </p:spPr>
        <p:txBody>
          <a:bodyPr wrap="square" rtlCol="0">
            <a:spAutoFit/>
          </a:bodyPr>
          <a:lstStyle/>
          <a:p>
            <a:r>
              <a:rPr lang="fr-FR" sz="2400" dirty="0" smtClean="0"/>
              <a:t>Plus grande sensibilité dans la détection des </a:t>
            </a:r>
            <a:r>
              <a:rPr lang="fr-FR" sz="2400" dirty="0" err="1" smtClean="0"/>
              <a:t>hypopnées</a:t>
            </a:r>
            <a:endParaRPr lang="fr-FR" sz="2400" dirty="0"/>
          </a:p>
        </p:txBody>
      </p:sp>
    </p:spTree>
    <p:extLst>
      <p:ext uri="{BB962C8B-B14F-4D97-AF65-F5344CB8AC3E}">
        <p14:creationId xmlns:p14="http://schemas.microsoft.com/office/powerpoint/2010/main" xmlns="" val="1279231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7598" y="136946"/>
            <a:ext cx="9886560" cy="461665"/>
          </a:xfrm>
          <a:prstGeom prst="rect">
            <a:avLst/>
          </a:prstGeom>
          <a:noFill/>
        </p:spPr>
        <p:txBody>
          <a:bodyPr wrap="square" rtlCol="0">
            <a:spAutoFit/>
          </a:bodyPr>
          <a:lstStyle/>
          <a:p>
            <a:r>
              <a:rPr lang="fr-FR" sz="2400" dirty="0" smtClean="0"/>
              <a:t>Quels sont les conditions de la prise en charge dans le SAOS ?</a:t>
            </a:r>
            <a:endParaRPr lang="fr-FR" sz="2400" dirty="0"/>
          </a:p>
        </p:txBody>
      </p:sp>
      <p:grpSp>
        <p:nvGrpSpPr>
          <p:cNvPr id="27" name="Groupe 26"/>
          <p:cNvGrpSpPr/>
          <p:nvPr/>
        </p:nvGrpSpPr>
        <p:grpSpPr>
          <a:xfrm>
            <a:off x="1777597" y="932497"/>
            <a:ext cx="7333962" cy="4212381"/>
            <a:chOff x="57265" y="932496"/>
            <a:chExt cx="7333962" cy="4212381"/>
          </a:xfrm>
        </p:grpSpPr>
        <p:sp>
          <p:nvSpPr>
            <p:cNvPr id="3" name="ZoneTexte 2"/>
            <p:cNvSpPr txBox="1"/>
            <p:nvPr/>
          </p:nvSpPr>
          <p:spPr>
            <a:xfrm>
              <a:off x="57265" y="1933192"/>
              <a:ext cx="1903737" cy="369332"/>
            </a:xfrm>
            <a:prstGeom prst="rect">
              <a:avLst/>
            </a:prstGeom>
            <a:noFill/>
          </p:spPr>
          <p:txBody>
            <a:bodyPr wrap="square" rtlCol="0">
              <a:spAutoFit/>
            </a:bodyPr>
            <a:lstStyle/>
            <a:p>
              <a:r>
                <a:rPr lang="fr-FR" dirty="0" err="1"/>
                <a:t>thermoformables</a:t>
              </a:r>
              <a:endParaRPr lang="fr-FR" dirty="0"/>
            </a:p>
          </p:txBody>
        </p:sp>
        <p:sp>
          <p:nvSpPr>
            <p:cNvPr id="4" name="ZoneTexte 3"/>
            <p:cNvSpPr txBox="1"/>
            <p:nvPr/>
          </p:nvSpPr>
          <p:spPr>
            <a:xfrm>
              <a:off x="6141358" y="1976972"/>
              <a:ext cx="1249869" cy="369332"/>
            </a:xfrm>
            <a:prstGeom prst="rect">
              <a:avLst/>
            </a:prstGeom>
            <a:noFill/>
          </p:spPr>
          <p:txBody>
            <a:bodyPr wrap="square" rtlCol="0">
              <a:spAutoFit/>
            </a:bodyPr>
            <a:lstStyle/>
            <a:p>
              <a:r>
                <a:rPr lang="fr-FR" dirty="0"/>
                <a:t>Sur mesure</a:t>
              </a:r>
            </a:p>
          </p:txBody>
        </p:sp>
        <p:sp>
          <p:nvSpPr>
            <p:cNvPr id="5" name="ZoneTexte 4"/>
            <p:cNvSpPr txBox="1"/>
            <p:nvPr/>
          </p:nvSpPr>
          <p:spPr>
            <a:xfrm>
              <a:off x="1431646" y="985208"/>
              <a:ext cx="1652530" cy="369332"/>
            </a:xfrm>
            <a:prstGeom prst="rect">
              <a:avLst/>
            </a:prstGeom>
            <a:noFill/>
          </p:spPr>
          <p:txBody>
            <a:bodyPr wrap="square" rtlCol="0">
              <a:spAutoFit/>
            </a:bodyPr>
            <a:lstStyle/>
            <a:p>
              <a:r>
                <a:rPr lang="fr-FR" dirty="0"/>
                <a:t>monobloc</a:t>
              </a:r>
            </a:p>
          </p:txBody>
        </p:sp>
        <p:sp>
          <p:nvSpPr>
            <p:cNvPr id="6" name="ZoneTexte 5"/>
            <p:cNvSpPr txBox="1"/>
            <p:nvPr/>
          </p:nvSpPr>
          <p:spPr>
            <a:xfrm>
              <a:off x="5169637" y="932496"/>
              <a:ext cx="923237" cy="369332"/>
            </a:xfrm>
            <a:prstGeom prst="rect">
              <a:avLst/>
            </a:prstGeom>
            <a:noFill/>
          </p:spPr>
          <p:txBody>
            <a:bodyPr wrap="square" rtlCol="0">
              <a:spAutoFit/>
            </a:bodyPr>
            <a:lstStyle/>
            <a:p>
              <a:r>
                <a:rPr lang="fr-FR" dirty="0"/>
                <a:t>Bi bloc</a:t>
              </a:r>
            </a:p>
          </p:txBody>
        </p:sp>
        <p:sp>
          <p:nvSpPr>
            <p:cNvPr id="8" name="ZoneTexte 7"/>
            <p:cNvSpPr txBox="1"/>
            <p:nvPr/>
          </p:nvSpPr>
          <p:spPr>
            <a:xfrm>
              <a:off x="2071170" y="1933441"/>
              <a:ext cx="1432194" cy="369332"/>
            </a:xfrm>
            <a:prstGeom prst="rect">
              <a:avLst/>
            </a:prstGeom>
            <a:noFill/>
          </p:spPr>
          <p:txBody>
            <a:bodyPr wrap="square" rtlCol="0">
              <a:spAutoFit/>
            </a:bodyPr>
            <a:lstStyle/>
            <a:p>
              <a:r>
                <a:rPr lang="fr-FR" dirty="0"/>
                <a:t>Sur mesure</a:t>
              </a:r>
            </a:p>
          </p:txBody>
        </p:sp>
        <p:sp>
          <p:nvSpPr>
            <p:cNvPr id="9" name="ZoneTexte 8"/>
            <p:cNvSpPr txBox="1"/>
            <p:nvPr/>
          </p:nvSpPr>
          <p:spPr>
            <a:xfrm>
              <a:off x="3892228" y="1960715"/>
              <a:ext cx="1903737" cy="369332"/>
            </a:xfrm>
            <a:prstGeom prst="rect">
              <a:avLst/>
            </a:prstGeom>
            <a:noFill/>
          </p:spPr>
          <p:txBody>
            <a:bodyPr wrap="square" rtlCol="0">
              <a:spAutoFit/>
            </a:bodyPr>
            <a:lstStyle/>
            <a:p>
              <a:r>
                <a:rPr lang="fr-FR" dirty="0" err="1"/>
                <a:t>thermoformables</a:t>
              </a:r>
              <a:endParaRPr lang="fr-FR" dirty="0"/>
            </a:p>
          </p:txBody>
        </p:sp>
        <p:cxnSp>
          <p:nvCxnSpPr>
            <p:cNvPr id="12" name="Connecteur droit avec flèche 11"/>
            <p:cNvCxnSpPr/>
            <p:nvPr/>
          </p:nvCxnSpPr>
          <p:spPr>
            <a:xfrm flipH="1">
              <a:off x="1266941" y="1354540"/>
              <a:ext cx="694061" cy="5786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endCxn id="9" idx="0"/>
            </p:cNvCxnSpPr>
            <p:nvPr/>
          </p:nvCxnSpPr>
          <p:spPr>
            <a:xfrm flipH="1">
              <a:off x="4844097" y="1354540"/>
              <a:ext cx="701776" cy="606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5795965" y="1354540"/>
              <a:ext cx="593818" cy="6224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4953981" y="2533880"/>
              <a:ext cx="1316591" cy="26109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6766292" y="2456761"/>
              <a:ext cx="257928" cy="25822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50262" y="1354540"/>
              <a:ext cx="404558" cy="6001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028" name="Picture 4" descr="http://www.biusante.parisdescartes.fr/aspad/img/pt/55-0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6234" y="2456761"/>
            <a:ext cx="1836639" cy="12355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BluePro : OAM anti-ronflement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1063" y="2533881"/>
            <a:ext cx="844322" cy="844323"/>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SNORFLEX Dispositif anti-ronflement auto-adaptab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2973" y="2428686"/>
            <a:ext cx="1002681" cy="1070702"/>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Image 4" descr="orthosom_amo_big.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61700" y="5408329"/>
            <a:ext cx="1188244"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Espace réservé du contenu 4" descr="OAM_Tali.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46892" y="5449519"/>
            <a:ext cx="1368425" cy="970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9" descr="Bielle de Herbst">
            <a:hlinkClick r:id="rId7" tooltip="Close"/>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82917" y="5449520"/>
            <a:ext cx="1249363" cy="937419"/>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4" descr="03092013-DSC_083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031217" y="5402430"/>
            <a:ext cx="1312980" cy="984508"/>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Espace réservé du contenu 4" descr="somnodent_flex_big.jp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277728" y="5478764"/>
            <a:ext cx="1116013" cy="986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 name="Ellipse 38"/>
          <p:cNvSpPr/>
          <p:nvPr/>
        </p:nvSpPr>
        <p:spPr>
          <a:xfrm>
            <a:off x="1887557" y="4836406"/>
            <a:ext cx="8593156" cy="18232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197598" y="4378982"/>
            <a:ext cx="6476715" cy="369332"/>
          </a:xfrm>
          <a:prstGeom prst="rect">
            <a:avLst/>
          </a:prstGeom>
          <a:noFill/>
        </p:spPr>
        <p:txBody>
          <a:bodyPr wrap="square" rtlCol="0">
            <a:spAutoFit/>
          </a:bodyPr>
          <a:lstStyle/>
          <a:p>
            <a:r>
              <a:rPr lang="fr-FR" b="1" u="sng" dirty="0" smtClean="0">
                <a:solidFill>
                  <a:schemeClr val="accent1"/>
                </a:solidFill>
              </a:rPr>
              <a:t>OAM prises en charge dans </a:t>
            </a:r>
            <a:r>
              <a:rPr lang="fr-FR" b="1" u="sng" dirty="0">
                <a:solidFill>
                  <a:schemeClr val="accent1"/>
                </a:solidFill>
              </a:rPr>
              <a:t>le </a:t>
            </a:r>
            <a:r>
              <a:rPr lang="fr-FR" b="1" u="sng" dirty="0" smtClean="0">
                <a:solidFill>
                  <a:schemeClr val="accent1"/>
                </a:solidFill>
              </a:rPr>
              <a:t>SAOS : sur mesure + </a:t>
            </a:r>
            <a:r>
              <a:rPr lang="fr-FR" b="1" u="sng" dirty="0" err="1" smtClean="0">
                <a:solidFill>
                  <a:schemeClr val="accent1"/>
                </a:solidFill>
              </a:rPr>
              <a:t>titrables</a:t>
            </a:r>
            <a:endParaRPr lang="fr-FR" b="1" u="sng" dirty="0">
              <a:solidFill>
                <a:schemeClr val="accent1"/>
              </a:solidFill>
            </a:endParaRPr>
          </a:p>
        </p:txBody>
      </p:sp>
      <p:sp>
        <p:nvSpPr>
          <p:cNvPr id="41" name="ZoneTexte 40"/>
          <p:cNvSpPr txBox="1"/>
          <p:nvPr/>
        </p:nvSpPr>
        <p:spPr>
          <a:xfrm>
            <a:off x="1777597" y="624848"/>
            <a:ext cx="5433255" cy="400110"/>
          </a:xfrm>
          <a:prstGeom prst="rect">
            <a:avLst/>
          </a:prstGeom>
          <a:noFill/>
        </p:spPr>
        <p:txBody>
          <a:bodyPr wrap="square" rtlCol="0">
            <a:spAutoFit/>
          </a:bodyPr>
          <a:lstStyle/>
          <a:p>
            <a:r>
              <a:rPr lang="fr-FR" sz="2000" b="1" dirty="0">
                <a:solidFill>
                  <a:schemeClr val="accent1"/>
                </a:solidFill>
              </a:rPr>
              <a:t>Ronflement, SAOS, bruxisme, autres utilisations </a:t>
            </a:r>
          </a:p>
        </p:txBody>
      </p:sp>
      <p:sp>
        <p:nvSpPr>
          <p:cNvPr id="49" name="ZoneTexte 48"/>
          <p:cNvSpPr txBox="1"/>
          <p:nvPr/>
        </p:nvSpPr>
        <p:spPr>
          <a:xfrm>
            <a:off x="4242412" y="3193047"/>
            <a:ext cx="3204854" cy="369332"/>
          </a:xfrm>
          <a:prstGeom prst="rect">
            <a:avLst/>
          </a:prstGeom>
          <a:noFill/>
        </p:spPr>
        <p:txBody>
          <a:bodyPr wrap="square" rtlCol="0">
            <a:spAutoFit/>
          </a:bodyPr>
          <a:lstStyle/>
          <a:p>
            <a:r>
              <a:rPr lang="fr-FR" b="1" dirty="0">
                <a:solidFill>
                  <a:schemeClr val="accent1"/>
                </a:solidFill>
              </a:rPr>
              <a:t>Non remboursées : 60-80 €</a:t>
            </a:r>
          </a:p>
        </p:txBody>
      </p:sp>
    </p:spTree>
    <p:extLst>
      <p:ext uri="{BB962C8B-B14F-4D97-AF65-F5344CB8AC3E}">
        <p14:creationId xmlns:p14="http://schemas.microsoft.com/office/powerpoint/2010/main" xmlns="" val="352974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ecerveau.mcgill.ca/flash/i/i_11/i_11_p/i_11_p_hor/i_11_p_hor_1d.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7621" y="1495766"/>
            <a:ext cx="9320380" cy="43860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2880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010100" y="186970"/>
            <a:ext cx="8459596" cy="1477328"/>
          </a:xfrm>
          <a:prstGeom prst="rect">
            <a:avLst/>
          </a:prstGeom>
        </p:spPr>
        <p:txBody>
          <a:bodyPr wrap="square">
            <a:spAutoFit/>
          </a:bodyPr>
          <a:lstStyle/>
          <a:p>
            <a:r>
              <a:rPr lang="fr-FR" dirty="0"/>
              <a:t>« L'efficacité de l'orthèse doit être contrôlée dans un délai maximal de trois mois par une polygraphie </a:t>
            </a:r>
            <a:r>
              <a:rPr lang="fr-FR" dirty="0" err="1"/>
              <a:t>ventilatoire</a:t>
            </a:r>
            <a:r>
              <a:rPr lang="fr-FR" dirty="0"/>
              <a:t> ou une </a:t>
            </a:r>
            <a:r>
              <a:rPr lang="fr-FR" dirty="0" err="1"/>
              <a:t>polysomnographie</a:t>
            </a:r>
            <a:r>
              <a:rPr lang="fr-FR" dirty="0"/>
              <a:t> par le médecin prescripteur</a:t>
            </a:r>
          </a:p>
          <a:p>
            <a:r>
              <a:rPr lang="fr-FR" dirty="0"/>
              <a:t>« Le renouvellement n'est pris en charge qu'à l'issue d'une période de deux ans après l'appareillage précédent</a:t>
            </a:r>
          </a:p>
          <a:p>
            <a:endParaRPr lang="fr-FR" dirty="0"/>
          </a:p>
        </p:txBody>
      </p:sp>
      <p:grpSp>
        <p:nvGrpSpPr>
          <p:cNvPr id="28" name="Groupe 27"/>
          <p:cNvGrpSpPr/>
          <p:nvPr/>
        </p:nvGrpSpPr>
        <p:grpSpPr>
          <a:xfrm>
            <a:off x="2029482" y="1233892"/>
            <a:ext cx="8376548" cy="5491496"/>
            <a:chOff x="505482" y="909810"/>
            <a:chExt cx="8376548" cy="5595563"/>
          </a:xfrm>
        </p:grpSpPr>
        <p:grpSp>
          <p:nvGrpSpPr>
            <p:cNvPr id="24" name="Groupe 23"/>
            <p:cNvGrpSpPr/>
            <p:nvPr/>
          </p:nvGrpSpPr>
          <p:grpSpPr>
            <a:xfrm>
              <a:off x="505482" y="1559136"/>
              <a:ext cx="8376548" cy="4946237"/>
              <a:chOff x="51340" y="798114"/>
              <a:chExt cx="8376548" cy="4946237"/>
            </a:xfrm>
          </p:grpSpPr>
          <p:pic>
            <p:nvPicPr>
              <p:cNvPr id="2" name="Espace réservé du contenu 3" descr="DEP preremplie - DEF 23042010.jpg"/>
              <p:cNvPicPr>
                <a:picLocks/>
              </p:cNvPicPr>
              <p:nvPr/>
            </p:nvPicPr>
            <p:blipFill>
              <a:blip r:embed="rId2" cstate="screen"/>
              <a:stretch>
                <a:fillRect/>
              </a:stretch>
            </p:blipFill>
            <p:spPr>
              <a:xfrm>
                <a:off x="2185949" y="1040546"/>
                <a:ext cx="744538" cy="1068388"/>
              </a:xfrm>
              <a:prstGeom prst="rect">
                <a:avLst/>
              </a:prstGeom>
              <a:ln>
                <a:solidFill>
                  <a:schemeClr val="tx1"/>
                </a:solidFill>
              </a:ln>
            </p:spPr>
          </p:pic>
          <p:pic>
            <p:nvPicPr>
              <p:cNvPr id="3"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9894"/>
              <a:stretch/>
            </p:blipFill>
            <p:spPr bwMode="auto">
              <a:xfrm>
                <a:off x="51340" y="798114"/>
                <a:ext cx="1188723"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7"/>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9343"/>
              <a:stretch/>
            </p:blipFill>
            <p:spPr bwMode="auto">
              <a:xfrm>
                <a:off x="4186611" y="1036228"/>
                <a:ext cx="1195662" cy="11588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oneTexte 4"/>
              <p:cNvSpPr txBox="1"/>
              <p:nvPr/>
            </p:nvSpPr>
            <p:spPr>
              <a:xfrm>
                <a:off x="1087692" y="1036227"/>
                <a:ext cx="1045701" cy="75266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Clinique + </a:t>
                </a:r>
                <a:r>
                  <a:rPr lang="fr-FR" sz="2400" b="1" dirty="0">
                    <a:solidFill>
                      <a:schemeClr val="accent1"/>
                    </a:solidFill>
                    <a:latin typeface="Arial" panose="020B0604020202020204" pitchFamily="34" charset="0"/>
                    <a:cs typeface="Arial" panose="020B0604020202020204" pitchFamily="34" charset="0"/>
                  </a:rPr>
                  <a:t>PSG</a:t>
                </a:r>
              </a:p>
            </p:txBody>
          </p:sp>
          <p:cxnSp>
            <p:nvCxnSpPr>
              <p:cNvPr id="6" name="Connecteur droit avec flèche 5"/>
              <p:cNvCxnSpPr/>
              <p:nvPr/>
            </p:nvCxnSpPr>
            <p:spPr>
              <a:xfrm>
                <a:off x="3125558" y="1099933"/>
                <a:ext cx="939668" cy="0"/>
              </a:xfrm>
              <a:prstGeom prst="straightConnector1">
                <a:avLst/>
              </a:prstGeom>
              <a:ln w="69850">
                <a:headEnd type="none"/>
                <a:tailEnd type="stealth"/>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610620" y="3351683"/>
                <a:ext cx="1817268" cy="658579"/>
              </a:xfrm>
              <a:prstGeom prst="rect">
                <a:avLst/>
              </a:prstGeom>
              <a:noFill/>
            </p:spPr>
            <p:txBody>
              <a:bodyPr wrap="square" rtlCol="0">
                <a:spAutoFit/>
              </a:bodyPr>
              <a:lstStyle/>
              <a:p>
                <a:r>
                  <a:rPr lang="fr-FR" dirty="0">
                    <a:solidFill>
                      <a:srgbClr val="C00000"/>
                    </a:solidFill>
                    <a:latin typeface="Arial" panose="020B0604020202020204" pitchFamily="34" charset="0"/>
                    <a:cs typeface="Arial" panose="020B0604020202020204" pitchFamily="34" charset="0"/>
                  </a:rPr>
                  <a:t>Titration : plusieurs visites</a:t>
                </a:r>
              </a:p>
            </p:txBody>
          </p:sp>
          <p:sp>
            <p:nvSpPr>
              <p:cNvPr id="8" name="ZoneTexte 7"/>
              <p:cNvSpPr txBox="1"/>
              <p:nvPr/>
            </p:nvSpPr>
            <p:spPr>
              <a:xfrm>
                <a:off x="3257423" y="3741174"/>
                <a:ext cx="2330605" cy="376331"/>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Suivi dentaire/6 mois </a:t>
                </a:r>
              </a:p>
            </p:txBody>
          </p:sp>
          <p:sp>
            <p:nvSpPr>
              <p:cNvPr id="9" name="Rectangle 8"/>
              <p:cNvSpPr/>
              <p:nvPr/>
            </p:nvSpPr>
            <p:spPr>
              <a:xfrm>
                <a:off x="1751683" y="4803523"/>
                <a:ext cx="3977290" cy="940828"/>
              </a:xfrm>
              <a:prstGeom prst="rect">
                <a:avLst/>
              </a:prstGeom>
            </p:spPr>
            <p:txBody>
              <a:bodyPr wrap="square">
                <a:spAutoFit/>
              </a:bodyPr>
              <a:lstStyle/>
              <a:p>
                <a:pPr>
                  <a:spcBef>
                    <a:spcPct val="0"/>
                  </a:spcBef>
                </a:pPr>
                <a:r>
                  <a:rPr lang="fr-FR" altLang="en-US" b="1" dirty="0">
                    <a:latin typeface="Arial" pitchFamily="34" charset="0"/>
                    <a:ea typeface="MS PGothic" pitchFamily="34" charset="-128"/>
                    <a:cs typeface="Arial" pitchFamily="34" charset="0"/>
                  </a:rPr>
                  <a:t>PG ou PSG avec port de l’orthèse :</a:t>
                </a:r>
              </a:p>
              <a:p>
                <a:pPr marL="263847" indent="-275695" defTabSz="454282" fontAlgn="base">
                  <a:spcAft>
                    <a:spcPct val="0"/>
                  </a:spcAft>
                  <a:buFont typeface="Courier New" pitchFamily="49" charset="0"/>
                  <a:buChar char="o"/>
                </a:pPr>
                <a:r>
                  <a:rPr lang="fr-FR" altLang="en-US" dirty="0">
                    <a:latin typeface="Arial" pitchFamily="34" charset="0"/>
                    <a:ea typeface="MS PGothic" pitchFamily="34" charset="-128"/>
                    <a:cs typeface="Arial" pitchFamily="34" charset="0"/>
                  </a:rPr>
                  <a:t>Moins de 3 mois après la pose </a:t>
                </a:r>
              </a:p>
              <a:p>
                <a:pPr marL="263847" indent="-275695" defTabSz="454282" fontAlgn="base">
                  <a:spcAft>
                    <a:spcPct val="0"/>
                  </a:spcAft>
                  <a:buFont typeface="Courier New" pitchFamily="49" charset="0"/>
                  <a:buChar char="o"/>
                </a:pPr>
                <a:r>
                  <a:rPr lang="fr-FR" altLang="en-US" dirty="0">
                    <a:latin typeface="Arial" pitchFamily="34" charset="0"/>
                    <a:ea typeface="MS PGothic" pitchFamily="34" charset="-128"/>
                    <a:cs typeface="Arial" pitchFamily="34" charset="0"/>
                  </a:rPr>
                  <a:t>IAH au moins divisé par 2</a:t>
                </a:r>
                <a:endParaRPr lang="fr-FR" dirty="0"/>
              </a:p>
            </p:txBody>
          </p:sp>
          <p:sp>
            <p:nvSpPr>
              <p:cNvPr id="10" name="ZoneTexte 9"/>
              <p:cNvSpPr txBox="1"/>
              <p:nvPr/>
            </p:nvSpPr>
            <p:spPr>
              <a:xfrm>
                <a:off x="6115726" y="1145669"/>
                <a:ext cx="2312162" cy="940828"/>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Après avis favorable </a:t>
                </a:r>
              </a:p>
              <a:p>
                <a:r>
                  <a:rPr lang="fr-FR" dirty="0">
                    <a:latin typeface="Arial" panose="020B0604020202020204" pitchFamily="34" charset="0"/>
                    <a:cs typeface="Arial" panose="020B0604020202020204" pitchFamily="34" charset="0"/>
                  </a:rPr>
                  <a:t>Soins dentaires</a:t>
                </a:r>
              </a:p>
              <a:p>
                <a:r>
                  <a:rPr lang="fr-FR" dirty="0">
                    <a:latin typeface="Arial" panose="020B0604020202020204" pitchFamily="34" charset="0"/>
                    <a:cs typeface="Arial" panose="020B0604020202020204" pitchFamily="34" charset="0"/>
                  </a:rPr>
                  <a:t>Empreintes </a:t>
                </a:r>
              </a:p>
            </p:txBody>
          </p:sp>
          <p:pic>
            <p:nvPicPr>
              <p:cNvPr id="11" name="Imag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48694" y="1301714"/>
                <a:ext cx="821270" cy="613492"/>
              </a:xfrm>
              <a:prstGeom prst="rect">
                <a:avLst/>
              </a:prstGeom>
            </p:spPr>
          </p:pic>
          <p:cxnSp>
            <p:nvCxnSpPr>
              <p:cNvPr id="12" name="Connecteur droit avec flèche 11"/>
              <p:cNvCxnSpPr>
                <a:stCxn id="10" idx="2"/>
              </p:cNvCxnSpPr>
              <p:nvPr/>
            </p:nvCxnSpPr>
            <p:spPr>
              <a:xfrm>
                <a:off x="7271807" y="2086497"/>
                <a:ext cx="318740" cy="360257"/>
              </a:xfrm>
              <a:prstGeom prst="straightConnector1">
                <a:avLst/>
              </a:prstGeom>
              <a:ln w="69850">
                <a:headEnd type="none"/>
                <a:tailEnd type="stealth"/>
              </a:ln>
            </p:spPr>
            <p:style>
              <a:lnRef idx="1">
                <a:schemeClr val="accent1"/>
              </a:lnRef>
              <a:fillRef idx="0">
                <a:schemeClr val="accent1"/>
              </a:fillRef>
              <a:effectRef idx="0">
                <a:schemeClr val="accent1"/>
              </a:effectRef>
              <a:fontRef idx="minor">
                <a:schemeClr val="tx1"/>
              </a:fontRef>
            </p:style>
          </p:cxnSp>
          <p:pic>
            <p:nvPicPr>
              <p:cNvPr id="13" name="Picture 6" descr="03092013-DSC_083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52883" y="2522862"/>
                <a:ext cx="1000462" cy="724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7"/>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9343"/>
              <a:stretch/>
            </p:blipFill>
            <p:spPr bwMode="auto">
              <a:xfrm>
                <a:off x="6132135" y="2437630"/>
                <a:ext cx="922866" cy="8944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9894"/>
              <a:stretch/>
            </p:blipFill>
            <p:spPr bwMode="auto">
              <a:xfrm>
                <a:off x="6854772" y="4502717"/>
                <a:ext cx="1188723"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6" name="Connecteur droit avec flèche 15"/>
              <p:cNvCxnSpPr/>
              <p:nvPr/>
            </p:nvCxnSpPr>
            <p:spPr>
              <a:xfrm flipV="1">
                <a:off x="4674374" y="2437630"/>
                <a:ext cx="110068" cy="1283385"/>
              </a:xfrm>
              <a:prstGeom prst="straightConnector1">
                <a:avLst/>
              </a:prstGeom>
              <a:ln w="698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898540" y="2195115"/>
                <a:ext cx="544670" cy="1228646"/>
              </a:xfrm>
              <a:prstGeom prst="straightConnector1">
                <a:avLst/>
              </a:prstGeom>
              <a:ln w="69850">
                <a:headEnd type="none"/>
                <a:tailEnd type="stealth"/>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75422" y="3533798"/>
                <a:ext cx="2622014" cy="658579"/>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Suivi clinique </a:t>
                </a:r>
              </a:p>
              <a:p>
                <a:r>
                  <a:rPr lang="fr-FR" dirty="0">
                    <a:latin typeface="Arial" panose="020B0604020202020204" pitchFamily="34" charset="0"/>
                    <a:cs typeface="Arial" panose="020B0604020202020204" pitchFamily="34" charset="0"/>
                  </a:rPr>
                  <a:t>Renouvellement 2 ans</a:t>
                </a:r>
              </a:p>
            </p:txBody>
          </p:sp>
          <p:cxnSp>
            <p:nvCxnSpPr>
              <p:cNvPr id="19" name="Connecteur droit avec flèche 18"/>
              <p:cNvCxnSpPr/>
              <p:nvPr/>
            </p:nvCxnSpPr>
            <p:spPr>
              <a:xfrm flipH="1" flipV="1">
                <a:off x="2114337" y="4177255"/>
                <a:ext cx="272335" cy="509296"/>
              </a:xfrm>
              <a:prstGeom prst="straightConnector1">
                <a:avLst/>
              </a:prstGeom>
              <a:ln w="698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4332512" y="4121536"/>
                <a:ext cx="180425" cy="509296"/>
              </a:xfrm>
              <a:prstGeom prst="straightConnector1">
                <a:avLst/>
              </a:prstGeom>
              <a:ln w="698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5568124" y="3536349"/>
                <a:ext cx="778263" cy="1267174"/>
              </a:xfrm>
              <a:prstGeom prst="straightConnector1">
                <a:avLst/>
              </a:prstGeom>
              <a:ln w="69850">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3115643" y="2167572"/>
                <a:ext cx="857333" cy="0"/>
              </a:xfrm>
              <a:prstGeom prst="straightConnector1">
                <a:avLst/>
              </a:prstGeom>
              <a:ln w="69850">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7253455" y="4020085"/>
                <a:ext cx="18352" cy="540204"/>
              </a:xfrm>
              <a:prstGeom prst="straightConnector1">
                <a:avLst/>
              </a:prstGeom>
              <a:ln w="6985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6" name="ZoneTexte 25"/>
            <p:cNvSpPr txBox="1"/>
            <p:nvPr/>
          </p:nvSpPr>
          <p:spPr>
            <a:xfrm>
              <a:off x="3317471" y="3029590"/>
              <a:ext cx="1509990" cy="376331"/>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CI définitive</a:t>
              </a:r>
            </a:p>
          </p:txBody>
        </p:sp>
        <p:cxnSp>
          <p:nvCxnSpPr>
            <p:cNvPr id="27" name="Connecteur droit avec flèche 26"/>
            <p:cNvCxnSpPr/>
            <p:nvPr/>
          </p:nvCxnSpPr>
          <p:spPr>
            <a:xfrm flipV="1">
              <a:off x="5912229" y="1294966"/>
              <a:ext cx="786026" cy="635666"/>
            </a:xfrm>
            <a:prstGeom prst="straightConnector1">
              <a:avLst/>
            </a:prstGeom>
            <a:ln w="69850">
              <a:headEnd type="none"/>
              <a:tailEnd type="stealt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569868" y="909810"/>
              <a:ext cx="1300356" cy="376331"/>
            </a:xfrm>
            <a:prstGeom prst="rect">
              <a:avLst/>
            </a:prstGeom>
          </p:spPr>
          <p:txBody>
            <a:bodyPr wrap="none">
              <a:spAutoFit/>
            </a:bodyPr>
            <a:lstStyle/>
            <a:p>
              <a:r>
                <a:rPr lang="fr-FR" dirty="0">
                  <a:latin typeface="Arial" panose="020B0604020202020204" pitchFamily="34" charset="0"/>
                  <a:cs typeface="Arial" panose="020B0604020202020204" pitchFamily="34" charset="0"/>
                </a:rPr>
                <a:t>Envoi DEP</a:t>
              </a:r>
            </a:p>
          </p:txBody>
        </p:sp>
        <p:cxnSp>
          <p:nvCxnSpPr>
            <p:cNvPr id="32" name="Connecteur droit avec flèche 31"/>
            <p:cNvCxnSpPr/>
            <p:nvPr/>
          </p:nvCxnSpPr>
          <p:spPr>
            <a:xfrm flipH="1">
              <a:off x="7402919" y="1310426"/>
              <a:ext cx="106224" cy="604602"/>
            </a:xfrm>
            <a:prstGeom prst="straightConnector1">
              <a:avLst/>
            </a:prstGeom>
            <a:ln w="698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a:off x="6022266" y="6158429"/>
              <a:ext cx="1286648" cy="0"/>
            </a:xfrm>
            <a:prstGeom prst="straightConnector1">
              <a:avLst/>
            </a:prstGeom>
            <a:ln w="69850">
              <a:headEnd type="none"/>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6357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18952" y="1300766"/>
            <a:ext cx="7302321" cy="523220"/>
          </a:xfrm>
          <a:prstGeom prst="rect">
            <a:avLst/>
          </a:prstGeom>
          <a:noFill/>
        </p:spPr>
        <p:txBody>
          <a:bodyPr wrap="square" rtlCol="0">
            <a:spAutoFit/>
          </a:bodyPr>
          <a:lstStyle/>
          <a:p>
            <a:r>
              <a:rPr lang="fr-FR" sz="2800" dirty="0" smtClean="0"/>
              <a:t>L’OAM est-elle aussi efficace que la PPC ?</a:t>
            </a:r>
            <a:endParaRPr lang="fr-FR" sz="2800" dirty="0"/>
          </a:p>
        </p:txBody>
      </p:sp>
    </p:spTree>
    <p:extLst>
      <p:ext uri="{BB962C8B-B14F-4D97-AF65-F5344CB8AC3E}">
        <p14:creationId xmlns:p14="http://schemas.microsoft.com/office/powerpoint/2010/main" xmlns="" val="419095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682581" y="1032323"/>
            <a:ext cx="5442632" cy="4546242"/>
          </a:xfrm>
          <a:prstGeom prst="rect">
            <a:avLst/>
          </a:prstGeom>
        </p:spPr>
      </p:pic>
      <p:pic>
        <p:nvPicPr>
          <p:cNvPr id="3" name="Image 2"/>
          <p:cNvPicPr>
            <a:picLocks noChangeAspect="1"/>
          </p:cNvPicPr>
          <p:nvPr/>
        </p:nvPicPr>
        <p:blipFill>
          <a:blip r:embed="rId3" cstate="print"/>
          <a:stretch>
            <a:fillRect/>
          </a:stretch>
        </p:blipFill>
        <p:spPr>
          <a:xfrm>
            <a:off x="6996047" y="832971"/>
            <a:ext cx="3384325" cy="4754317"/>
          </a:xfrm>
          <a:prstGeom prst="rect">
            <a:avLst/>
          </a:prstGeom>
        </p:spPr>
      </p:pic>
      <p:sp>
        <p:nvSpPr>
          <p:cNvPr id="4" name="ZoneTexte 3"/>
          <p:cNvSpPr txBox="1"/>
          <p:nvPr/>
        </p:nvSpPr>
        <p:spPr>
          <a:xfrm>
            <a:off x="3201709" y="248196"/>
            <a:ext cx="6393052" cy="584775"/>
          </a:xfrm>
          <a:prstGeom prst="rect">
            <a:avLst/>
          </a:prstGeom>
          <a:noFill/>
        </p:spPr>
        <p:txBody>
          <a:bodyPr wrap="square" rtlCol="0">
            <a:spAutoFit/>
          </a:bodyPr>
          <a:lstStyle/>
          <a:p>
            <a:r>
              <a:rPr lang="fr-FR" sz="3200" dirty="0" smtClean="0"/>
              <a:t>IAH</a:t>
            </a:r>
            <a:endParaRPr lang="fr-FR" sz="3200" dirty="0"/>
          </a:p>
        </p:txBody>
      </p:sp>
      <p:sp>
        <p:nvSpPr>
          <p:cNvPr id="5" name="ZoneTexte 4"/>
          <p:cNvSpPr txBox="1"/>
          <p:nvPr/>
        </p:nvSpPr>
        <p:spPr>
          <a:xfrm>
            <a:off x="1944710" y="5988676"/>
            <a:ext cx="3760631" cy="646331"/>
          </a:xfrm>
          <a:prstGeom prst="rect">
            <a:avLst/>
          </a:prstGeom>
          <a:noFill/>
        </p:spPr>
        <p:txBody>
          <a:bodyPr wrap="square" rtlCol="0">
            <a:spAutoFit/>
          </a:bodyPr>
          <a:lstStyle/>
          <a:p>
            <a:r>
              <a:rPr lang="fr-FR" dirty="0" err="1" smtClean="0"/>
              <a:t>Sharples</a:t>
            </a:r>
            <a:r>
              <a:rPr lang="fr-FR" dirty="0" smtClean="0"/>
              <a:t> </a:t>
            </a:r>
            <a:r>
              <a:rPr lang="fr-FR" dirty="0" err="1" smtClean="0"/>
              <a:t>Sleep</a:t>
            </a:r>
            <a:r>
              <a:rPr lang="fr-FR" dirty="0" smtClean="0"/>
              <a:t> Med </a:t>
            </a:r>
            <a:r>
              <a:rPr lang="fr-FR" dirty="0" err="1" smtClean="0"/>
              <a:t>Rev</a:t>
            </a:r>
            <a:r>
              <a:rPr lang="fr-FR" dirty="0" smtClean="0"/>
              <a:t> 2016</a:t>
            </a:r>
          </a:p>
          <a:p>
            <a:r>
              <a:rPr lang="fr-FR" dirty="0" smtClean="0"/>
              <a:t>Schwartz </a:t>
            </a:r>
            <a:r>
              <a:rPr lang="fr-FR" dirty="0" err="1" smtClean="0"/>
              <a:t>Sleep</a:t>
            </a:r>
            <a:r>
              <a:rPr lang="fr-FR" dirty="0" smtClean="0"/>
              <a:t> </a:t>
            </a:r>
            <a:r>
              <a:rPr lang="fr-FR" dirty="0" err="1" smtClean="0"/>
              <a:t>Breath</a:t>
            </a:r>
            <a:r>
              <a:rPr lang="fr-FR" dirty="0" smtClean="0"/>
              <a:t> 2018</a:t>
            </a:r>
            <a:endParaRPr lang="fr-FR" dirty="0"/>
          </a:p>
        </p:txBody>
      </p:sp>
    </p:spTree>
    <p:extLst>
      <p:ext uri="{BB962C8B-B14F-4D97-AF65-F5344CB8AC3E}">
        <p14:creationId xmlns:p14="http://schemas.microsoft.com/office/powerpoint/2010/main" xmlns="" val="258754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45487" y="636177"/>
            <a:ext cx="6346156" cy="4917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11"/>
          <p:cNvSpPr>
            <a:spLocks noChangeArrowheads="1"/>
          </p:cNvSpPr>
          <p:nvPr/>
        </p:nvSpPr>
        <p:spPr bwMode="auto">
          <a:xfrm>
            <a:off x="6619597" y="6022472"/>
            <a:ext cx="3744912"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fr-FR" sz="1200" dirty="0" err="1"/>
              <a:t>Kato</a:t>
            </a:r>
            <a:r>
              <a:rPr lang="fr-FR" sz="1200" dirty="0"/>
              <a:t> J. CHEST 2000; 117:1065–1072</a:t>
            </a:r>
          </a:p>
        </p:txBody>
      </p:sp>
      <p:sp>
        <p:nvSpPr>
          <p:cNvPr id="4" name="ZoneTexte 3"/>
          <p:cNvSpPr txBox="1"/>
          <p:nvPr/>
        </p:nvSpPr>
        <p:spPr>
          <a:xfrm>
            <a:off x="437881" y="1262130"/>
            <a:ext cx="4353059" cy="954107"/>
          </a:xfrm>
          <a:prstGeom prst="rect">
            <a:avLst/>
          </a:prstGeom>
          <a:noFill/>
        </p:spPr>
        <p:txBody>
          <a:bodyPr wrap="square" rtlCol="0">
            <a:spAutoFit/>
          </a:bodyPr>
          <a:lstStyle/>
          <a:p>
            <a:r>
              <a:rPr lang="fr-FR" sz="2800" dirty="0" smtClean="0"/>
              <a:t>Importance de la titration versus PPC </a:t>
            </a:r>
            <a:r>
              <a:rPr lang="fr-FR" sz="2800" dirty="0" err="1" smtClean="0"/>
              <a:t>auto-pilotée</a:t>
            </a:r>
            <a:endParaRPr lang="fr-FR" sz="2800" dirty="0"/>
          </a:p>
        </p:txBody>
      </p:sp>
    </p:spTree>
    <p:extLst>
      <p:ext uri="{BB962C8B-B14F-4D97-AF65-F5344CB8AC3E}">
        <p14:creationId xmlns:p14="http://schemas.microsoft.com/office/powerpoint/2010/main" xmlns="" val="2050062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96225" y="314292"/>
            <a:ext cx="7688687" cy="461665"/>
          </a:xfrm>
          <a:prstGeom prst="rect">
            <a:avLst/>
          </a:prstGeom>
          <a:noFill/>
        </p:spPr>
        <p:txBody>
          <a:bodyPr wrap="square" rtlCol="0">
            <a:spAutoFit/>
          </a:bodyPr>
          <a:lstStyle/>
          <a:p>
            <a:r>
              <a:rPr lang="fr-FR" sz="2400" dirty="0" smtClean="0"/>
              <a:t>Quel est le bon critère IAH pour juger efficacité OAM ?</a:t>
            </a:r>
            <a:r>
              <a:rPr lang="fr-FR" dirty="0" smtClean="0"/>
              <a:t> </a:t>
            </a:r>
            <a:endParaRPr lang="fr-FR" dirty="0"/>
          </a:p>
        </p:txBody>
      </p:sp>
      <p:graphicFrame>
        <p:nvGraphicFramePr>
          <p:cNvPr id="4" name="Group 4"/>
          <p:cNvGraphicFramePr>
            <a:graphicFrameLocks noGrp="1"/>
          </p:cNvGraphicFramePr>
          <p:nvPr>
            <p:extLst>
              <p:ext uri="{D42A27DB-BD31-4B8C-83A1-F6EECF244321}">
                <p14:modId xmlns:p14="http://schemas.microsoft.com/office/powerpoint/2010/main" xmlns="" val="4144446290"/>
              </p:ext>
            </p:extLst>
          </p:nvPr>
        </p:nvGraphicFramePr>
        <p:xfrm>
          <a:off x="1416671" y="1893974"/>
          <a:ext cx="8680366" cy="2700526"/>
        </p:xfrm>
        <a:graphic>
          <a:graphicData uri="http://schemas.openxmlformats.org/drawingml/2006/table">
            <a:tbl>
              <a:tblPr/>
              <a:tblGrid>
                <a:gridCol w="1553193"/>
                <a:gridCol w="1705167"/>
                <a:gridCol w="1957589"/>
                <a:gridCol w="996823"/>
                <a:gridCol w="2467594"/>
              </a:tblGrid>
              <a:tr h="733316">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400" b="0" i="0" u="none" strike="noStrike" cap="none" normalizeH="0" baseline="0" dirty="0" smtClean="0">
                          <a:ln>
                            <a:noFill/>
                          </a:ln>
                          <a:solidFill>
                            <a:schemeClr val="tx1"/>
                          </a:solidFill>
                          <a:effectLst/>
                          <a:latin typeface="Calibri" pitchFamily="34" charset="0"/>
                        </a:rPr>
                        <a:t>N=224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000" b="0" i="0" u="none" strike="noStrike" cap="none" normalizeH="0" baseline="0" dirty="0" smtClean="0">
                          <a:ln>
                            <a:noFill/>
                          </a:ln>
                          <a:solidFill>
                            <a:schemeClr val="tx1"/>
                          </a:solidFill>
                          <a:effectLst/>
                          <a:latin typeface="Calibri" pitchFamily="34" charset="0"/>
                        </a:rPr>
                        <a:t>IAH&lt;5 et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000" b="0" i="0" u="none" strike="noStrike" cap="none" normalizeH="0" baseline="0" dirty="0" smtClean="0">
                          <a:ln>
                            <a:noFill/>
                          </a:ln>
                          <a:solidFill>
                            <a:schemeClr val="tx1"/>
                          </a:solidFill>
                          <a:effectLst/>
                          <a:latin typeface="Calibri" pitchFamily="34" charset="0"/>
                        </a:rPr>
                        <a:t>IAH&lt;10 et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000" b="0" i="0" u="none" strike="noStrike" cap="none" normalizeH="0" baseline="0" dirty="0" smtClean="0">
                          <a:ln>
                            <a:noFill/>
                          </a:ln>
                          <a:solidFill>
                            <a:schemeClr val="tx1"/>
                          </a:solidFill>
                          <a:effectLst/>
                          <a:latin typeface="Calibri"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000" b="0" i="0" u="none" strike="noStrike" cap="none" normalizeH="0" baseline="0" smtClean="0">
                          <a:ln>
                            <a:noFill/>
                          </a:ln>
                          <a:solidFill>
                            <a:schemeClr val="tx1"/>
                          </a:solidFill>
                          <a:effectLst/>
                          <a:latin typeface="Calibri" pitchFamily="34" charset="0"/>
                        </a:rPr>
                        <a:t>50% nadir SpO2&gt;90%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3605">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400" b="0" i="0" u="none" strike="noStrike" cap="none" normalizeH="0" baseline="0" smtClean="0">
                          <a:ln>
                            <a:noFill/>
                          </a:ln>
                          <a:solidFill>
                            <a:schemeClr val="tx1"/>
                          </a:solidFill>
                          <a:effectLst/>
                          <a:latin typeface="Calibri"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400" b="0" i="0" u="none" strike="noStrike" cap="none" normalizeH="0" baseline="0" dirty="0" smtClean="0">
                          <a:ln>
                            <a:noFill/>
                          </a:ln>
                          <a:solidFill>
                            <a:schemeClr val="tx1"/>
                          </a:solidFill>
                          <a:effectLst/>
                          <a:latin typeface="Calibri" pitchFamily="34"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400" b="0" i="0" u="none" strike="noStrike" cap="none" normalizeH="0" baseline="0" dirty="0" smtClean="0">
                          <a:ln>
                            <a:noFill/>
                          </a:ln>
                          <a:solidFill>
                            <a:schemeClr val="tx1"/>
                          </a:solidFill>
                          <a:effectLst/>
                          <a:latin typeface="Calibri" pitchFamily="34"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400" b="0" i="0" u="none" strike="noStrike" cap="none" normalizeH="0" baseline="0" dirty="0" smtClean="0">
                          <a:ln>
                            <a:noFill/>
                          </a:ln>
                          <a:solidFill>
                            <a:schemeClr val="tx1"/>
                          </a:solidFill>
                          <a:effectLst/>
                          <a:latin typeface="Calibri" pitchFamily="34"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400" b="0" i="0" u="none" strike="noStrike" cap="none" normalizeH="0" baseline="0" dirty="0" smtClean="0">
                          <a:ln>
                            <a:noFill/>
                          </a:ln>
                          <a:solidFill>
                            <a:schemeClr val="tx1"/>
                          </a:solidFill>
                          <a:effectLst/>
                          <a:latin typeface="Calibri" pitchFamily="34" charset="0"/>
                        </a:rPr>
                        <a:t>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3605">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400" b="0" i="0" u="none" strike="noStrike" cap="none" normalizeH="0" baseline="0" smtClean="0">
                          <a:ln>
                            <a:noFill/>
                          </a:ln>
                          <a:solidFill>
                            <a:schemeClr val="tx1"/>
                          </a:solidFill>
                          <a:effectLst/>
                          <a:latin typeface="Calibri" pitchFamily="34" charset="0"/>
                        </a:rPr>
                        <a:t>Sévères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400" b="0" i="0" u="none" strike="noStrike" cap="none" normalizeH="0" baseline="0" smtClean="0">
                          <a:ln>
                            <a:noFill/>
                          </a:ln>
                          <a:solidFill>
                            <a:schemeClr val="tx1"/>
                          </a:solidFill>
                          <a:effectLst/>
                          <a:latin typeface="Calibri"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400" b="0" i="0" u="none" strike="noStrike" cap="none" normalizeH="0" baseline="0" smtClean="0">
                          <a:ln>
                            <a:noFill/>
                          </a:ln>
                          <a:solidFill>
                            <a:schemeClr val="tx1"/>
                          </a:solidFill>
                          <a:effectLst/>
                          <a:latin typeface="Calibri" pitchFamily="34"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400" b="0" i="0" u="none" strike="noStrike" cap="none" normalizeH="0" baseline="0" smtClean="0">
                          <a:ln>
                            <a:noFill/>
                          </a:ln>
                          <a:solidFill>
                            <a:schemeClr val="tx1"/>
                          </a:solidFill>
                          <a:effectLst/>
                          <a:latin typeface="Calibri" pitchFamily="3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fr-FR" sz="2400" b="0" i="0" u="none" strike="noStrike" cap="none" normalizeH="0" baseline="0" dirty="0" smtClean="0">
                          <a:ln>
                            <a:noFill/>
                          </a:ln>
                          <a:solidFill>
                            <a:schemeClr val="tx1"/>
                          </a:solidFill>
                          <a:effectLst/>
                          <a:latin typeface="Calibri" pitchFamily="34"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30"/>
          <p:cNvSpPr txBox="1">
            <a:spLocks noChangeArrowheads="1"/>
          </p:cNvSpPr>
          <p:nvPr/>
        </p:nvSpPr>
        <p:spPr bwMode="auto">
          <a:xfrm>
            <a:off x="2659486" y="1525952"/>
            <a:ext cx="54006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dirty="0"/>
              <a:t>% de répondeurs en fonction du critère de réponse</a:t>
            </a:r>
          </a:p>
        </p:txBody>
      </p:sp>
      <p:sp>
        <p:nvSpPr>
          <p:cNvPr id="6" name="Rectangle 5"/>
          <p:cNvSpPr>
            <a:spLocks noChangeArrowheads="1"/>
          </p:cNvSpPr>
          <p:nvPr/>
        </p:nvSpPr>
        <p:spPr bwMode="auto">
          <a:xfrm>
            <a:off x="7806544" y="6118359"/>
            <a:ext cx="29622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dirty="0"/>
              <a:t>T. </a:t>
            </a:r>
            <a:r>
              <a:rPr lang="fr-FR" altLang="fr-FR" sz="1200" dirty="0" err="1"/>
              <a:t>Fukuda</a:t>
            </a:r>
            <a:r>
              <a:rPr lang="fr-FR" altLang="fr-FR" sz="1200" dirty="0"/>
              <a:t> </a:t>
            </a:r>
            <a:r>
              <a:rPr lang="fr-FR" altLang="fr-FR" sz="1200" dirty="0" err="1"/>
              <a:t>Sleep</a:t>
            </a:r>
            <a:r>
              <a:rPr lang="fr-FR" altLang="fr-FR" sz="1200" dirty="0"/>
              <a:t> Med 15 (2014) 367–370</a:t>
            </a:r>
          </a:p>
        </p:txBody>
      </p:sp>
    </p:spTree>
    <p:extLst>
      <p:ext uri="{BB962C8B-B14F-4D97-AF65-F5344CB8AC3E}">
        <p14:creationId xmlns:p14="http://schemas.microsoft.com/office/powerpoint/2010/main" xmlns="" val="370862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9244" y="1105628"/>
            <a:ext cx="11217500" cy="3539430"/>
          </a:xfrm>
          <a:prstGeom prst="rect">
            <a:avLst/>
          </a:prstGeom>
          <a:noFill/>
        </p:spPr>
        <p:txBody>
          <a:bodyPr wrap="square" rtlCol="0">
            <a:spAutoFit/>
          </a:bodyPr>
          <a:lstStyle/>
          <a:p>
            <a:r>
              <a:rPr lang="fr-FR" sz="3200" dirty="0" smtClean="0"/>
              <a:t>Réduction IAH de 50% : </a:t>
            </a:r>
          </a:p>
          <a:p>
            <a:pPr marL="342900" indent="-342900">
              <a:buFont typeface="Arial" panose="020B0604020202020204" pitchFamily="34" charset="0"/>
              <a:buChar char="•"/>
            </a:pPr>
            <a:r>
              <a:rPr lang="fr-FR" sz="3200" dirty="0" smtClean="0"/>
              <a:t>utilisé dans l’évaluation des traitements alternatifs</a:t>
            </a:r>
          </a:p>
          <a:p>
            <a:pPr marL="342900" indent="-342900">
              <a:buFont typeface="Arial" panose="020B0604020202020204" pitchFamily="34" charset="0"/>
              <a:buChar char="•"/>
            </a:pPr>
            <a:r>
              <a:rPr lang="fr-FR" sz="3200" dirty="0" smtClean="0"/>
              <a:t>Corrélé à la qualité du sommeil </a:t>
            </a:r>
            <a:r>
              <a:rPr lang="fr-FR" dirty="0" smtClean="0"/>
              <a:t>(Lee JCSM 2016)</a:t>
            </a:r>
          </a:p>
          <a:p>
            <a:pPr marL="342900" indent="-342900">
              <a:buFont typeface="Arial" panose="020B0604020202020204" pitchFamily="34" charset="0"/>
              <a:buChar char="•"/>
            </a:pPr>
            <a:endParaRPr lang="fr-FR" sz="3200" dirty="0"/>
          </a:p>
          <a:p>
            <a:r>
              <a:rPr lang="fr-FR" sz="3200" dirty="0" smtClean="0"/>
              <a:t>IAH&lt;10/h : contrôle des symptômes à long terme </a:t>
            </a:r>
            <a:r>
              <a:rPr lang="fr-FR" dirty="0" smtClean="0"/>
              <a:t>(</a:t>
            </a:r>
            <a:r>
              <a:rPr lang="fr-FR" dirty="0" err="1" smtClean="0"/>
              <a:t>Wee</a:t>
            </a:r>
            <a:r>
              <a:rPr lang="fr-FR" dirty="0" smtClean="0"/>
              <a:t> BMJ open 2018)</a:t>
            </a:r>
          </a:p>
          <a:p>
            <a:r>
              <a:rPr lang="fr-FR" sz="3200" dirty="0" smtClean="0"/>
              <a:t>IAH&lt;15/h : réduction du risque de développer une HTA</a:t>
            </a:r>
          </a:p>
          <a:p>
            <a:r>
              <a:rPr lang="fr-FR" sz="3200" dirty="0" smtClean="0"/>
              <a:t>Aucune corrélation pour IAH&lt;5/h </a:t>
            </a:r>
            <a:endParaRPr lang="fr-FR" sz="3200" dirty="0"/>
          </a:p>
        </p:txBody>
      </p:sp>
    </p:spTree>
    <p:extLst>
      <p:ext uri="{BB962C8B-B14F-4D97-AF65-F5344CB8AC3E}">
        <p14:creationId xmlns:p14="http://schemas.microsoft.com/office/powerpoint/2010/main" xmlns="" val="248819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4868214" y="708337"/>
            <a:ext cx="5460642" cy="5594629"/>
          </a:xfrm>
          <a:prstGeom prst="rect">
            <a:avLst/>
          </a:prstGeom>
        </p:spPr>
      </p:pic>
      <p:sp>
        <p:nvSpPr>
          <p:cNvPr id="6" name="ZoneTexte 5"/>
          <p:cNvSpPr txBox="1"/>
          <p:nvPr/>
        </p:nvSpPr>
        <p:spPr>
          <a:xfrm>
            <a:off x="1352282" y="6027313"/>
            <a:ext cx="3696236" cy="338554"/>
          </a:xfrm>
          <a:prstGeom prst="rect">
            <a:avLst/>
          </a:prstGeom>
          <a:noFill/>
        </p:spPr>
        <p:txBody>
          <a:bodyPr wrap="square" rtlCol="0">
            <a:spAutoFit/>
          </a:bodyPr>
          <a:lstStyle/>
          <a:p>
            <a:r>
              <a:rPr lang="fr-FR" sz="1600" dirty="0" err="1" smtClean="0"/>
              <a:t>Ravesloot</a:t>
            </a:r>
            <a:r>
              <a:rPr lang="fr-FR" sz="1600" dirty="0" smtClean="0"/>
              <a:t> </a:t>
            </a:r>
            <a:r>
              <a:rPr lang="fr-FR" sz="1600" dirty="0" err="1" smtClean="0"/>
              <a:t>Sleep</a:t>
            </a:r>
            <a:r>
              <a:rPr lang="fr-FR" sz="1600" dirty="0" smtClean="0"/>
              <a:t> 2011</a:t>
            </a:r>
            <a:endParaRPr lang="fr-FR" sz="1600" dirty="0"/>
          </a:p>
        </p:txBody>
      </p:sp>
      <p:sp>
        <p:nvSpPr>
          <p:cNvPr id="7" name="ZoneTexte 6"/>
          <p:cNvSpPr txBox="1"/>
          <p:nvPr/>
        </p:nvSpPr>
        <p:spPr>
          <a:xfrm>
            <a:off x="631065" y="1982830"/>
            <a:ext cx="3696236" cy="1384995"/>
          </a:xfrm>
          <a:prstGeom prst="rect">
            <a:avLst/>
          </a:prstGeom>
          <a:noFill/>
        </p:spPr>
        <p:txBody>
          <a:bodyPr wrap="square" rtlCol="0">
            <a:spAutoFit/>
          </a:bodyPr>
          <a:lstStyle/>
          <a:p>
            <a:r>
              <a:rPr lang="fr-FR" sz="2800" dirty="0" smtClean="0"/>
              <a:t>4h utilisation</a:t>
            </a:r>
          </a:p>
          <a:p>
            <a:r>
              <a:rPr lang="fr-FR" sz="2800" dirty="0" smtClean="0"/>
              <a:t>8h PPC</a:t>
            </a:r>
          </a:p>
          <a:p>
            <a:r>
              <a:rPr lang="fr-FR" sz="2800" dirty="0" smtClean="0"/>
              <a:t>IAH résiduel 5/h</a:t>
            </a:r>
            <a:endParaRPr lang="fr-FR" sz="2800" dirty="0"/>
          </a:p>
        </p:txBody>
      </p:sp>
    </p:spTree>
    <p:extLst>
      <p:ext uri="{BB962C8B-B14F-4D97-AF65-F5344CB8AC3E}">
        <p14:creationId xmlns:p14="http://schemas.microsoft.com/office/powerpoint/2010/main" xmlns="" val="2258611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95211" y="188913"/>
            <a:ext cx="9144000" cy="863600"/>
          </a:xfrm>
        </p:spPr>
        <p:txBody>
          <a:bodyPr>
            <a:normAutofit/>
          </a:bodyPr>
          <a:lstStyle/>
          <a:p>
            <a:pPr>
              <a:defRPr/>
            </a:pPr>
            <a:r>
              <a:rPr lang="fr-FR" sz="4000" dirty="0" smtClean="0"/>
              <a:t>Autres critères</a:t>
            </a:r>
            <a:endParaRPr lang="fr-FR" sz="4000" dirty="0"/>
          </a:p>
        </p:txBody>
      </p:sp>
      <p:pic>
        <p:nvPicPr>
          <p:cNvPr id="2" name="Image 1"/>
          <p:cNvPicPr>
            <a:picLocks noChangeAspect="1"/>
          </p:cNvPicPr>
          <p:nvPr/>
        </p:nvPicPr>
        <p:blipFill>
          <a:blip r:embed="rId2" cstate="print"/>
          <a:stretch>
            <a:fillRect/>
          </a:stretch>
        </p:blipFill>
        <p:spPr>
          <a:xfrm>
            <a:off x="321971" y="1052513"/>
            <a:ext cx="3767903" cy="5665702"/>
          </a:xfrm>
          <a:prstGeom prst="rect">
            <a:avLst/>
          </a:prstGeom>
        </p:spPr>
      </p:pic>
      <p:pic>
        <p:nvPicPr>
          <p:cNvPr id="3" name="Image 2"/>
          <p:cNvPicPr>
            <a:picLocks noChangeAspect="1"/>
          </p:cNvPicPr>
          <p:nvPr/>
        </p:nvPicPr>
        <p:blipFill>
          <a:blip r:embed="rId3" cstate="print"/>
          <a:stretch>
            <a:fillRect/>
          </a:stretch>
        </p:blipFill>
        <p:spPr>
          <a:xfrm>
            <a:off x="8095923" y="1787105"/>
            <a:ext cx="3837904" cy="4196518"/>
          </a:xfrm>
          <a:prstGeom prst="rect">
            <a:avLst/>
          </a:prstGeom>
        </p:spPr>
      </p:pic>
      <p:sp>
        <p:nvSpPr>
          <p:cNvPr id="4" name="ZoneTexte 3"/>
          <p:cNvSpPr txBox="1"/>
          <p:nvPr/>
        </p:nvSpPr>
        <p:spPr>
          <a:xfrm>
            <a:off x="1722964" y="1718755"/>
            <a:ext cx="965916" cy="461665"/>
          </a:xfrm>
          <a:prstGeom prst="rect">
            <a:avLst/>
          </a:prstGeom>
          <a:noFill/>
        </p:spPr>
        <p:txBody>
          <a:bodyPr wrap="square" rtlCol="0">
            <a:spAutoFit/>
          </a:bodyPr>
          <a:lstStyle/>
          <a:p>
            <a:r>
              <a:rPr lang="fr-FR" sz="2400" dirty="0" smtClean="0"/>
              <a:t>ESS</a:t>
            </a:r>
            <a:endParaRPr lang="fr-FR" sz="2400" dirty="0"/>
          </a:p>
        </p:txBody>
      </p:sp>
      <p:sp>
        <p:nvSpPr>
          <p:cNvPr id="5" name="ZoneTexte 4"/>
          <p:cNvSpPr txBox="1"/>
          <p:nvPr/>
        </p:nvSpPr>
        <p:spPr>
          <a:xfrm>
            <a:off x="9011157" y="1277487"/>
            <a:ext cx="2137893" cy="369332"/>
          </a:xfrm>
          <a:prstGeom prst="rect">
            <a:avLst/>
          </a:prstGeom>
          <a:noFill/>
        </p:spPr>
        <p:txBody>
          <a:bodyPr wrap="square" rtlCol="0">
            <a:spAutoFit/>
          </a:bodyPr>
          <a:lstStyle/>
          <a:p>
            <a:r>
              <a:rPr lang="fr-FR" dirty="0" smtClean="0"/>
              <a:t>observance</a:t>
            </a:r>
            <a:endParaRPr lang="fr-FR" dirty="0"/>
          </a:p>
        </p:txBody>
      </p:sp>
      <p:sp>
        <p:nvSpPr>
          <p:cNvPr id="6" name="ZoneTexte 5"/>
          <p:cNvSpPr txBox="1"/>
          <p:nvPr/>
        </p:nvSpPr>
        <p:spPr>
          <a:xfrm>
            <a:off x="4027629" y="1883307"/>
            <a:ext cx="4068293" cy="2246769"/>
          </a:xfrm>
          <a:prstGeom prst="rect">
            <a:avLst/>
          </a:prstGeom>
          <a:noFill/>
        </p:spPr>
        <p:txBody>
          <a:bodyPr wrap="square" rtlCol="0">
            <a:spAutoFit/>
          </a:bodyPr>
          <a:lstStyle/>
          <a:p>
            <a:r>
              <a:rPr lang="fr-FR" sz="2800" dirty="0" smtClean="0"/>
              <a:t>Pas de différence sur qualité de vie, sommeil, scores cognitifs, …</a:t>
            </a:r>
          </a:p>
          <a:p>
            <a:endParaRPr lang="fr-FR" sz="2800" dirty="0"/>
          </a:p>
          <a:p>
            <a:r>
              <a:rPr lang="fr-FR" sz="2800" dirty="0" smtClean="0"/>
              <a:t>Préférence pour l’OAM</a:t>
            </a:r>
            <a:endParaRPr lang="fr-FR" sz="2800" dirty="0"/>
          </a:p>
        </p:txBody>
      </p:sp>
      <p:sp>
        <p:nvSpPr>
          <p:cNvPr id="7" name="Rectangle 6"/>
          <p:cNvSpPr/>
          <p:nvPr/>
        </p:nvSpPr>
        <p:spPr>
          <a:xfrm>
            <a:off x="5647730" y="6131467"/>
            <a:ext cx="2793072" cy="369332"/>
          </a:xfrm>
          <a:prstGeom prst="rect">
            <a:avLst/>
          </a:prstGeom>
        </p:spPr>
        <p:txBody>
          <a:bodyPr wrap="none">
            <a:spAutoFit/>
          </a:bodyPr>
          <a:lstStyle/>
          <a:p>
            <a:r>
              <a:rPr lang="fr-FR" dirty="0"/>
              <a:t>Schwartz </a:t>
            </a:r>
            <a:r>
              <a:rPr lang="fr-FR" dirty="0" err="1"/>
              <a:t>Sleep</a:t>
            </a:r>
            <a:r>
              <a:rPr lang="fr-FR" dirty="0"/>
              <a:t> </a:t>
            </a:r>
            <a:r>
              <a:rPr lang="fr-FR" dirty="0" err="1"/>
              <a:t>Breath</a:t>
            </a:r>
            <a:r>
              <a:rPr lang="fr-FR" dirty="0"/>
              <a:t> 2018</a:t>
            </a:r>
          </a:p>
        </p:txBody>
      </p:sp>
    </p:spTree>
    <p:extLst>
      <p:ext uri="{BB962C8B-B14F-4D97-AF65-F5344CB8AC3E}">
        <p14:creationId xmlns:p14="http://schemas.microsoft.com/office/powerpoint/2010/main" xmlns="" val="1536010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635001"/>
            <a:ext cx="8229600" cy="561975"/>
          </a:xfrm>
        </p:spPr>
        <p:txBody>
          <a:bodyPr>
            <a:normAutofit fontScale="90000"/>
          </a:bodyPr>
          <a:lstStyle/>
          <a:p>
            <a:pPr>
              <a:defRPr/>
            </a:pPr>
            <a:r>
              <a:rPr lang="fr-FR" sz="4000" dirty="0"/>
              <a:t>Observance </a:t>
            </a:r>
            <a:r>
              <a:rPr lang="fr-FR" sz="4000" dirty="0" smtClean="0"/>
              <a:t>objective ? </a:t>
            </a:r>
            <a:endParaRPr lang="fr-FR" sz="4000" dirty="0"/>
          </a:p>
        </p:txBody>
      </p:sp>
      <p:pic>
        <p:nvPicPr>
          <p:cNvPr id="266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051" y="1512887"/>
            <a:ext cx="3628298" cy="2443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630" name="Rectangle 12"/>
          <p:cNvSpPr>
            <a:spLocks noChangeArrowheads="1"/>
          </p:cNvSpPr>
          <p:nvPr/>
        </p:nvSpPr>
        <p:spPr bwMode="auto">
          <a:xfrm>
            <a:off x="309093" y="6132580"/>
            <a:ext cx="1101143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dirty="0" err="1">
                <a:solidFill>
                  <a:schemeClr val="tx2"/>
                </a:solidFill>
              </a:rPr>
              <a:t>Objectively</a:t>
            </a:r>
            <a:r>
              <a:rPr lang="fr-FR" altLang="fr-FR" sz="1400" dirty="0">
                <a:solidFill>
                  <a:schemeClr val="tx2"/>
                </a:solidFill>
              </a:rPr>
              <a:t> </a:t>
            </a:r>
            <a:r>
              <a:rPr lang="fr-FR" altLang="fr-FR" sz="1400" dirty="0" err="1">
                <a:solidFill>
                  <a:schemeClr val="tx2"/>
                </a:solidFill>
              </a:rPr>
              <a:t>measured</a:t>
            </a:r>
            <a:r>
              <a:rPr lang="fr-FR" altLang="fr-FR" sz="1400" dirty="0">
                <a:solidFill>
                  <a:schemeClr val="tx2"/>
                </a:solidFill>
              </a:rPr>
              <a:t> vs. self-</a:t>
            </a:r>
            <a:r>
              <a:rPr lang="fr-FR" altLang="fr-FR" sz="1400" dirty="0" err="1">
                <a:solidFill>
                  <a:schemeClr val="tx2"/>
                </a:solidFill>
              </a:rPr>
              <a:t>reported</a:t>
            </a:r>
            <a:r>
              <a:rPr lang="fr-FR" altLang="fr-FR" sz="1400" dirty="0">
                <a:solidFill>
                  <a:schemeClr val="tx2"/>
                </a:solidFill>
              </a:rPr>
              <a:t> compliance </a:t>
            </a:r>
            <a:r>
              <a:rPr lang="fr-FR" altLang="fr-FR" sz="1400" dirty="0" err="1">
                <a:solidFill>
                  <a:schemeClr val="tx2"/>
                </a:solidFill>
              </a:rPr>
              <a:t>during</a:t>
            </a:r>
            <a:r>
              <a:rPr lang="fr-FR" altLang="fr-FR" sz="1400" dirty="0">
                <a:solidFill>
                  <a:schemeClr val="tx2"/>
                </a:solidFill>
              </a:rPr>
              <a:t> oral </a:t>
            </a:r>
            <a:r>
              <a:rPr lang="fr-FR" altLang="fr-FR" sz="1400" dirty="0" err="1">
                <a:solidFill>
                  <a:schemeClr val="tx2"/>
                </a:solidFill>
              </a:rPr>
              <a:t>appliance</a:t>
            </a:r>
            <a:r>
              <a:rPr lang="fr-FR" altLang="fr-FR" sz="1400" dirty="0">
                <a:solidFill>
                  <a:schemeClr val="tx2"/>
                </a:solidFill>
              </a:rPr>
              <a:t> </a:t>
            </a:r>
            <a:r>
              <a:rPr lang="fr-FR" altLang="fr-FR" sz="1400" dirty="0" err="1">
                <a:solidFill>
                  <a:schemeClr val="tx2"/>
                </a:solidFill>
              </a:rPr>
              <a:t>therapy</a:t>
            </a:r>
            <a:r>
              <a:rPr lang="fr-FR" altLang="fr-FR" sz="1400" dirty="0">
                <a:solidFill>
                  <a:schemeClr val="tx2"/>
                </a:solidFill>
              </a:rPr>
              <a:t> for </a:t>
            </a:r>
            <a:r>
              <a:rPr lang="fr-FR" altLang="fr-FR" sz="1400" dirty="0" err="1">
                <a:solidFill>
                  <a:schemeClr val="tx2"/>
                </a:solidFill>
              </a:rPr>
              <a:t>sleep-disordered</a:t>
            </a:r>
            <a:r>
              <a:rPr lang="fr-FR" altLang="fr-FR" sz="1400" dirty="0">
                <a:solidFill>
                  <a:schemeClr val="tx2"/>
                </a:solidFill>
              </a:rPr>
              <a:t> </a:t>
            </a:r>
            <a:r>
              <a:rPr lang="fr-FR" altLang="fr-FR" sz="1400" dirty="0" err="1">
                <a:solidFill>
                  <a:schemeClr val="tx2"/>
                </a:solidFill>
              </a:rPr>
              <a:t>breathing</a:t>
            </a:r>
            <a:r>
              <a:rPr lang="fr-FR" altLang="fr-FR" sz="1400" dirty="0">
                <a:solidFill>
                  <a:schemeClr val="tx2"/>
                </a:solidFill>
              </a:rPr>
              <a:t>. </a:t>
            </a:r>
            <a:r>
              <a:rPr lang="fr-FR" altLang="fr-FR" sz="1400" dirty="0" err="1">
                <a:solidFill>
                  <a:schemeClr val="tx2"/>
                </a:solidFill>
              </a:rPr>
              <a:t>Chest</a:t>
            </a:r>
            <a:r>
              <a:rPr lang="fr-FR" altLang="fr-FR" sz="1400" dirty="0">
                <a:solidFill>
                  <a:schemeClr val="tx2"/>
                </a:solidFill>
              </a:rPr>
              <a:t> 2013 </a:t>
            </a:r>
            <a:r>
              <a:rPr lang="fr-FR" altLang="fr-FR" sz="1400" dirty="0" smtClean="0">
                <a:solidFill>
                  <a:schemeClr val="tx2"/>
                </a:solidFill>
              </a:rPr>
              <a:t> </a:t>
            </a:r>
            <a:r>
              <a:rPr lang="fr-FR" altLang="fr-FR" sz="1400" dirty="0"/>
              <a:t>M</a:t>
            </a:r>
            <a:r>
              <a:rPr lang="fr-FR" altLang="fr-FR" sz="1400" dirty="0" smtClean="0"/>
              <a:t> </a:t>
            </a:r>
            <a:r>
              <a:rPr lang="fr-FR" altLang="fr-FR" sz="1400" dirty="0" err="1"/>
              <a:t>Dieltjens</a:t>
            </a:r>
            <a:endParaRPr lang="fr-FR" altLang="fr-FR" sz="1400" dirty="0"/>
          </a:p>
        </p:txBody>
      </p:sp>
      <p:sp>
        <p:nvSpPr>
          <p:cNvPr id="26631" name="Text Box 13"/>
          <p:cNvSpPr txBox="1">
            <a:spLocks noChangeArrowheads="1"/>
          </p:cNvSpPr>
          <p:nvPr/>
        </p:nvSpPr>
        <p:spPr bwMode="auto">
          <a:xfrm>
            <a:off x="3359150" y="4652963"/>
            <a:ext cx="55435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fr-FR" altLang="fr-FR"/>
          </a:p>
        </p:txBody>
      </p:sp>
      <p:sp>
        <p:nvSpPr>
          <p:cNvPr id="9" name="Rectangle 3"/>
          <p:cNvSpPr>
            <a:spLocks noGrp="1" noChangeArrowheads="1"/>
          </p:cNvSpPr>
          <p:nvPr>
            <p:ph idx="1"/>
          </p:nvPr>
        </p:nvSpPr>
        <p:spPr>
          <a:xfrm>
            <a:off x="3795349" y="2981079"/>
            <a:ext cx="6541394" cy="2981840"/>
          </a:xfrm>
        </p:spPr>
        <p:txBody>
          <a:bodyPr rtlCol="0">
            <a:normAutofit/>
          </a:bodyPr>
          <a:lstStyle/>
          <a:p>
            <a:pPr>
              <a:spcBef>
                <a:spcPts val="600"/>
              </a:spcBef>
              <a:defRPr/>
            </a:pPr>
            <a:r>
              <a:rPr lang="fr-FR" dirty="0"/>
              <a:t>51 </a:t>
            </a:r>
            <a:r>
              <a:rPr lang="fr-FR" dirty="0" smtClean="0"/>
              <a:t>patients </a:t>
            </a:r>
          </a:p>
          <a:p>
            <a:pPr>
              <a:spcBef>
                <a:spcPts val="600"/>
              </a:spcBef>
              <a:defRPr/>
            </a:pPr>
            <a:r>
              <a:rPr lang="fr-FR" dirty="0" smtClean="0"/>
              <a:t>SAOS léger à modéré</a:t>
            </a:r>
          </a:p>
          <a:p>
            <a:pPr>
              <a:spcBef>
                <a:spcPts val="600"/>
              </a:spcBef>
              <a:defRPr/>
            </a:pPr>
            <a:r>
              <a:rPr lang="fr-FR" dirty="0" smtClean="0"/>
              <a:t>Bien contrôlé par l’OAM</a:t>
            </a:r>
            <a:endParaRPr lang="fr-FR" dirty="0"/>
          </a:p>
          <a:p>
            <a:pPr>
              <a:spcBef>
                <a:spcPts val="600"/>
              </a:spcBef>
              <a:defRPr/>
            </a:pPr>
            <a:r>
              <a:rPr lang="fr-FR" dirty="0" smtClean="0"/>
              <a:t>Bonne observance </a:t>
            </a:r>
            <a:r>
              <a:rPr lang="fr-FR" dirty="0"/>
              <a:t>92% ≥</a:t>
            </a:r>
            <a:r>
              <a:rPr lang="fr-FR" dirty="0" smtClean="0"/>
              <a:t>4h</a:t>
            </a:r>
            <a:endParaRPr lang="fr-FR" sz="2000" dirty="0"/>
          </a:p>
          <a:p>
            <a:pPr>
              <a:spcBef>
                <a:spcPts val="600"/>
              </a:spcBef>
              <a:defRPr/>
            </a:pPr>
            <a:r>
              <a:rPr lang="fr-FR" dirty="0"/>
              <a:t>Objective = subjective</a:t>
            </a:r>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58820" y="401638"/>
            <a:ext cx="4006850" cy="425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5988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p:nvPr>
        </p:nvSpPr>
        <p:spPr>
          <a:xfrm>
            <a:off x="239184" y="476250"/>
            <a:ext cx="10515600" cy="836613"/>
          </a:xfrm>
        </p:spPr>
        <p:txBody>
          <a:bodyPr/>
          <a:lstStyle/>
          <a:p>
            <a:pPr eaLnBrk="1" fontAlgn="auto" hangingPunct="1">
              <a:spcAft>
                <a:spcPts val="0"/>
              </a:spcAft>
              <a:defRPr/>
            </a:pPr>
            <a:r>
              <a:rPr lang="fr-FR" sz="3600" dirty="0" smtClean="0"/>
              <a:t>Peut-on prédire l’efficacité de l’OAM ? </a:t>
            </a:r>
          </a:p>
        </p:txBody>
      </p:sp>
      <p:sp>
        <p:nvSpPr>
          <p:cNvPr id="15363" name="Rectangle 3"/>
          <p:cNvSpPr>
            <a:spLocks noGrp="1"/>
          </p:cNvSpPr>
          <p:nvPr>
            <p:ph idx="1"/>
          </p:nvPr>
        </p:nvSpPr>
        <p:spPr>
          <a:xfrm>
            <a:off x="334433" y="1557339"/>
            <a:ext cx="11618384" cy="4351337"/>
          </a:xfrm>
        </p:spPr>
        <p:txBody>
          <a:bodyPr>
            <a:normAutofit fontScale="92500" lnSpcReduction="10000"/>
          </a:bodyPr>
          <a:lstStyle/>
          <a:p>
            <a:pPr eaLnBrk="1" hangingPunct="1"/>
            <a:r>
              <a:rPr lang="fr-FR" altLang="fr-FR" dirty="0" smtClean="0"/>
              <a:t>le sexe féminin, l’absence d’obésité (IMC &lt; 30 kg/m²) et d’obstruction nasale, l’âge inférieur à 60 ans, une sévérité modérée du SAOS et son caractère positionnel, des caractéristiques morphologiques (étroitesse des voies aériennes supérieures</a:t>
            </a:r>
            <a:r>
              <a:rPr lang="fr-FR" altLang="fr-FR" b="1" dirty="0" smtClean="0"/>
              <a:t>, </a:t>
            </a:r>
            <a:r>
              <a:rPr lang="fr-FR" altLang="fr-FR" dirty="0" err="1" smtClean="0"/>
              <a:t>rétromandibulie</a:t>
            </a:r>
            <a:r>
              <a:rPr lang="fr-FR" altLang="fr-FR" dirty="0" smtClean="0"/>
              <a:t>) </a:t>
            </a:r>
            <a:r>
              <a:rPr lang="fr-FR" altLang="fr-FR" dirty="0" smtClean="0">
                <a:solidFill>
                  <a:schemeClr val="tx2"/>
                </a:solidFill>
              </a:rPr>
              <a:t>sont potentiellement</a:t>
            </a:r>
            <a:r>
              <a:rPr lang="fr-FR" altLang="fr-FR" dirty="0" smtClean="0"/>
              <a:t> des facteurs prédictifs d’efficacité d’une OAM. </a:t>
            </a:r>
            <a:endParaRPr lang="fr-FR" altLang="fr-FR" dirty="0" smtClean="0">
              <a:solidFill>
                <a:schemeClr val="tx2"/>
              </a:solidFill>
            </a:endParaRPr>
          </a:p>
          <a:p>
            <a:pPr eaLnBrk="1" hangingPunct="1"/>
            <a:r>
              <a:rPr lang="fr-FR" altLang="fr-FR" dirty="0" smtClean="0">
                <a:solidFill>
                  <a:schemeClr val="tx2"/>
                </a:solidFill>
              </a:rPr>
              <a:t>Aucun critère clinique ou </a:t>
            </a:r>
            <a:r>
              <a:rPr lang="fr-FR" altLang="fr-FR" dirty="0" err="1" smtClean="0">
                <a:solidFill>
                  <a:schemeClr val="tx2"/>
                </a:solidFill>
              </a:rPr>
              <a:t>para-clinique</a:t>
            </a:r>
            <a:r>
              <a:rPr lang="fr-FR" altLang="fr-FR" dirty="0" smtClean="0"/>
              <a:t> </a:t>
            </a:r>
            <a:r>
              <a:rPr lang="fr-FR" altLang="fr-FR" dirty="0" smtClean="0">
                <a:solidFill>
                  <a:schemeClr val="tx2"/>
                </a:solidFill>
              </a:rPr>
              <a:t>ne permet de prédire avec certitude l’inefficacité d’une OAM.</a:t>
            </a:r>
            <a:r>
              <a:rPr lang="fr-FR" altLang="fr-FR" dirty="0" smtClean="0"/>
              <a:t> </a:t>
            </a:r>
          </a:p>
          <a:p>
            <a:pPr eaLnBrk="1" hangingPunct="1"/>
            <a:endParaRPr lang="fr-FR" altLang="fr-FR" dirty="0"/>
          </a:p>
          <a:p>
            <a:pPr eaLnBrk="1" hangingPunct="1"/>
            <a:endParaRPr lang="fr-FR" altLang="fr-FR" dirty="0"/>
          </a:p>
          <a:p>
            <a:pPr eaLnBrk="1" hangingPunct="1"/>
            <a:r>
              <a:rPr lang="fr-FR" altLang="fr-FR" dirty="0" smtClean="0">
                <a:solidFill>
                  <a:srgbClr val="FF0000"/>
                </a:solidFill>
              </a:rPr>
              <a:t>Polysomnographie indispensable</a:t>
            </a:r>
          </a:p>
          <a:p>
            <a:pPr eaLnBrk="1" hangingPunct="1"/>
            <a:r>
              <a:rPr lang="fr-FR" altLang="fr-FR" dirty="0" smtClean="0">
                <a:solidFill>
                  <a:srgbClr val="FF0000"/>
                </a:solidFill>
              </a:rPr>
              <a:t>Futur = </a:t>
            </a:r>
            <a:r>
              <a:rPr lang="fr-FR" altLang="fr-FR" dirty="0" err="1" smtClean="0">
                <a:solidFill>
                  <a:srgbClr val="FF0000"/>
                </a:solidFill>
              </a:rPr>
              <a:t>phénotypage</a:t>
            </a:r>
            <a:r>
              <a:rPr lang="fr-FR" altLang="fr-FR" dirty="0" smtClean="0">
                <a:solidFill>
                  <a:srgbClr val="FF0000"/>
                </a:solidFill>
              </a:rPr>
              <a:t> ?</a:t>
            </a:r>
          </a:p>
        </p:txBody>
      </p:sp>
      <p:sp>
        <p:nvSpPr>
          <p:cNvPr id="15364" name="Text Box 4"/>
          <p:cNvSpPr txBox="1">
            <a:spLocks noChangeArrowheads="1"/>
          </p:cNvSpPr>
          <p:nvPr/>
        </p:nvSpPr>
        <p:spPr bwMode="auto">
          <a:xfrm>
            <a:off x="2973918" y="4244714"/>
            <a:ext cx="430741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fr-FR" altLang="fr-FR" dirty="0"/>
              <a:t>Recommandations SFSCMFCO 2014</a:t>
            </a:r>
          </a:p>
        </p:txBody>
      </p:sp>
    </p:spTree>
    <p:extLst>
      <p:ext uri="{BB962C8B-B14F-4D97-AF65-F5344CB8AC3E}">
        <p14:creationId xmlns:p14="http://schemas.microsoft.com/office/powerpoint/2010/main" xmlns="" val="995765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a:t>
            </a:r>
            <a:endParaRPr lang="fr-FR" dirty="0"/>
          </a:p>
        </p:txBody>
      </p:sp>
      <p:sp>
        <p:nvSpPr>
          <p:cNvPr id="3" name="Espace réservé du contenu 2"/>
          <p:cNvSpPr>
            <a:spLocks noGrp="1"/>
          </p:cNvSpPr>
          <p:nvPr>
            <p:ph idx="1"/>
          </p:nvPr>
        </p:nvSpPr>
        <p:spPr/>
        <p:txBody>
          <a:bodyPr>
            <a:normAutofit/>
          </a:bodyPr>
          <a:lstStyle/>
          <a:p>
            <a:r>
              <a:rPr lang="fr-FR" dirty="0" smtClean="0"/>
              <a:t>Pourquoi un traitement alternatif à la PPC ?</a:t>
            </a:r>
          </a:p>
          <a:p>
            <a:r>
              <a:rPr lang="fr-FR" dirty="0" smtClean="0"/>
              <a:t>Quel est le mode d’action de l’OAM ?</a:t>
            </a:r>
          </a:p>
          <a:p>
            <a:r>
              <a:rPr lang="fr-FR" dirty="0"/>
              <a:t>Quelles sont les indications de l’OAM dans le SAOS ?</a:t>
            </a:r>
          </a:p>
          <a:p>
            <a:r>
              <a:rPr lang="fr-FR" dirty="0" smtClean="0"/>
              <a:t>Quels sont les conditions de la prise en charge dans le SAOS ?</a:t>
            </a:r>
          </a:p>
          <a:p>
            <a:r>
              <a:rPr lang="fr-FR" dirty="0" smtClean="0"/>
              <a:t>L’OAM est-elle aussi efficace que la PPC ?</a:t>
            </a:r>
          </a:p>
          <a:p>
            <a:r>
              <a:rPr lang="fr-FR" dirty="0" smtClean="0"/>
              <a:t>Peut-on prédire l’efficacité de l’OAM ?</a:t>
            </a:r>
          </a:p>
          <a:p>
            <a:r>
              <a:rPr lang="fr-FR" dirty="0" smtClean="0"/>
              <a:t>L’efficacité est-elle maintenue dans le temps ?</a:t>
            </a:r>
          </a:p>
          <a:p>
            <a:r>
              <a:rPr lang="fr-FR" dirty="0" smtClean="0"/>
              <a:t>L’OAM est-elle efficace sur la réduction du risque cardiovasculaire ?</a:t>
            </a:r>
          </a:p>
          <a:p>
            <a:endParaRPr lang="fr-FR" dirty="0"/>
          </a:p>
        </p:txBody>
      </p:sp>
    </p:spTree>
    <p:extLst>
      <p:ext uri="{BB962C8B-B14F-4D97-AF65-F5344CB8AC3E}">
        <p14:creationId xmlns:p14="http://schemas.microsoft.com/office/powerpoint/2010/main" xmlns="" val="310852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26524" y="965915"/>
            <a:ext cx="7997780" cy="523220"/>
          </a:xfrm>
          <a:prstGeom prst="rect">
            <a:avLst/>
          </a:prstGeom>
          <a:noFill/>
        </p:spPr>
        <p:txBody>
          <a:bodyPr wrap="square" rtlCol="0">
            <a:spAutoFit/>
          </a:bodyPr>
          <a:lstStyle/>
          <a:p>
            <a:r>
              <a:rPr lang="fr-FR" sz="2800" dirty="0"/>
              <a:t>L</a:t>
            </a:r>
            <a:r>
              <a:rPr lang="fr-FR" sz="2800" dirty="0" smtClean="0"/>
              <a:t>’efficacité est-elle maintenue dans le temps?</a:t>
            </a:r>
            <a:endParaRPr lang="fr-FR" sz="2800" dirty="0"/>
          </a:p>
        </p:txBody>
      </p:sp>
    </p:spTree>
    <p:extLst>
      <p:ext uri="{BB962C8B-B14F-4D97-AF65-F5344CB8AC3E}">
        <p14:creationId xmlns:p14="http://schemas.microsoft.com/office/powerpoint/2010/main" xmlns="" val="3601594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52649" y="365126"/>
            <a:ext cx="8727017" cy="760413"/>
          </a:xfrm>
        </p:spPr>
        <p:txBody>
          <a:bodyPr>
            <a:normAutofit/>
          </a:bodyPr>
          <a:lstStyle/>
          <a:p>
            <a:pPr>
              <a:defRPr/>
            </a:pPr>
            <a:r>
              <a:rPr lang="fr-FR" sz="3200" dirty="0" smtClean="0"/>
              <a:t>12 mois OAM versus PPC première intention</a:t>
            </a:r>
            <a:endParaRPr lang="fr-FR" sz="4800" dirty="0"/>
          </a:p>
        </p:txBody>
      </p:sp>
      <p:sp>
        <p:nvSpPr>
          <p:cNvPr id="13315" name="Rectangle 3"/>
          <p:cNvSpPr>
            <a:spLocks noGrp="1" noChangeArrowheads="1"/>
          </p:cNvSpPr>
          <p:nvPr>
            <p:ph idx="1"/>
          </p:nvPr>
        </p:nvSpPr>
        <p:spPr>
          <a:xfrm>
            <a:off x="2152651" y="1414464"/>
            <a:ext cx="7904163" cy="4391025"/>
          </a:xfrm>
        </p:spPr>
        <p:txBody>
          <a:bodyPr/>
          <a:lstStyle/>
          <a:p>
            <a:pPr eaLnBrk="1" hangingPunct="1"/>
            <a:r>
              <a:rPr lang="fr-FR" altLang="fr-FR" sz="2500" dirty="0" smtClean="0">
                <a:sym typeface="Symbol" panose="05050102010706020507" pitchFamily="18" charset="2"/>
              </a:rPr>
              <a:t>43 </a:t>
            </a:r>
            <a:r>
              <a:rPr lang="fr-FR" altLang="fr-FR" sz="2500" dirty="0">
                <a:sym typeface="Symbol" panose="05050102010706020507" pitchFamily="18" charset="2"/>
              </a:rPr>
              <a:t>patients, 50 ans, IAH 20.8</a:t>
            </a:r>
            <a:r>
              <a:rPr lang="fr-FR" altLang="fr-FR" sz="2500" dirty="0">
                <a:cs typeface="Arial" panose="020B0604020202020204" pitchFamily="34" charset="0"/>
              </a:rPr>
              <a:t>±</a:t>
            </a:r>
            <a:r>
              <a:rPr lang="fr-FR" altLang="fr-FR" sz="2500" dirty="0">
                <a:sym typeface="Symbol" panose="05050102010706020507" pitchFamily="18" charset="2"/>
              </a:rPr>
              <a:t> </a:t>
            </a:r>
            <a:r>
              <a:rPr lang="fr-FR" altLang="fr-FR" sz="2500" dirty="0" smtClean="0">
                <a:sym typeface="Symbol" panose="05050102010706020507" pitchFamily="18" charset="2"/>
              </a:rPr>
              <a:t>9.9</a:t>
            </a:r>
            <a:endParaRPr lang="fr-FR" altLang="fr-FR" sz="2500" dirty="0">
              <a:solidFill>
                <a:schemeClr val="hlink"/>
              </a:solidFill>
              <a:sym typeface="Symbol" panose="05050102010706020507" pitchFamily="18" charset="2"/>
            </a:endParaRPr>
          </a:p>
          <a:p>
            <a:pPr eaLnBrk="1" hangingPunct="1"/>
            <a:r>
              <a:rPr lang="fr-FR" altLang="fr-FR" sz="2500" dirty="0" smtClean="0">
                <a:sym typeface="Symbol" panose="05050102010706020507" pitchFamily="18" charset="2"/>
              </a:rPr>
              <a:t> </a:t>
            </a:r>
            <a:r>
              <a:rPr lang="fr-FR" altLang="fr-FR" sz="2500" dirty="0">
                <a:sym typeface="Symbol" panose="05050102010706020507" pitchFamily="18" charset="2"/>
              </a:rPr>
              <a:t>IAH orthèse 15.0</a:t>
            </a:r>
            <a:r>
              <a:rPr lang="fr-FR" altLang="fr-FR" sz="2500" dirty="0">
                <a:cs typeface="Calibri" panose="020F0502020204030204" pitchFamily="34" charset="0"/>
                <a:sym typeface="Symbol" panose="05050102010706020507" pitchFamily="18" charset="2"/>
              </a:rPr>
              <a:t>±</a:t>
            </a:r>
            <a:r>
              <a:rPr lang="fr-FR" altLang="fr-FR" sz="2500" dirty="0">
                <a:sym typeface="Symbol" panose="05050102010706020507" pitchFamily="18" charset="2"/>
              </a:rPr>
              <a:t>10.5</a:t>
            </a:r>
          </a:p>
          <a:p>
            <a:pPr eaLnBrk="1" hangingPunct="1"/>
            <a:r>
              <a:rPr lang="fr-FR" altLang="fr-FR" sz="2500" dirty="0">
                <a:sym typeface="Symbol" panose="05050102010706020507" pitchFamily="18" charset="2"/>
              </a:rPr>
              <a:t> IAH PPC 20.2</a:t>
            </a:r>
            <a:r>
              <a:rPr lang="fr-FR" altLang="fr-FR" sz="2500" dirty="0">
                <a:cs typeface="Calibri" panose="020F0502020204030204" pitchFamily="34" charset="0"/>
                <a:sym typeface="Symbol" panose="05050102010706020507" pitchFamily="18" charset="2"/>
              </a:rPr>
              <a:t>±</a:t>
            </a:r>
            <a:r>
              <a:rPr lang="fr-FR" altLang="fr-FR" sz="2500" dirty="0">
                <a:sym typeface="Symbol" panose="05050102010706020507" pitchFamily="18" charset="2"/>
              </a:rPr>
              <a:t>8.6</a:t>
            </a:r>
          </a:p>
          <a:p>
            <a:pPr eaLnBrk="1" hangingPunct="1"/>
            <a:r>
              <a:rPr lang="fr-FR" altLang="fr-FR" sz="2500" dirty="0">
                <a:sym typeface="Symbol" panose="05050102010706020507" pitchFamily="18" charset="2"/>
              </a:rPr>
              <a:t>ESS orthèse 12</a:t>
            </a:r>
            <a:r>
              <a:rPr lang="fr-FR" altLang="fr-FR" sz="2500" dirty="0">
                <a:cs typeface="Calibri" panose="020F0502020204030204" pitchFamily="34" charset="0"/>
                <a:sym typeface="Symbol" panose="05050102010706020507" pitchFamily="18" charset="2"/>
              </a:rPr>
              <a:t>±</a:t>
            </a:r>
            <a:r>
              <a:rPr lang="fr-FR" altLang="fr-FR" sz="2500" dirty="0">
                <a:sym typeface="Symbol" panose="05050102010706020507" pitchFamily="18" charset="2"/>
              </a:rPr>
              <a:t>5.7  4.7</a:t>
            </a:r>
            <a:r>
              <a:rPr lang="fr-FR" altLang="fr-FR" sz="2500" dirty="0">
                <a:cs typeface="Calibri" panose="020F0502020204030204" pitchFamily="34" charset="0"/>
                <a:sym typeface="Symbol" panose="05050102010706020507" pitchFamily="18" charset="2"/>
              </a:rPr>
              <a:t>±</a:t>
            </a:r>
            <a:r>
              <a:rPr lang="fr-FR" altLang="fr-FR" sz="2500" dirty="0">
                <a:sym typeface="Symbol" panose="05050102010706020507" pitchFamily="18" charset="2"/>
              </a:rPr>
              <a:t>4.5</a:t>
            </a:r>
          </a:p>
          <a:p>
            <a:pPr eaLnBrk="1" hangingPunct="1"/>
            <a:r>
              <a:rPr lang="fr-FR" altLang="fr-FR" sz="2500" dirty="0">
                <a:sym typeface="Symbol" panose="05050102010706020507" pitchFamily="18" charset="2"/>
              </a:rPr>
              <a:t>ESS PPC 11.0</a:t>
            </a:r>
            <a:r>
              <a:rPr lang="fr-FR" altLang="fr-FR" sz="2500" dirty="0">
                <a:cs typeface="Calibri" panose="020F0502020204030204" pitchFamily="34" charset="0"/>
                <a:sym typeface="Symbol" panose="05050102010706020507" pitchFamily="18" charset="2"/>
              </a:rPr>
              <a:t>±</a:t>
            </a:r>
            <a:r>
              <a:rPr lang="fr-FR" altLang="fr-FR" sz="2500" dirty="0">
                <a:sym typeface="Symbol" panose="05050102010706020507" pitchFamily="18" charset="2"/>
              </a:rPr>
              <a:t>4.3  5.2</a:t>
            </a:r>
            <a:r>
              <a:rPr lang="fr-FR" altLang="fr-FR" sz="2500" dirty="0">
                <a:cs typeface="Calibri" panose="020F0502020204030204" pitchFamily="34" charset="0"/>
                <a:sym typeface="Symbol" panose="05050102010706020507" pitchFamily="18" charset="2"/>
              </a:rPr>
              <a:t>±</a:t>
            </a:r>
            <a:r>
              <a:rPr lang="fr-FR" altLang="fr-FR" sz="2500" dirty="0">
                <a:sym typeface="Symbol" panose="05050102010706020507" pitchFamily="18" charset="2"/>
              </a:rPr>
              <a:t>4.6</a:t>
            </a:r>
          </a:p>
          <a:p>
            <a:pPr eaLnBrk="1" hangingPunct="1"/>
            <a:r>
              <a:rPr lang="fr-FR" altLang="fr-FR" sz="2500" dirty="0">
                <a:sym typeface="Symbol" panose="05050102010706020507" pitchFamily="18" charset="2"/>
              </a:rPr>
              <a:t>Observance et préférence :   </a:t>
            </a:r>
            <a:r>
              <a:rPr lang="fr-FR" altLang="fr-FR" sz="2500" dirty="0">
                <a:solidFill>
                  <a:schemeClr val="hlink"/>
                </a:solidFill>
                <a:latin typeface="Calibri" panose="020F0502020204030204" pitchFamily="34" charset="0"/>
              </a:rPr>
              <a:t>Orthèse &gt; PPC</a:t>
            </a:r>
          </a:p>
          <a:p>
            <a:pPr eaLnBrk="1" hangingPunct="1"/>
            <a:endParaRPr lang="fr-FR" altLang="fr-FR" sz="2500" dirty="0">
              <a:solidFill>
                <a:schemeClr val="hlink"/>
              </a:solidFill>
              <a:sym typeface="Symbol" panose="05050102010706020507" pitchFamily="18" charset="2"/>
            </a:endParaRPr>
          </a:p>
        </p:txBody>
      </p:sp>
      <p:sp>
        <p:nvSpPr>
          <p:cNvPr id="13316" name="Rectangle 5"/>
          <p:cNvSpPr>
            <a:spLocks noChangeArrowheads="1"/>
          </p:cNvSpPr>
          <p:nvPr/>
        </p:nvSpPr>
        <p:spPr bwMode="auto">
          <a:xfrm>
            <a:off x="4367213" y="6381750"/>
            <a:ext cx="3717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600"/>
              <a:t>Aarab G. Respiration 2011;82:162–168</a:t>
            </a:r>
          </a:p>
        </p:txBody>
      </p:sp>
      <p:sp>
        <p:nvSpPr>
          <p:cNvPr id="13317" name="AutoShape 10"/>
          <p:cNvSpPr>
            <a:spLocks/>
          </p:cNvSpPr>
          <p:nvPr/>
        </p:nvSpPr>
        <p:spPr bwMode="auto">
          <a:xfrm>
            <a:off x="5836710" y="1918760"/>
            <a:ext cx="288925" cy="792162"/>
          </a:xfrm>
          <a:prstGeom prst="rightBrace">
            <a:avLst>
              <a:gd name="adj1" fmla="val 22848"/>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13318" name="Text Box 11"/>
          <p:cNvSpPr txBox="1">
            <a:spLocks noChangeArrowheads="1"/>
          </p:cNvSpPr>
          <p:nvPr/>
        </p:nvSpPr>
        <p:spPr bwMode="auto">
          <a:xfrm>
            <a:off x="6630725" y="1914526"/>
            <a:ext cx="2233613"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500" dirty="0">
                <a:solidFill>
                  <a:schemeClr val="hlink"/>
                </a:solidFill>
                <a:latin typeface="Calibri" panose="020F0502020204030204" pitchFamily="34" charset="0"/>
              </a:rPr>
              <a:t>PPC &gt; Orthèse</a:t>
            </a:r>
          </a:p>
        </p:txBody>
      </p:sp>
      <p:sp>
        <p:nvSpPr>
          <p:cNvPr id="13319" name="AutoShape 12"/>
          <p:cNvSpPr>
            <a:spLocks/>
          </p:cNvSpPr>
          <p:nvPr/>
        </p:nvSpPr>
        <p:spPr bwMode="auto">
          <a:xfrm>
            <a:off x="6486262" y="2862793"/>
            <a:ext cx="288925" cy="792162"/>
          </a:xfrm>
          <a:prstGeom prst="rightBrace">
            <a:avLst>
              <a:gd name="adj1" fmla="val 22848"/>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13320" name="Text Box 13"/>
          <p:cNvSpPr txBox="1">
            <a:spLocks noChangeArrowheads="1"/>
          </p:cNvSpPr>
          <p:nvPr/>
        </p:nvSpPr>
        <p:spPr bwMode="auto">
          <a:xfrm>
            <a:off x="6896895" y="3022336"/>
            <a:ext cx="2376488"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500" dirty="0">
                <a:solidFill>
                  <a:schemeClr val="hlink"/>
                </a:solidFill>
                <a:latin typeface="Calibri" panose="020F0502020204030204" pitchFamily="34" charset="0"/>
              </a:rPr>
              <a:t>Orthèse = PPC</a:t>
            </a:r>
          </a:p>
        </p:txBody>
      </p:sp>
    </p:spTree>
    <p:extLst>
      <p:ext uri="{BB962C8B-B14F-4D97-AF65-F5344CB8AC3E}">
        <p14:creationId xmlns:p14="http://schemas.microsoft.com/office/powerpoint/2010/main" xmlns="" val="4158275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981200" y="1274738"/>
            <a:ext cx="8229600" cy="3436938"/>
          </a:xfrm>
          <a:noFill/>
          <a:extLst>
            <a:ext uri="{AF507438-7753-43E0-B8FC-AC1667EBCBE1}">
              <a14:hiddenEffects xmlns:a14="http://schemas.microsoft.com/office/drawing/2010/main" xmlns="">
                <a:effectLst>
                  <a:outerShdw dist="17961" dir="2700000" algn="ctr" rotWithShape="0">
                    <a:srgbClr val="375D80"/>
                  </a:outerShdw>
                </a:effectLst>
              </a14:hiddenEffects>
            </a:ext>
          </a:extLst>
        </p:spPr>
      </p:pic>
      <p:pic>
        <p:nvPicPr>
          <p:cNvPr id="1536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4826" y="4875188"/>
            <a:ext cx="8501063" cy="1169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375D80"/>
                  </a:outerShdw>
                </a:effectLst>
              </a14:hiddenEffects>
            </a:ext>
          </a:extLst>
        </p:spPr>
      </p:pic>
      <p:sp>
        <p:nvSpPr>
          <p:cNvPr id="15364" name="Text Box 5"/>
          <p:cNvSpPr txBox="1">
            <a:spLocks noChangeArrowheads="1"/>
          </p:cNvSpPr>
          <p:nvPr/>
        </p:nvSpPr>
        <p:spPr bwMode="auto">
          <a:xfrm>
            <a:off x="2351088" y="5445126"/>
            <a:ext cx="76327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fr-FR" altLang="fr-FR"/>
          </a:p>
        </p:txBody>
      </p:sp>
      <p:sp>
        <p:nvSpPr>
          <p:cNvPr id="15365" name="Text Box 6"/>
          <p:cNvSpPr txBox="1">
            <a:spLocks noChangeArrowheads="1"/>
          </p:cNvSpPr>
          <p:nvPr/>
        </p:nvSpPr>
        <p:spPr bwMode="auto">
          <a:xfrm>
            <a:off x="2677319" y="6156616"/>
            <a:ext cx="6696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2400" dirty="0"/>
              <a:t>ESS, FOSQ : Orthèse = PPC </a:t>
            </a: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19289" y="360339"/>
            <a:ext cx="8243887"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llipse 1"/>
          <p:cNvSpPr/>
          <p:nvPr/>
        </p:nvSpPr>
        <p:spPr>
          <a:xfrm>
            <a:off x="8788400" y="5156200"/>
            <a:ext cx="1487489" cy="65563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0447866" y="5232400"/>
            <a:ext cx="1176867" cy="646331"/>
          </a:xfrm>
          <a:prstGeom prst="rect">
            <a:avLst/>
          </a:prstGeom>
          <a:noFill/>
        </p:spPr>
        <p:txBody>
          <a:bodyPr wrap="square" rtlCol="0">
            <a:spAutoFit/>
          </a:bodyPr>
          <a:lstStyle/>
          <a:p>
            <a:r>
              <a:rPr lang="fr-FR" dirty="0" smtClean="0">
                <a:solidFill>
                  <a:srgbClr val="FF0000"/>
                </a:solidFill>
              </a:rPr>
              <a:t>Arrêts de traitement</a:t>
            </a:r>
            <a:endParaRPr lang="fr-FR" dirty="0">
              <a:solidFill>
                <a:srgbClr val="FF0000"/>
              </a:solidFill>
            </a:endParaRPr>
          </a:p>
        </p:txBody>
      </p:sp>
    </p:spTree>
    <p:extLst>
      <p:ext uri="{BB962C8B-B14F-4D97-AF65-F5344CB8AC3E}">
        <p14:creationId xmlns:p14="http://schemas.microsoft.com/office/powerpoint/2010/main" xmlns="" val="4135530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735" y="1028735"/>
            <a:ext cx="11033524" cy="3088089"/>
          </a:xfrm>
          <a:prstGeom prst="rect">
            <a:avLst/>
          </a:prstGeom>
        </p:spPr>
        <p:txBody>
          <a:bodyPr wrap="square">
            <a:spAutoFit/>
          </a:bodyPr>
          <a:lstStyle/>
          <a:p>
            <a:r>
              <a:rPr lang="fr-FR" sz="2400" dirty="0"/>
              <a:t>279 patients ; </a:t>
            </a:r>
            <a:r>
              <a:rPr lang="fr-FR" sz="2400" dirty="0" smtClean="0"/>
              <a:t>58 </a:t>
            </a:r>
            <a:r>
              <a:rPr lang="fr-FR" sz="2400" dirty="0"/>
              <a:t>ans ; 29%F, IMC 26,4 ; IAH 26/h ; 39% </a:t>
            </a:r>
            <a:r>
              <a:rPr lang="fr-FR" sz="2400" dirty="0" smtClean="0"/>
              <a:t>sévères</a:t>
            </a:r>
          </a:p>
          <a:p>
            <a:r>
              <a:rPr lang="fr-FR" sz="2400" dirty="0"/>
              <a:t>164 patients évalués </a:t>
            </a:r>
            <a:r>
              <a:rPr lang="fr-FR" sz="2400" dirty="0" smtClean="0"/>
              <a:t>à long-terme</a:t>
            </a:r>
            <a:endParaRPr lang="fr-FR" sz="2400" dirty="0"/>
          </a:p>
          <a:p>
            <a:r>
              <a:rPr lang="fr-FR" sz="2400" dirty="0" smtClean="0"/>
              <a:t>Bon </a:t>
            </a:r>
            <a:r>
              <a:rPr lang="fr-FR" sz="2400" dirty="0"/>
              <a:t>contrôle à court-terme IAH 9/h (</a:t>
            </a:r>
            <a:r>
              <a:rPr lang="fr-FR" sz="2400" dirty="0" smtClean="0"/>
              <a:t>p&lt;0,0001) </a:t>
            </a:r>
          </a:p>
          <a:p>
            <a:r>
              <a:rPr lang="fr-FR" sz="2400" dirty="0" smtClean="0"/>
              <a:t>Bonne </a:t>
            </a:r>
            <a:r>
              <a:rPr lang="fr-FR" sz="2400" dirty="0"/>
              <a:t>observance 6.1 ±1.7 jours/</a:t>
            </a:r>
            <a:r>
              <a:rPr lang="fr-FR" sz="2400" dirty="0" err="1"/>
              <a:t>sem</a:t>
            </a:r>
            <a:r>
              <a:rPr lang="fr-FR" sz="2400" dirty="0"/>
              <a:t> ; 6.9±1.2 heures/nuit</a:t>
            </a:r>
          </a:p>
          <a:p>
            <a:r>
              <a:rPr lang="fr-FR" sz="2400" dirty="0" smtClean="0"/>
              <a:t>Tolérance </a:t>
            </a:r>
          </a:p>
          <a:p>
            <a:pPr marL="457200" indent="-457200">
              <a:buFont typeface="Arial" panose="020B0604020202020204" pitchFamily="34" charset="0"/>
              <a:buChar char="•"/>
            </a:pPr>
            <a:r>
              <a:rPr lang="fr-FR" sz="2400" dirty="0" smtClean="0"/>
              <a:t>65</a:t>
            </a:r>
            <a:r>
              <a:rPr lang="fr-FR" sz="2400" dirty="0"/>
              <a:t>% = aucun événement indésirable </a:t>
            </a:r>
          </a:p>
          <a:p>
            <a:pPr marL="457200" indent="-457200">
              <a:buFont typeface="Arial" panose="020B0604020202020204" pitchFamily="34" charset="0"/>
              <a:buChar char="•"/>
            </a:pPr>
            <a:r>
              <a:rPr lang="fr-FR" sz="2400" dirty="0"/>
              <a:t>Douleur (27%), mobilité dentaire (7%), occlusion (9%), irritation (17%)</a:t>
            </a:r>
          </a:p>
          <a:p>
            <a:endParaRPr lang="fr-FR" sz="2667" dirty="0"/>
          </a:p>
        </p:txBody>
      </p:sp>
      <p:sp>
        <p:nvSpPr>
          <p:cNvPr id="7" name="Rectangle 6"/>
          <p:cNvSpPr/>
          <p:nvPr/>
        </p:nvSpPr>
        <p:spPr>
          <a:xfrm>
            <a:off x="3318933" y="147448"/>
            <a:ext cx="5182060" cy="584775"/>
          </a:xfrm>
          <a:prstGeom prst="rect">
            <a:avLst/>
          </a:prstGeom>
        </p:spPr>
        <p:txBody>
          <a:bodyPr wrap="none">
            <a:spAutoFit/>
          </a:bodyPr>
          <a:lstStyle/>
          <a:p>
            <a:r>
              <a:rPr lang="fr-FR" sz="3200" dirty="0"/>
              <a:t>E</a:t>
            </a:r>
            <a:r>
              <a:rPr lang="fr-FR" sz="3200" dirty="0" smtClean="0"/>
              <a:t>n </a:t>
            </a:r>
            <a:r>
              <a:rPr lang="fr-FR" sz="3200" dirty="0"/>
              <a:t>vie </a:t>
            </a:r>
            <a:r>
              <a:rPr lang="fr-FR" sz="3200" dirty="0" smtClean="0"/>
              <a:t>réelle: trois ans de suivi</a:t>
            </a:r>
            <a:endParaRPr lang="fr-FR" sz="3200" dirty="0"/>
          </a:p>
        </p:txBody>
      </p:sp>
      <p:sp>
        <p:nvSpPr>
          <p:cNvPr id="3" name="ZoneTexte 2"/>
          <p:cNvSpPr txBox="1"/>
          <p:nvPr/>
        </p:nvSpPr>
        <p:spPr>
          <a:xfrm>
            <a:off x="634735" y="6185803"/>
            <a:ext cx="2684198" cy="318100"/>
          </a:xfrm>
          <a:prstGeom prst="rect">
            <a:avLst/>
          </a:prstGeom>
          <a:noFill/>
        </p:spPr>
        <p:txBody>
          <a:bodyPr wrap="square" rtlCol="0">
            <a:spAutoFit/>
          </a:bodyPr>
          <a:lstStyle/>
          <a:p>
            <a:r>
              <a:rPr lang="fr-FR" sz="1467" dirty="0"/>
              <a:t>Attali </a:t>
            </a:r>
            <a:r>
              <a:rPr lang="fr-FR" sz="1467" dirty="0" smtClean="0"/>
              <a:t>V et </a:t>
            </a:r>
            <a:r>
              <a:rPr lang="fr-FR" sz="1467" dirty="0"/>
              <a:t>al Sleep </a:t>
            </a:r>
            <a:r>
              <a:rPr lang="fr-FR" sz="1467" dirty="0" err="1"/>
              <a:t>med</a:t>
            </a:r>
            <a:r>
              <a:rPr lang="fr-FR" sz="1467" dirty="0"/>
              <a:t> 2016</a:t>
            </a: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94813" y="3656265"/>
            <a:ext cx="5658064" cy="32017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Ellipse 8"/>
          <p:cNvSpPr/>
          <p:nvPr/>
        </p:nvSpPr>
        <p:spPr>
          <a:xfrm>
            <a:off x="5947109" y="4385193"/>
            <a:ext cx="668867" cy="1659467"/>
          </a:xfrm>
          <a:prstGeom prst="ellipse">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040441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3908" y="419884"/>
            <a:ext cx="11633291" cy="2311511"/>
          </a:xfrm>
        </p:spPr>
        <p:txBody>
          <a:bodyPr>
            <a:normAutofit/>
          </a:bodyPr>
          <a:lstStyle/>
          <a:p>
            <a:r>
              <a:rPr lang="fr-FR" sz="2400" dirty="0"/>
              <a:t>63% poursuivent avec </a:t>
            </a:r>
            <a:r>
              <a:rPr lang="fr-FR" sz="2400" dirty="0" smtClean="0"/>
              <a:t>succès</a:t>
            </a:r>
          </a:p>
          <a:p>
            <a:r>
              <a:rPr lang="fr-FR" sz="2400" dirty="0" smtClean="0"/>
              <a:t>37% ont arrêté : inefficacité et/ou intolérance</a:t>
            </a:r>
          </a:p>
          <a:p>
            <a:r>
              <a:rPr lang="fr-FR" sz="2400" dirty="0" smtClean="0"/>
              <a:t>Contrôle IAH et des symptômes à court-terme prédictifs de la poursuite du traitement</a:t>
            </a:r>
          </a:p>
          <a:p>
            <a:endParaRPr lang="fr-FR" sz="24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144" y="2073498"/>
            <a:ext cx="7795762" cy="4623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3614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3539067" cy="506942"/>
          </a:xfrm>
        </p:spPr>
        <p:txBody>
          <a:bodyPr>
            <a:normAutofit fontScale="90000"/>
          </a:bodyPr>
          <a:lstStyle/>
          <a:p>
            <a:r>
              <a:rPr lang="fr-FR" dirty="0" smtClean="0"/>
              <a:t>Après 15 ans ?</a:t>
            </a:r>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821" y="1028700"/>
            <a:ext cx="7134225" cy="48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oneTexte 4"/>
          <p:cNvSpPr txBox="1"/>
          <p:nvPr/>
        </p:nvSpPr>
        <p:spPr>
          <a:xfrm>
            <a:off x="1151467" y="5918200"/>
            <a:ext cx="3699933" cy="369332"/>
          </a:xfrm>
          <a:prstGeom prst="rect">
            <a:avLst/>
          </a:prstGeom>
          <a:noFill/>
        </p:spPr>
        <p:txBody>
          <a:bodyPr wrap="square" rtlCol="0">
            <a:spAutoFit/>
          </a:bodyPr>
          <a:lstStyle/>
          <a:p>
            <a:r>
              <a:rPr lang="fr-FR" dirty="0" err="1" smtClean="0"/>
              <a:t>Marklund</a:t>
            </a:r>
            <a:r>
              <a:rPr lang="fr-FR" dirty="0" smtClean="0"/>
              <a:t> </a:t>
            </a:r>
            <a:r>
              <a:rPr lang="fr-FR" dirty="0" err="1" smtClean="0"/>
              <a:t>Sleep</a:t>
            </a:r>
            <a:r>
              <a:rPr lang="fr-FR" dirty="0" smtClean="0"/>
              <a:t> </a:t>
            </a:r>
            <a:r>
              <a:rPr lang="fr-FR" dirty="0" err="1" smtClean="0"/>
              <a:t>Breath</a:t>
            </a:r>
            <a:r>
              <a:rPr lang="fr-FR" dirty="0" smtClean="0"/>
              <a:t> 2016</a:t>
            </a:r>
            <a:endParaRPr lang="fr-FR" dirty="0"/>
          </a:p>
        </p:txBody>
      </p:sp>
      <p:sp>
        <p:nvSpPr>
          <p:cNvPr id="6" name="ZoneTexte 5"/>
          <p:cNvSpPr txBox="1"/>
          <p:nvPr/>
        </p:nvSpPr>
        <p:spPr>
          <a:xfrm>
            <a:off x="7603067" y="1507067"/>
            <a:ext cx="4301066" cy="1938992"/>
          </a:xfrm>
          <a:prstGeom prst="rect">
            <a:avLst/>
          </a:prstGeom>
          <a:noFill/>
        </p:spPr>
        <p:txBody>
          <a:bodyPr wrap="square" rtlCol="0">
            <a:spAutoFit/>
          </a:bodyPr>
          <a:lstStyle/>
          <a:p>
            <a:r>
              <a:rPr lang="fr-FR" sz="2400" dirty="0" smtClean="0"/>
              <a:t>Pas de changement de poids</a:t>
            </a:r>
          </a:p>
          <a:p>
            <a:r>
              <a:rPr lang="fr-FR" sz="2400" dirty="0" smtClean="0"/>
              <a:t>OAM titrée régulièrement</a:t>
            </a:r>
          </a:p>
          <a:p>
            <a:endParaRPr lang="fr-FR" sz="2400" dirty="0"/>
          </a:p>
          <a:p>
            <a:r>
              <a:rPr lang="fr-FR" sz="2400" dirty="0" smtClean="0"/>
              <a:t>« Vulnérabilité » du traitement par OAM</a:t>
            </a:r>
            <a:endParaRPr lang="fr-FR" sz="2400" dirty="0"/>
          </a:p>
        </p:txBody>
      </p:sp>
    </p:spTree>
    <p:extLst>
      <p:ext uri="{BB962C8B-B14F-4D97-AF65-F5344CB8AC3E}">
        <p14:creationId xmlns:p14="http://schemas.microsoft.com/office/powerpoint/2010/main" xmlns="" val="2480699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55675"/>
          </a:xfrm>
        </p:spPr>
        <p:txBody>
          <a:bodyPr>
            <a:normAutofit/>
          </a:bodyPr>
          <a:lstStyle/>
          <a:p>
            <a:r>
              <a:rPr lang="fr-FR" sz="2800" dirty="0"/>
              <a:t>L’OAM est-elle efficace sur la réduction du risque cardiovasculaire ?</a:t>
            </a:r>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xmlns="" val="2704796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52650" y="44450"/>
            <a:ext cx="7886700" cy="903288"/>
          </a:xfrm>
        </p:spPr>
        <p:txBody>
          <a:bodyPr>
            <a:normAutofit/>
          </a:bodyPr>
          <a:lstStyle/>
          <a:p>
            <a:pPr>
              <a:defRPr/>
            </a:pPr>
            <a:r>
              <a:rPr lang="fr-FR" sz="3600" dirty="0" smtClean="0"/>
              <a:t>Meta-analyses HTA </a:t>
            </a:r>
            <a:endParaRPr lang="fr-FR" sz="3600" dirty="0"/>
          </a:p>
        </p:txBody>
      </p:sp>
      <p:sp>
        <p:nvSpPr>
          <p:cNvPr id="20483" name="Rectangle 3"/>
          <p:cNvSpPr>
            <a:spLocks noGrp="1" noChangeArrowheads="1"/>
          </p:cNvSpPr>
          <p:nvPr>
            <p:ph idx="1"/>
          </p:nvPr>
        </p:nvSpPr>
        <p:spPr>
          <a:xfrm>
            <a:off x="88900" y="947738"/>
            <a:ext cx="8280400" cy="1846977"/>
          </a:xfrm>
        </p:spPr>
        <p:txBody>
          <a:bodyPr>
            <a:normAutofit/>
          </a:bodyPr>
          <a:lstStyle/>
          <a:p>
            <a:r>
              <a:rPr lang="fr-FR" altLang="fr-FR" sz="2400" dirty="0" smtClean="0"/>
              <a:t>399 patients (légers à modérés)</a:t>
            </a:r>
          </a:p>
          <a:p>
            <a:pPr lvl="1"/>
            <a:r>
              <a:rPr lang="fr-FR" altLang="fr-FR" sz="2000" dirty="0" smtClean="0"/>
              <a:t>PAS -2.7 mm Hg </a:t>
            </a:r>
            <a:r>
              <a:rPr lang="fr-FR" altLang="fr-FR" sz="2000" dirty="0" smtClean="0">
                <a:cs typeface="Calibri" panose="020F0502020204030204" pitchFamily="34" charset="0"/>
              </a:rPr>
              <a:t>[</a:t>
            </a:r>
            <a:r>
              <a:rPr lang="fr-FR" altLang="fr-FR" sz="2000" dirty="0" smtClean="0"/>
              <a:t>-0.8. -4.6</a:t>
            </a:r>
            <a:r>
              <a:rPr lang="fr-FR" altLang="fr-FR" sz="2000" dirty="0" smtClean="0">
                <a:cs typeface="Calibri" panose="020F0502020204030204" pitchFamily="34" charset="0"/>
              </a:rPr>
              <a:t>]</a:t>
            </a:r>
            <a:r>
              <a:rPr lang="fr-FR" altLang="fr-FR" sz="2000" dirty="0" smtClean="0"/>
              <a:t> p 0.04</a:t>
            </a:r>
          </a:p>
          <a:p>
            <a:pPr lvl="1"/>
            <a:r>
              <a:rPr lang="fr-FR" altLang="fr-FR" sz="2000" dirty="0" smtClean="0"/>
              <a:t>PAD -2.7 mm Hg </a:t>
            </a:r>
            <a:r>
              <a:rPr lang="fr-FR" altLang="fr-FR" sz="2000" dirty="0" smtClean="0">
                <a:cs typeface="Calibri" panose="020F0502020204030204" pitchFamily="34" charset="0"/>
              </a:rPr>
              <a:t>[</a:t>
            </a:r>
            <a:r>
              <a:rPr lang="fr-FR" altLang="fr-FR" sz="2000" dirty="0" smtClean="0"/>
              <a:t>-0.9; -4.6</a:t>
            </a:r>
            <a:r>
              <a:rPr lang="fr-FR" altLang="fr-FR" sz="2000" dirty="0" smtClean="0">
                <a:cs typeface="Calibri" panose="020F0502020204030204" pitchFamily="34" charset="0"/>
              </a:rPr>
              <a:t>]</a:t>
            </a:r>
            <a:r>
              <a:rPr lang="fr-FR" altLang="fr-FR" sz="2000" dirty="0" smtClean="0"/>
              <a:t> p 0.004 </a:t>
            </a:r>
          </a:p>
          <a:p>
            <a:pPr lvl="1"/>
            <a:r>
              <a:rPr lang="fr-FR" altLang="fr-FR" sz="2000" dirty="0" smtClean="0"/>
              <a:t>PAM -2.40 mm Hg </a:t>
            </a:r>
            <a:r>
              <a:rPr lang="fr-FR" altLang="fr-FR" sz="2000" dirty="0" smtClean="0">
                <a:cs typeface="Calibri" panose="020F0502020204030204" pitchFamily="34" charset="0"/>
              </a:rPr>
              <a:t>[</a:t>
            </a:r>
            <a:r>
              <a:rPr lang="fr-FR" altLang="fr-FR" sz="2000" dirty="0" smtClean="0"/>
              <a:t>-4.01; -0.80</a:t>
            </a:r>
            <a:r>
              <a:rPr lang="fr-FR" altLang="fr-FR" sz="2000" dirty="0" smtClean="0">
                <a:cs typeface="Calibri" panose="020F0502020204030204" pitchFamily="34" charset="0"/>
              </a:rPr>
              <a:t>]</a:t>
            </a:r>
            <a:r>
              <a:rPr lang="fr-FR" altLang="fr-FR" sz="2000" dirty="0" smtClean="0"/>
              <a:t> p 0.003 </a:t>
            </a:r>
          </a:p>
        </p:txBody>
      </p:sp>
      <p:grpSp>
        <p:nvGrpSpPr>
          <p:cNvPr id="20484" name="Group 13"/>
          <p:cNvGrpSpPr>
            <a:grpSpLocks/>
          </p:cNvGrpSpPr>
          <p:nvPr/>
        </p:nvGrpSpPr>
        <p:grpSpPr bwMode="auto">
          <a:xfrm>
            <a:off x="916353" y="2597615"/>
            <a:ext cx="7181561" cy="2295617"/>
            <a:chOff x="295" y="2614"/>
            <a:chExt cx="5352" cy="1714"/>
          </a:xfrm>
        </p:grpSpPr>
        <p:grpSp>
          <p:nvGrpSpPr>
            <p:cNvPr id="20486" name="Group 10"/>
            <p:cNvGrpSpPr>
              <a:grpSpLocks/>
            </p:cNvGrpSpPr>
            <p:nvPr/>
          </p:nvGrpSpPr>
          <p:grpSpPr bwMode="auto">
            <a:xfrm>
              <a:off x="2064" y="2704"/>
              <a:ext cx="3583" cy="1624"/>
              <a:chOff x="204" y="2795"/>
              <a:chExt cx="3741" cy="1736"/>
            </a:xfrm>
          </p:grpSpPr>
          <p:pic>
            <p:nvPicPr>
              <p:cNvPr id="2049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 y="2795"/>
                <a:ext cx="1905" cy="1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9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09" y="2795"/>
                <a:ext cx="1836" cy="1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492" name="Text Box 8"/>
              <p:cNvSpPr txBox="1">
                <a:spLocks noChangeArrowheads="1"/>
              </p:cNvSpPr>
              <p:nvPr/>
            </p:nvSpPr>
            <p:spPr bwMode="auto">
              <a:xfrm>
                <a:off x="204" y="3974"/>
                <a:ext cx="1542" cy="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600" dirty="0"/>
                  <a:t>PAS nocturne : ns</a:t>
                </a:r>
              </a:p>
            </p:txBody>
          </p:sp>
          <p:sp>
            <p:nvSpPr>
              <p:cNvPr id="20493" name="Text Box 9"/>
              <p:cNvSpPr txBox="1">
                <a:spLocks noChangeArrowheads="1"/>
              </p:cNvSpPr>
              <p:nvPr/>
            </p:nvSpPr>
            <p:spPr bwMode="auto">
              <a:xfrm>
                <a:off x="1973" y="3974"/>
                <a:ext cx="1724" cy="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sz="1600" dirty="0"/>
                  <a:t>PAD nocturne : p=0.03</a:t>
                </a:r>
              </a:p>
            </p:txBody>
          </p:sp>
        </p:grpSp>
        <p:grpSp>
          <p:nvGrpSpPr>
            <p:cNvPr id="20487" name="Group 12"/>
            <p:cNvGrpSpPr>
              <a:grpSpLocks/>
            </p:cNvGrpSpPr>
            <p:nvPr/>
          </p:nvGrpSpPr>
          <p:grpSpPr bwMode="auto">
            <a:xfrm>
              <a:off x="295" y="2614"/>
              <a:ext cx="1678" cy="1507"/>
              <a:chOff x="295" y="2614"/>
              <a:chExt cx="1678" cy="1507"/>
            </a:xfrm>
          </p:grpSpPr>
          <p:pic>
            <p:nvPicPr>
              <p:cNvPr id="2048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5" y="2614"/>
                <a:ext cx="1678" cy="1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489" name="Text Box 11"/>
              <p:cNvSpPr txBox="1">
                <a:spLocks noChangeArrowheads="1"/>
              </p:cNvSpPr>
              <p:nvPr/>
            </p:nvSpPr>
            <p:spPr bwMode="auto">
              <a:xfrm>
                <a:off x="295" y="3890"/>
                <a:ext cx="136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r-FR" altLang="fr-FR" dirty="0"/>
                  <a:t>PAS</a:t>
                </a:r>
              </a:p>
            </p:txBody>
          </p:sp>
        </p:grpSp>
      </p:grpSp>
      <p:sp>
        <p:nvSpPr>
          <p:cNvPr id="20485" name="Rectangle 14"/>
          <p:cNvSpPr>
            <a:spLocks noChangeArrowheads="1"/>
          </p:cNvSpPr>
          <p:nvPr/>
        </p:nvSpPr>
        <p:spPr bwMode="auto">
          <a:xfrm>
            <a:off x="1660828" y="4616233"/>
            <a:ext cx="226651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1200" dirty="0" err="1" smtClean="0"/>
              <a:t>Iftikhar,</a:t>
            </a:r>
            <a:r>
              <a:rPr lang="fr-FR" altLang="fr-FR" sz="1200" i="1" dirty="0" err="1" smtClean="0"/>
              <a:t>J</a:t>
            </a:r>
            <a:r>
              <a:rPr lang="fr-FR" altLang="fr-FR" sz="1200" i="1" dirty="0" smtClean="0"/>
              <a:t> </a:t>
            </a:r>
            <a:r>
              <a:rPr lang="fr-FR" altLang="fr-FR" sz="1200" i="1" dirty="0"/>
              <a:t>Clin </a:t>
            </a:r>
            <a:r>
              <a:rPr lang="fr-FR" altLang="fr-FR" sz="1200" i="1" dirty="0" err="1"/>
              <a:t>Sleep</a:t>
            </a:r>
            <a:r>
              <a:rPr lang="fr-FR" altLang="fr-FR" sz="1200" i="1" dirty="0"/>
              <a:t> Med </a:t>
            </a:r>
            <a:r>
              <a:rPr lang="fr-FR" altLang="fr-FR" sz="1200" dirty="0" smtClean="0"/>
              <a:t>2013.</a:t>
            </a:r>
            <a:endParaRPr lang="fr-FR" altLang="fr-FR" sz="1200" dirty="0"/>
          </a:p>
        </p:txBody>
      </p:sp>
      <p:sp>
        <p:nvSpPr>
          <p:cNvPr id="2" name="ZoneTexte 1"/>
          <p:cNvSpPr txBox="1"/>
          <p:nvPr/>
        </p:nvSpPr>
        <p:spPr>
          <a:xfrm>
            <a:off x="825048" y="5357456"/>
            <a:ext cx="7937952" cy="461665"/>
          </a:xfrm>
          <a:prstGeom prst="rect">
            <a:avLst/>
          </a:prstGeom>
          <a:noFill/>
        </p:spPr>
        <p:txBody>
          <a:bodyPr wrap="square" rtlCol="0">
            <a:spAutoFit/>
          </a:bodyPr>
          <a:lstStyle/>
          <a:p>
            <a:pPr marL="342900" indent="-342900">
              <a:buFont typeface="Arial" panose="020B0604020202020204" pitchFamily="34" charset="0"/>
              <a:buChar char="•"/>
            </a:pPr>
            <a:r>
              <a:rPr lang="fr-FR" sz="2400" dirty="0" smtClean="0"/>
              <a:t>Comparaison PPC/OAM : PPC&gt;OAM sur HTA résistante</a:t>
            </a:r>
            <a:endParaRPr lang="fr-FR" sz="2400" dirty="0"/>
          </a:p>
        </p:txBody>
      </p:sp>
      <p:sp>
        <p:nvSpPr>
          <p:cNvPr id="4" name="Rectangle 3"/>
          <p:cNvSpPr/>
          <p:nvPr/>
        </p:nvSpPr>
        <p:spPr>
          <a:xfrm>
            <a:off x="2042162" y="6121689"/>
            <a:ext cx="2209516" cy="307777"/>
          </a:xfrm>
          <a:prstGeom prst="rect">
            <a:avLst/>
          </a:prstGeom>
        </p:spPr>
        <p:txBody>
          <a:bodyPr wrap="none">
            <a:spAutoFit/>
          </a:bodyPr>
          <a:lstStyle/>
          <a:p>
            <a:r>
              <a:rPr lang="fr-FR" altLang="fr-FR" sz="1400" dirty="0" err="1"/>
              <a:t>Iftikhar,</a:t>
            </a:r>
            <a:r>
              <a:rPr lang="fr-FR" altLang="fr-FR" sz="1400" i="1" dirty="0" err="1"/>
              <a:t>J</a:t>
            </a:r>
            <a:r>
              <a:rPr lang="fr-FR" altLang="fr-FR" sz="1400" i="1" dirty="0"/>
              <a:t> </a:t>
            </a:r>
            <a:r>
              <a:rPr lang="fr-FR" altLang="fr-FR" sz="1400" i="1" dirty="0" smtClean="0"/>
              <a:t>Hypertension 2014</a:t>
            </a:r>
            <a:endParaRPr lang="fr-FR" altLang="fr-FR" sz="1400" dirty="0"/>
          </a:p>
        </p:txBody>
      </p:sp>
    </p:spTree>
    <p:extLst>
      <p:ext uri="{BB962C8B-B14F-4D97-AF65-F5344CB8AC3E}">
        <p14:creationId xmlns:p14="http://schemas.microsoft.com/office/powerpoint/2010/main" xmlns="" val="261227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2313" y="313267"/>
            <a:ext cx="8229600" cy="592667"/>
          </a:xfrm>
        </p:spPr>
        <p:txBody>
          <a:bodyPr>
            <a:normAutofit/>
          </a:bodyPr>
          <a:lstStyle/>
          <a:p>
            <a:pPr>
              <a:defRPr/>
            </a:pPr>
            <a:r>
              <a:rPr lang="fr-FR" sz="3200" dirty="0">
                <a:latin typeface="+mn-lt"/>
              </a:rPr>
              <a:t>P</a:t>
            </a:r>
            <a:r>
              <a:rPr lang="fr-FR" sz="3200" dirty="0" smtClean="0">
                <a:latin typeface="+mn-lt"/>
              </a:rPr>
              <a:t>ression </a:t>
            </a:r>
            <a:r>
              <a:rPr lang="fr-FR" sz="3200" dirty="0">
                <a:latin typeface="+mn-lt"/>
              </a:rPr>
              <a:t>artérielle</a:t>
            </a:r>
          </a:p>
        </p:txBody>
      </p:sp>
      <p:sp>
        <p:nvSpPr>
          <p:cNvPr id="21507" name="Rectangle 3"/>
          <p:cNvSpPr>
            <a:spLocks noGrp="1" noChangeArrowheads="1"/>
          </p:cNvSpPr>
          <p:nvPr>
            <p:ph idx="1"/>
          </p:nvPr>
        </p:nvSpPr>
        <p:spPr>
          <a:xfrm>
            <a:off x="735169" y="1093598"/>
            <a:ext cx="10754098" cy="4351338"/>
          </a:xfrm>
        </p:spPr>
        <p:txBody>
          <a:bodyPr>
            <a:normAutofit/>
          </a:bodyPr>
          <a:lstStyle/>
          <a:p>
            <a:pPr>
              <a:spcBef>
                <a:spcPct val="0"/>
              </a:spcBef>
              <a:spcAft>
                <a:spcPts val="600"/>
              </a:spcAft>
              <a:buFontTx/>
              <a:buChar char="•"/>
            </a:pPr>
            <a:r>
              <a:rPr lang="fr-FR" altLang="fr-FR" sz="2400" dirty="0" smtClean="0"/>
              <a:t>Etude croisée PPC /OAM, un mois, 126 patients</a:t>
            </a:r>
          </a:p>
          <a:p>
            <a:pPr>
              <a:spcBef>
                <a:spcPct val="0"/>
              </a:spcBef>
              <a:spcAft>
                <a:spcPts val="600"/>
              </a:spcAft>
              <a:buFontTx/>
              <a:buChar char="•"/>
            </a:pPr>
            <a:r>
              <a:rPr lang="fr-FR" altLang="fr-FR" sz="2400" dirty="0" smtClean="0"/>
              <a:t>IAH 25.6 </a:t>
            </a:r>
            <a:r>
              <a:rPr lang="fr-FR" altLang="fr-FR" sz="2400" dirty="0" smtClean="0">
                <a:cs typeface="Arial" panose="020B0604020202020204" pitchFamily="34" charset="0"/>
              </a:rPr>
              <a:t>± 12.3 dont 30% sévères </a:t>
            </a:r>
            <a:endParaRPr lang="fr-FR" altLang="fr-FR" sz="2400" dirty="0">
              <a:cs typeface="Arial" panose="020B0604020202020204" pitchFamily="34" charset="0"/>
            </a:endParaRPr>
          </a:p>
          <a:p>
            <a:pPr>
              <a:spcBef>
                <a:spcPct val="0"/>
              </a:spcBef>
              <a:spcAft>
                <a:spcPts val="600"/>
              </a:spcAft>
              <a:buFontTx/>
              <a:buChar char="•"/>
            </a:pPr>
            <a:r>
              <a:rPr lang="fr-FR" altLang="fr-FR" sz="2400" dirty="0" smtClean="0"/>
              <a:t>IAH/h: PPC 4.5 </a:t>
            </a:r>
            <a:r>
              <a:rPr lang="fr-FR" altLang="fr-FR" sz="2400" dirty="0" smtClean="0">
                <a:cs typeface="Arial" panose="020B0604020202020204" pitchFamily="34" charset="0"/>
              </a:rPr>
              <a:t>± 6.6 ; orthèse 9.0 ± 11.6 p&lt;0.0001</a:t>
            </a:r>
          </a:p>
          <a:p>
            <a:pPr>
              <a:spcBef>
                <a:spcPct val="0"/>
              </a:spcBef>
              <a:spcAft>
                <a:spcPts val="600"/>
              </a:spcAft>
              <a:buFontTx/>
              <a:buChar char="•"/>
            </a:pPr>
            <a:r>
              <a:rPr lang="fr-FR" altLang="fr-FR" sz="2400" dirty="0" smtClean="0">
                <a:cs typeface="Arial" panose="020B0604020202020204" pitchFamily="34" charset="0"/>
              </a:rPr>
              <a:t>Meilleure observance sous OAM</a:t>
            </a:r>
          </a:p>
          <a:p>
            <a:pPr marL="0" indent="0">
              <a:buNone/>
              <a:defRPr/>
            </a:pPr>
            <a:endParaRPr lang="fr-FR" dirty="0"/>
          </a:p>
          <a:p>
            <a:pPr>
              <a:buFontTx/>
              <a:buChar char="•"/>
              <a:defRPr/>
            </a:pPr>
            <a:r>
              <a:rPr lang="fr-FR" sz="2400" dirty="0" smtClean="0"/>
              <a:t>OAM non inférieure à PPC sur contrôle PA (pas de variation significative) </a:t>
            </a:r>
          </a:p>
          <a:p>
            <a:pPr>
              <a:buFontTx/>
              <a:buChar char="•"/>
              <a:defRPr/>
            </a:pPr>
            <a:r>
              <a:rPr lang="fr-FR" sz="2400" dirty="0" smtClean="0"/>
              <a:t>45 </a:t>
            </a:r>
            <a:r>
              <a:rPr lang="fr-FR" sz="2400" dirty="0"/>
              <a:t>Patients HTA (p&lt;0.05) </a:t>
            </a:r>
            <a:r>
              <a:rPr lang="fr-FR" sz="2400" dirty="0" smtClean="0"/>
              <a:t>2.5 </a:t>
            </a:r>
            <a:r>
              <a:rPr lang="fr-FR" sz="2400" dirty="0" err="1"/>
              <a:t>mmHg</a:t>
            </a:r>
            <a:r>
              <a:rPr lang="fr-FR" sz="2400" dirty="0"/>
              <a:t> PPC ; 2.2 </a:t>
            </a:r>
            <a:r>
              <a:rPr lang="fr-FR" sz="2400" dirty="0" err="1"/>
              <a:t>mmHg</a:t>
            </a:r>
            <a:r>
              <a:rPr lang="fr-FR" sz="2400" dirty="0"/>
              <a:t> orthèse</a:t>
            </a:r>
          </a:p>
          <a:p>
            <a:pPr marL="0" indent="0">
              <a:spcBef>
                <a:spcPct val="0"/>
              </a:spcBef>
              <a:spcAft>
                <a:spcPts val="600"/>
              </a:spcAft>
              <a:buNone/>
            </a:pPr>
            <a:endParaRPr lang="fr-FR" altLang="fr-FR" dirty="0" smtClean="0">
              <a:cs typeface="Arial" panose="020B0604020202020204" pitchFamily="34" charset="0"/>
            </a:endParaRPr>
          </a:p>
          <a:p>
            <a:pPr eaLnBrk="1" hangingPunct="1">
              <a:lnSpc>
                <a:spcPct val="80000"/>
              </a:lnSpc>
            </a:pPr>
            <a:endParaRPr lang="fr-FR" altLang="fr-FR" dirty="0" smtClean="0">
              <a:cs typeface="Arial" panose="020B0604020202020204" pitchFamily="34" charset="0"/>
            </a:endParaRPr>
          </a:p>
        </p:txBody>
      </p:sp>
      <p:sp>
        <p:nvSpPr>
          <p:cNvPr id="21508" name="Rectangle 4"/>
          <p:cNvSpPr>
            <a:spLocks noChangeArrowheads="1"/>
          </p:cNvSpPr>
          <p:nvPr/>
        </p:nvSpPr>
        <p:spPr bwMode="auto">
          <a:xfrm>
            <a:off x="1992313" y="6381750"/>
            <a:ext cx="48180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dirty="0"/>
              <a:t>Philips AJRCCM Vol 187, </a:t>
            </a:r>
            <a:r>
              <a:rPr lang="fr-FR" altLang="fr-FR" sz="1400" dirty="0" err="1"/>
              <a:t>Iss</a:t>
            </a:r>
            <a:r>
              <a:rPr lang="fr-FR" altLang="fr-FR" sz="1400" dirty="0"/>
              <a:t>. 8, pp 879–887, </a:t>
            </a:r>
            <a:r>
              <a:rPr lang="fr-FR" altLang="fr-FR" sz="1400" dirty="0" err="1"/>
              <a:t>Apr</a:t>
            </a:r>
            <a:r>
              <a:rPr lang="fr-FR" altLang="fr-FR" sz="1400" dirty="0"/>
              <a:t> 15, 2013</a:t>
            </a:r>
          </a:p>
        </p:txBody>
      </p:sp>
    </p:spTree>
    <p:extLst>
      <p:ext uri="{BB962C8B-B14F-4D97-AF65-F5344CB8AC3E}">
        <p14:creationId xmlns:p14="http://schemas.microsoft.com/office/powerpoint/2010/main" xmlns="" val="4231021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092200" y="166157"/>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fr-FR" sz="3200" dirty="0">
                <a:effectLst>
                  <a:outerShdw blurRad="63500" dist="38100" dir="5400000" algn="t" rotWithShape="0">
                    <a:prstClr val="black">
                      <a:alpha val="25000"/>
                    </a:prstClr>
                  </a:outerShdw>
                </a:effectLst>
                <a:latin typeface="+mn-lt"/>
                <a:ea typeface="+mj-ea"/>
                <a:cs typeface="+mj-cs"/>
              </a:rPr>
              <a:t>Mortalité cardiovasculaire </a:t>
            </a:r>
          </a:p>
        </p:txBody>
      </p:sp>
      <p:sp>
        <p:nvSpPr>
          <p:cNvPr id="21507" name="Text Box 4"/>
          <p:cNvSpPr txBox="1">
            <a:spLocks noChangeArrowheads="1"/>
          </p:cNvSpPr>
          <p:nvPr/>
        </p:nvSpPr>
        <p:spPr bwMode="auto">
          <a:xfrm>
            <a:off x="3900756" y="874182"/>
            <a:ext cx="7999324"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defRPr/>
            </a:pPr>
            <a:r>
              <a:rPr lang="fr-FR" sz="2400" dirty="0">
                <a:latin typeface="+mj-lt"/>
              </a:rPr>
              <a:t>669 </a:t>
            </a:r>
            <a:r>
              <a:rPr lang="fr-FR" sz="2400" dirty="0" smtClean="0">
                <a:latin typeface="+mj-lt"/>
              </a:rPr>
              <a:t>patients SAOS sévère, suivi médian = </a:t>
            </a:r>
            <a:r>
              <a:rPr lang="fr-FR" sz="2400" dirty="0">
                <a:latin typeface="+mj-lt"/>
              </a:rPr>
              <a:t>79 </a:t>
            </a:r>
            <a:r>
              <a:rPr lang="fr-FR" sz="2400" dirty="0" smtClean="0">
                <a:latin typeface="+mj-lt"/>
              </a:rPr>
              <a:t>mois</a:t>
            </a:r>
            <a:endParaRPr lang="fr-FR" sz="2400" dirty="0">
              <a:latin typeface="+mj-lt"/>
            </a:endParaRPr>
          </a:p>
          <a:p>
            <a:pPr eaLnBrk="1" hangingPunct="1">
              <a:buFontTx/>
              <a:buChar char="•"/>
              <a:defRPr/>
            </a:pPr>
            <a:r>
              <a:rPr lang="fr-FR" sz="2400" dirty="0">
                <a:latin typeface="+mj-lt"/>
              </a:rPr>
              <a:t>IAH : orthèse 16.3 ± 5.1/h vs PPC 4.5 ± 2.3/h p&lt; </a:t>
            </a:r>
            <a:r>
              <a:rPr lang="fr-FR" sz="2400" dirty="0" smtClean="0">
                <a:latin typeface="+mj-lt"/>
              </a:rPr>
              <a:t>0.001</a:t>
            </a:r>
          </a:p>
          <a:p>
            <a:pPr>
              <a:buFontTx/>
              <a:buChar char="•"/>
              <a:defRPr/>
            </a:pPr>
            <a:r>
              <a:rPr lang="fr-FR" sz="2400" dirty="0">
                <a:latin typeface="+mj-lt"/>
              </a:rPr>
              <a:t>42 décès </a:t>
            </a:r>
            <a:r>
              <a:rPr lang="fr-FR" sz="2400" dirty="0" smtClean="0">
                <a:latin typeface="+mj-lt"/>
              </a:rPr>
              <a:t>CV PPC </a:t>
            </a:r>
            <a:r>
              <a:rPr lang="fr-FR" sz="2400" dirty="0">
                <a:latin typeface="+mj-lt"/>
              </a:rPr>
              <a:t>vs orthèse </a:t>
            </a:r>
            <a:r>
              <a:rPr lang="fr-FR" sz="2400" dirty="0" smtClean="0">
                <a:latin typeface="+mj-lt"/>
              </a:rPr>
              <a:t>1.08 </a:t>
            </a:r>
            <a:r>
              <a:rPr lang="fr-FR" sz="2400" dirty="0">
                <a:latin typeface="+mj-lt"/>
              </a:rPr>
              <a:t>[95% CI: 0.55–1.74]; p= 0.71)</a:t>
            </a:r>
          </a:p>
          <a:p>
            <a:pPr eaLnBrk="1" hangingPunct="1">
              <a:buFontTx/>
              <a:buChar char="•"/>
              <a:defRPr/>
            </a:pPr>
            <a:endParaRPr lang="fr-FR" sz="2400" dirty="0">
              <a:latin typeface="+mj-lt"/>
            </a:endParaRPr>
          </a:p>
        </p:txBody>
      </p:sp>
      <p:sp>
        <p:nvSpPr>
          <p:cNvPr id="23556" name="Text Box 5"/>
          <p:cNvSpPr txBox="1">
            <a:spLocks noChangeArrowheads="1"/>
          </p:cNvSpPr>
          <p:nvPr/>
        </p:nvSpPr>
        <p:spPr bwMode="auto">
          <a:xfrm>
            <a:off x="7319964" y="3357563"/>
            <a:ext cx="28082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fr-FR" altLang="fr-FR"/>
          </a:p>
        </p:txBody>
      </p:sp>
      <p:grpSp>
        <p:nvGrpSpPr>
          <p:cNvPr id="23557" name="Group 9"/>
          <p:cNvGrpSpPr>
            <a:grpSpLocks/>
          </p:cNvGrpSpPr>
          <p:nvPr/>
        </p:nvGrpSpPr>
        <p:grpSpPr bwMode="auto">
          <a:xfrm>
            <a:off x="579548" y="874182"/>
            <a:ext cx="3321207" cy="4311292"/>
            <a:chOff x="249" y="210"/>
            <a:chExt cx="2676" cy="3332"/>
          </a:xfrm>
        </p:grpSpPr>
        <p:pic>
          <p:nvPicPr>
            <p:cNvPr id="2355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 y="210"/>
              <a:ext cx="2657" cy="3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560" name="Line 6"/>
            <p:cNvSpPr>
              <a:spLocks noChangeShapeType="1"/>
            </p:cNvSpPr>
            <p:nvPr/>
          </p:nvSpPr>
          <p:spPr bwMode="auto">
            <a:xfrm flipV="1">
              <a:off x="1837" y="709"/>
              <a:ext cx="635" cy="40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3561" name="Text Box 7"/>
            <p:cNvSpPr txBox="1">
              <a:spLocks noChangeArrowheads="1"/>
            </p:cNvSpPr>
            <p:nvPr/>
          </p:nvSpPr>
          <p:spPr bwMode="auto">
            <a:xfrm>
              <a:off x="2018" y="503"/>
              <a:ext cx="907" cy="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1400" dirty="0">
                  <a:solidFill>
                    <a:srgbClr val="FF0000"/>
                  </a:solidFill>
                </a:rPr>
                <a:t>PPC 3 mois</a:t>
              </a:r>
            </a:p>
          </p:txBody>
        </p:sp>
      </p:grpSp>
      <p:sp>
        <p:nvSpPr>
          <p:cNvPr id="23558" name="Rectangle 8"/>
          <p:cNvSpPr>
            <a:spLocks noChangeArrowheads="1"/>
          </p:cNvSpPr>
          <p:nvPr/>
        </p:nvSpPr>
        <p:spPr bwMode="auto">
          <a:xfrm>
            <a:off x="4440238" y="6381750"/>
            <a:ext cx="3937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400" i="1"/>
              <a:t>Anandam A. Respirology </a:t>
            </a:r>
            <a:r>
              <a:rPr lang="fr-FR" altLang="fr-FR" sz="1400"/>
              <a:t>(2013) </a:t>
            </a:r>
            <a:r>
              <a:rPr lang="fr-FR" altLang="fr-FR" sz="1400" b="1"/>
              <a:t>18</a:t>
            </a:r>
            <a:r>
              <a:rPr lang="fr-FR" altLang="fr-FR" sz="1400"/>
              <a:t>, 1184–1190</a:t>
            </a:r>
          </a:p>
        </p:txBody>
      </p:sp>
      <p:pic>
        <p:nvPicPr>
          <p:cNvPr id="1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616136" y="2153070"/>
            <a:ext cx="4808159" cy="4228680"/>
          </a:xfrm>
          <a:noFill/>
        </p:spPr>
      </p:pic>
    </p:spTree>
    <p:extLst>
      <p:ext uri="{BB962C8B-B14F-4D97-AF65-F5344CB8AC3E}">
        <p14:creationId xmlns:p14="http://schemas.microsoft.com/office/powerpoint/2010/main" xmlns="" val="2929831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un traitement alternatif à la PPC ?</a:t>
            </a:r>
            <a:endParaRPr lang="fr-FR" dirty="0"/>
          </a:p>
        </p:txBody>
      </p:sp>
      <p:sp>
        <p:nvSpPr>
          <p:cNvPr id="3" name="Espace réservé du contenu 2"/>
          <p:cNvSpPr>
            <a:spLocks noGrp="1"/>
          </p:cNvSpPr>
          <p:nvPr>
            <p:ph idx="1"/>
          </p:nvPr>
        </p:nvSpPr>
        <p:spPr>
          <a:xfrm>
            <a:off x="838200" y="1825625"/>
            <a:ext cx="10515600" cy="878386"/>
          </a:xfrm>
        </p:spPr>
        <p:txBody>
          <a:bodyPr/>
          <a:lstStyle/>
          <a:p>
            <a:pPr marL="0" indent="0">
              <a:buNone/>
            </a:pPr>
            <a:r>
              <a:rPr lang="fr-FR" dirty="0" smtClean="0"/>
              <a:t>« La PPC bien conduite est toujours efficace » : (HAS 2014)</a:t>
            </a:r>
          </a:p>
          <a:p>
            <a:endParaRPr lang="fr-FR" dirty="0"/>
          </a:p>
        </p:txBody>
      </p:sp>
      <p:pic>
        <p:nvPicPr>
          <p:cNvPr id="5"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5506" y="2838948"/>
            <a:ext cx="3343568" cy="2409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Image 23"/>
          <p:cNvPicPr>
            <a:picLocks noChangeAspect="1"/>
          </p:cNvPicPr>
          <p:nvPr/>
        </p:nvPicPr>
        <p:blipFill>
          <a:blip r:embed="rId3" cstate="print"/>
          <a:stretch>
            <a:fillRect/>
          </a:stretch>
        </p:blipFill>
        <p:spPr>
          <a:xfrm>
            <a:off x="4213679" y="2508067"/>
            <a:ext cx="2941096" cy="3915157"/>
          </a:xfrm>
          <a:prstGeom prst="rect">
            <a:avLst/>
          </a:prstGeom>
        </p:spPr>
      </p:pic>
      <p:pic>
        <p:nvPicPr>
          <p:cNvPr id="2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69381" y="2838948"/>
            <a:ext cx="3325041" cy="2491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9878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55675"/>
          </a:xfrm>
        </p:spPr>
        <p:txBody>
          <a:bodyPr>
            <a:normAutofit/>
          </a:bodyPr>
          <a:lstStyle/>
          <a:p>
            <a:r>
              <a:rPr lang="fr-FR" sz="2800" dirty="0"/>
              <a:t>L’OAM est-elle efficace sur la réduction du risque cardiovasculaire ?</a:t>
            </a:r>
          </a:p>
        </p:txBody>
      </p:sp>
      <p:sp>
        <p:nvSpPr>
          <p:cNvPr id="3" name="Espace réservé du contenu 2"/>
          <p:cNvSpPr>
            <a:spLocks noGrp="1"/>
          </p:cNvSpPr>
          <p:nvPr>
            <p:ph idx="1"/>
          </p:nvPr>
        </p:nvSpPr>
        <p:spPr/>
        <p:txBody>
          <a:bodyPr/>
          <a:lstStyle/>
          <a:p>
            <a:r>
              <a:rPr lang="fr-FR" dirty="0"/>
              <a:t>Quelques </a:t>
            </a:r>
            <a:r>
              <a:rPr lang="fr-FR" dirty="0" smtClean="0"/>
              <a:t>signaux positifs</a:t>
            </a:r>
            <a:endParaRPr lang="fr-FR" dirty="0"/>
          </a:p>
          <a:p>
            <a:r>
              <a:rPr lang="fr-FR" dirty="0" smtClean="0"/>
              <a:t>Pas de donnée directe notamment sur la mortalité</a:t>
            </a:r>
          </a:p>
          <a:p>
            <a:r>
              <a:rPr lang="fr-FR" dirty="0"/>
              <a:t>A</a:t>
            </a:r>
            <a:r>
              <a:rPr lang="fr-FR" dirty="0" smtClean="0"/>
              <a:t>ucun effet sur la dysfonction endothéliale dans le SAOS sévère</a:t>
            </a:r>
            <a:r>
              <a:rPr lang="fr-FR" sz="1600" dirty="0" smtClean="0"/>
              <a:t> (</a:t>
            </a:r>
            <a:r>
              <a:rPr lang="fr-FR" sz="1600" dirty="0" err="1" smtClean="0"/>
              <a:t>Gagnadoux</a:t>
            </a:r>
            <a:r>
              <a:rPr lang="fr-FR" sz="1600" dirty="0" smtClean="0"/>
              <a:t> F. AJRCCM 2017) </a:t>
            </a:r>
            <a:endParaRPr lang="fr-FR" dirty="0" smtClean="0"/>
          </a:p>
          <a:p>
            <a:endParaRPr lang="fr-FR" dirty="0"/>
          </a:p>
        </p:txBody>
      </p:sp>
    </p:spTree>
    <p:extLst>
      <p:ext uri="{BB962C8B-B14F-4D97-AF65-F5344CB8AC3E}">
        <p14:creationId xmlns:p14="http://schemas.microsoft.com/office/powerpoint/2010/main" xmlns="" val="2058367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r>
              <a:rPr lang="fr-FR" dirty="0" smtClean="0"/>
              <a:t>OAM = premier traitement alternatif à la PPC</a:t>
            </a:r>
          </a:p>
          <a:p>
            <a:r>
              <a:rPr lang="fr-FR" dirty="0" smtClean="0"/>
              <a:t>Prise en charge sous conditions</a:t>
            </a:r>
          </a:p>
          <a:p>
            <a:r>
              <a:rPr lang="fr-FR" dirty="0" smtClean="0"/>
              <a:t>Moins efficace que la PPC sur la réduction de l’IAH mais efficacité équivalente sur les paramètres cliniques et meilleure observance (a priori)</a:t>
            </a:r>
          </a:p>
          <a:p>
            <a:r>
              <a:rPr lang="fr-FR" dirty="0" smtClean="0"/>
              <a:t>Efficace à moyen terme chez 2/3 des patients</a:t>
            </a:r>
          </a:p>
          <a:p>
            <a:r>
              <a:rPr lang="fr-FR" dirty="0" smtClean="0"/>
              <a:t>Attention aux résultats à plus long terme</a:t>
            </a:r>
          </a:p>
          <a:p>
            <a:r>
              <a:rPr lang="fr-FR" dirty="0" smtClean="0"/>
              <a:t>Résultats incertains sur la réduction du risque cardiovasculaire</a:t>
            </a:r>
          </a:p>
          <a:p>
            <a:r>
              <a:rPr lang="fr-FR" dirty="0" err="1" smtClean="0"/>
              <a:t>Phénotyper</a:t>
            </a:r>
            <a:r>
              <a:rPr lang="fr-FR" dirty="0" smtClean="0"/>
              <a:t> les patients dans </a:t>
            </a:r>
            <a:r>
              <a:rPr lang="fr-FR" smtClean="0"/>
              <a:t>le futur</a:t>
            </a:r>
            <a:endParaRPr lang="fr-FR" dirty="0"/>
          </a:p>
        </p:txBody>
      </p:sp>
    </p:spTree>
    <p:extLst>
      <p:ext uri="{BB962C8B-B14F-4D97-AF65-F5344CB8AC3E}">
        <p14:creationId xmlns:p14="http://schemas.microsoft.com/office/powerpoint/2010/main" xmlns="" val="81862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a:xfrm>
            <a:off x="245776" y="1479411"/>
            <a:ext cx="5884026" cy="3826685"/>
          </a:xfrm>
          <a:prstGeom prst="rect">
            <a:avLst/>
          </a:prstGeom>
        </p:spPr>
      </p:pic>
      <p:sp>
        <p:nvSpPr>
          <p:cNvPr id="5" name="Text Box 6"/>
          <p:cNvSpPr txBox="1">
            <a:spLocks noChangeArrowheads="1"/>
          </p:cNvSpPr>
          <p:nvPr/>
        </p:nvSpPr>
        <p:spPr bwMode="auto">
          <a:xfrm>
            <a:off x="1191296" y="6318241"/>
            <a:ext cx="2716017" cy="307777"/>
          </a:xfrm>
          <a:prstGeom prst="rect">
            <a:avLst/>
          </a:prstGeom>
          <a:noFill/>
          <a:ln w="9525">
            <a:noFill/>
            <a:miter lim="800000"/>
            <a:headEnd/>
            <a:tailEnd/>
          </a:ln>
        </p:spPr>
        <p:txBody>
          <a:bodyPr wrap="square">
            <a:spAutoFit/>
          </a:bodyPr>
          <a:lstStyle/>
          <a:p>
            <a:pPr>
              <a:spcBef>
                <a:spcPct val="50000"/>
              </a:spcBef>
            </a:pPr>
            <a:r>
              <a:rPr lang="fr-FR" altLang="fr-FR" sz="1200" dirty="0">
                <a:latin typeface="Arial" panose="020B0604020202020204" pitchFamily="34" charset="0"/>
                <a:cs typeface="Arial" panose="020B0604020202020204" pitchFamily="34" charset="0"/>
              </a:rPr>
              <a:t>Barbe F. JAMA 2012</a:t>
            </a:r>
            <a:r>
              <a:rPr lang="fr-FR" altLang="fr-FR" sz="1400" dirty="0">
                <a:latin typeface="Arial" panose="020B0604020202020204" pitchFamily="34" charset="0"/>
                <a:cs typeface="Arial" panose="020B0604020202020204" pitchFamily="34" charset="0"/>
              </a:rPr>
              <a:t> </a:t>
            </a:r>
          </a:p>
        </p:txBody>
      </p:sp>
      <p:sp>
        <p:nvSpPr>
          <p:cNvPr id="7" name="Rectangle 6"/>
          <p:cNvSpPr/>
          <p:nvPr/>
        </p:nvSpPr>
        <p:spPr>
          <a:xfrm>
            <a:off x="393883" y="270242"/>
            <a:ext cx="5587812" cy="523220"/>
          </a:xfrm>
          <a:prstGeom prst="rect">
            <a:avLst/>
          </a:prstGeom>
        </p:spPr>
        <p:txBody>
          <a:bodyPr wrap="none">
            <a:spAutoFit/>
          </a:bodyPr>
          <a:lstStyle/>
          <a:p>
            <a:pPr>
              <a:spcBef>
                <a:spcPct val="50000"/>
              </a:spcBef>
            </a:pPr>
            <a:r>
              <a:rPr lang="fr-FR" altLang="fr-FR" sz="2800" dirty="0" smtClean="0"/>
              <a:t>1) Observance du traitement par PPC</a:t>
            </a:r>
            <a:endParaRPr lang="fr-FR" altLang="fr-FR" sz="2800" dirty="0"/>
          </a:p>
        </p:txBody>
      </p:sp>
      <p:sp>
        <p:nvSpPr>
          <p:cNvPr id="9" name="Rectangle 5"/>
          <p:cNvSpPr>
            <a:spLocks noChangeArrowheads="1"/>
          </p:cNvSpPr>
          <p:nvPr/>
        </p:nvSpPr>
        <p:spPr bwMode="auto">
          <a:xfrm>
            <a:off x="6558655" y="5713331"/>
            <a:ext cx="50419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da-DK" altLang="fr-FR" sz="1200" i="1" dirty="0"/>
              <a:t>1 Meurice JC Rev Mal Respir 2006; 23(7S):34-37</a:t>
            </a:r>
          </a:p>
          <a:p>
            <a:pPr lvl="1" eaLnBrk="1" hangingPunct="1"/>
            <a:r>
              <a:rPr lang="da-DK" altLang="fr-FR" sz="1200" i="1" dirty="0"/>
              <a:t>2 Meurice JC et al. Sleep Medicine 2007; 8:37-42</a:t>
            </a:r>
          </a:p>
          <a:p>
            <a:pPr lvl="1" eaLnBrk="1" hangingPunct="1"/>
            <a:r>
              <a:rPr lang="da-DK" altLang="fr-FR" sz="1200" i="1" dirty="0"/>
              <a:t>3 Galetke </a:t>
            </a:r>
            <a:r>
              <a:rPr lang="fr-FR" altLang="fr-FR" sz="1200" i="1" dirty="0"/>
              <a:t>W et al. Respiration 2011; 82(2):155-61</a:t>
            </a:r>
          </a:p>
          <a:p>
            <a:pPr lvl="1" eaLnBrk="1" hangingPunct="1"/>
            <a:r>
              <a:rPr lang="fr-FR" altLang="fr-FR" sz="1200" i="1" dirty="0"/>
              <a:t>4 CEPS rapport d’activité 2012</a:t>
            </a:r>
          </a:p>
        </p:txBody>
      </p:sp>
      <p:sp>
        <p:nvSpPr>
          <p:cNvPr id="8" name="Rectangle 7"/>
          <p:cNvSpPr/>
          <p:nvPr/>
        </p:nvSpPr>
        <p:spPr>
          <a:xfrm>
            <a:off x="5434884" y="4136545"/>
            <a:ext cx="6452316" cy="1169551"/>
          </a:xfrm>
          <a:prstGeom prst="rect">
            <a:avLst/>
          </a:prstGeom>
        </p:spPr>
        <p:txBody>
          <a:bodyPr wrap="square">
            <a:spAutoFit/>
          </a:bodyPr>
          <a:lstStyle/>
          <a:p>
            <a:pPr lvl="1">
              <a:spcBef>
                <a:spcPts val="600"/>
              </a:spcBef>
              <a:defRPr/>
            </a:pPr>
            <a:r>
              <a:rPr lang="fr-FR" sz="2000" dirty="0" smtClean="0"/>
              <a:t>15%</a:t>
            </a:r>
            <a:r>
              <a:rPr lang="fr-FR" sz="2000" baseline="30000" dirty="0" smtClean="0"/>
              <a:t>1</a:t>
            </a:r>
            <a:r>
              <a:rPr lang="fr-FR" sz="2000" dirty="0" smtClean="0"/>
              <a:t> </a:t>
            </a:r>
            <a:r>
              <a:rPr lang="fr-FR" sz="2000" dirty="0"/>
              <a:t>des patients refusent la PPC dès la 1ère </a:t>
            </a:r>
            <a:r>
              <a:rPr lang="fr-FR" sz="2000" dirty="0" smtClean="0"/>
              <a:t>nuit</a:t>
            </a:r>
            <a:endParaRPr lang="fr-FR" sz="2000" dirty="0"/>
          </a:p>
          <a:p>
            <a:pPr lvl="1">
              <a:spcBef>
                <a:spcPts val="600"/>
              </a:spcBef>
              <a:defRPr/>
            </a:pPr>
            <a:r>
              <a:rPr lang="fr-FR" sz="2000" dirty="0"/>
              <a:t>19 à 27%</a:t>
            </a:r>
            <a:r>
              <a:rPr lang="fr-FR" sz="2000" baseline="30000" dirty="0"/>
              <a:t>2,3</a:t>
            </a:r>
            <a:r>
              <a:rPr lang="fr-FR" sz="2000" dirty="0"/>
              <a:t> d’abandons la 1ère année</a:t>
            </a:r>
          </a:p>
          <a:p>
            <a:pPr lvl="1">
              <a:spcBef>
                <a:spcPts val="600"/>
              </a:spcBef>
              <a:defRPr/>
            </a:pPr>
            <a:r>
              <a:rPr lang="fr-FR" sz="2000" dirty="0"/>
              <a:t>15-20 % des patients ont une observance insuffisante</a:t>
            </a:r>
            <a:r>
              <a:rPr lang="fr-FR" sz="2000" baseline="30000" dirty="0"/>
              <a:t>4</a:t>
            </a:r>
          </a:p>
        </p:txBody>
      </p:sp>
    </p:spTree>
    <p:extLst>
      <p:ext uri="{BB962C8B-B14F-4D97-AF65-F5344CB8AC3E}">
        <p14:creationId xmlns:p14="http://schemas.microsoft.com/office/powerpoint/2010/main" xmlns="" val="1762787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21576" y="488831"/>
            <a:ext cx="8193132" cy="912830"/>
          </a:xfrm>
        </p:spPr>
        <p:txBody>
          <a:bodyPr>
            <a:normAutofit/>
          </a:bodyPr>
          <a:lstStyle/>
          <a:p>
            <a:pPr eaLnBrk="1" hangingPunct="1"/>
            <a:r>
              <a:rPr lang="fr-FR" altLang="fr-FR" sz="2800" dirty="0">
                <a:latin typeface="+mn-lt"/>
                <a:cs typeface="Arial" panose="020B0604020202020204" pitchFamily="34" charset="0"/>
              </a:rPr>
              <a:t>2</a:t>
            </a:r>
            <a:r>
              <a:rPr lang="fr-FR" altLang="fr-FR" sz="2800" dirty="0" smtClean="0">
                <a:latin typeface="+mn-lt"/>
                <a:cs typeface="Arial" panose="020B0604020202020204" pitchFamily="34" charset="0"/>
              </a:rPr>
              <a:t>) Préférence des patients</a:t>
            </a:r>
            <a:endParaRPr lang="fr-FR" altLang="fr-FR" sz="2800" dirty="0">
              <a:latin typeface="+mn-lt"/>
              <a:cs typeface="Arial" panose="020B0604020202020204" pitchFamily="34" charset="0"/>
            </a:endParaRPr>
          </a:p>
        </p:txBody>
      </p:sp>
      <p:sp>
        <p:nvSpPr>
          <p:cNvPr id="24579" name="Rectangle 3"/>
          <p:cNvSpPr>
            <a:spLocks noGrp="1" noChangeArrowheads="1"/>
          </p:cNvSpPr>
          <p:nvPr>
            <p:ph type="body" idx="1"/>
          </p:nvPr>
        </p:nvSpPr>
        <p:spPr>
          <a:xfrm>
            <a:off x="1097280" y="1825624"/>
            <a:ext cx="8942072" cy="4209415"/>
          </a:xfrm>
        </p:spPr>
        <p:txBody>
          <a:bodyPr>
            <a:normAutofit/>
          </a:bodyPr>
          <a:lstStyle/>
          <a:p>
            <a:pPr marL="0" indent="0">
              <a:buNone/>
            </a:pPr>
            <a:r>
              <a:rPr lang="fr-FR" altLang="fr-FR" i="1" dirty="0" smtClean="0">
                <a:latin typeface="Arial" panose="020B0604020202020204" pitchFamily="34" charset="0"/>
                <a:cs typeface="Arial" panose="020B0604020202020204" pitchFamily="34" charset="0"/>
              </a:rPr>
              <a:t>« Avant </a:t>
            </a:r>
            <a:r>
              <a:rPr lang="fr-FR" altLang="fr-FR" i="1" dirty="0">
                <a:latin typeface="Arial" panose="020B0604020202020204" pitchFamily="34" charset="0"/>
                <a:cs typeface="Arial" panose="020B0604020202020204" pitchFamily="34" charset="0"/>
              </a:rPr>
              <a:t>de sélectionner le traitement approprié et afin d’optimiser l’observance chez les patients pour lesquels l’OAM peut être proposée en alternative à la PPC, il est recommandé de prendre en compte les attentes (physiques mais aussi en termes de qualité de vie) et les préférences du patient et de délivrer toutes les informations sur les bénéfices et les inconvénients des 2 options thérapeutiques</a:t>
            </a:r>
            <a:r>
              <a:rPr lang="fr-FR" altLang="fr-FR" i="1" dirty="0" smtClean="0">
                <a:latin typeface="Arial" panose="020B0604020202020204" pitchFamily="34" charset="0"/>
                <a:cs typeface="Arial" panose="020B0604020202020204" pitchFamily="34" charset="0"/>
              </a:rPr>
              <a:t>. »</a:t>
            </a:r>
            <a:endParaRPr lang="fr-FR" altLang="fr-FR" i="1" dirty="0">
              <a:latin typeface="Arial" panose="020B0604020202020204" pitchFamily="34" charset="0"/>
              <a:cs typeface="Arial" panose="020B0604020202020204" pitchFamily="34" charset="0"/>
            </a:endParaRPr>
          </a:p>
          <a:p>
            <a:pPr eaLnBrk="1" hangingPunct="1"/>
            <a:endParaRPr lang="fr-FR" altLang="fr-FR" dirty="0"/>
          </a:p>
          <a:p>
            <a:pPr eaLnBrk="1" hangingPunct="1"/>
            <a:endParaRPr lang="fr-FR" altLang="fr-FR" dirty="0"/>
          </a:p>
        </p:txBody>
      </p:sp>
      <p:sp>
        <p:nvSpPr>
          <p:cNvPr id="2" name="Rectangle 1"/>
          <p:cNvSpPr/>
          <p:nvPr/>
        </p:nvSpPr>
        <p:spPr>
          <a:xfrm>
            <a:off x="3164664" y="5850373"/>
            <a:ext cx="4317207" cy="369332"/>
          </a:xfrm>
          <a:prstGeom prst="rect">
            <a:avLst/>
          </a:prstGeom>
        </p:spPr>
        <p:txBody>
          <a:bodyPr wrap="none">
            <a:spAutoFit/>
          </a:bodyPr>
          <a:lstStyle/>
          <a:p>
            <a:r>
              <a:rPr lang="fr-FR" altLang="fr-FR" dirty="0" smtClean="0">
                <a:latin typeface="Arial" panose="020B0604020202020204" pitchFamily="34" charset="0"/>
                <a:cs typeface="Arial" panose="020B0604020202020204" pitchFamily="34" charset="0"/>
              </a:rPr>
              <a:t>recommandation n° 3 SFSCMFCO 2014</a:t>
            </a:r>
            <a:endParaRPr lang="fr-FR" dirty="0"/>
          </a:p>
        </p:txBody>
      </p:sp>
    </p:spTree>
    <p:extLst>
      <p:ext uri="{BB962C8B-B14F-4D97-AF65-F5344CB8AC3E}">
        <p14:creationId xmlns:p14="http://schemas.microsoft.com/office/powerpoint/2010/main" xmlns="" val="2989018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52650" y="366713"/>
            <a:ext cx="7886700" cy="819150"/>
          </a:xfrm>
        </p:spPr>
        <p:txBody>
          <a:bodyPr>
            <a:normAutofit/>
          </a:bodyPr>
          <a:lstStyle/>
          <a:p>
            <a:pPr>
              <a:spcBef>
                <a:spcPct val="50000"/>
              </a:spcBef>
              <a:defRPr/>
            </a:pPr>
            <a:r>
              <a:rPr lang="fr-FR" sz="2800" dirty="0" smtClean="0">
                <a:latin typeface="+mn-lt"/>
                <a:ea typeface="+mn-ea"/>
                <a:cs typeface="+mn-cs"/>
              </a:rPr>
              <a:t>3) </a:t>
            </a:r>
            <a:r>
              <a:rPr lang="fr-FR" sz="2800" dirty="0">
                <a:latin typeface="+mn-lt"/>
                <a:ea typeface="+mn-ea"/>
                <a:cs typeface="+mn-cs"/>
              </a:rPr>
              <a:t>Contexte économique </a:t>
            </a:r>
          </a:p>
        </p:txBody>
      </p:sp>
      <p:sp>
        <p:nvSpPr>
          <p:cNvPr id="7171" name="Rectangle 3"/>
          <p:cNvSpPr>
            <a:spLocks noGrp="1" noChangeArrowheads="1"/>
          </p:cNvSpPr>
          <p:nvPr>
            <p:ph idx="1"/>
          </p:nvPr>
        </p:nvSpPr>
        <p:spPr>
          <a:xfrm>
            <a:off x="1774826" y="1339850"/>
            <a:ext cx="8785225" cy="4695190"/>
          </a:xfrm>
        </p:spPr>
        <p:txBody>
          <a:bodyPr>
            <a:normAutofit/>
          </a:bodyPr>
          <a:lstStyle/>
          <a:p>
            <a:pPr>
              <a:spcBef>
                <a:spcPts val="600"/>
              </a:spcBef>
            </a:pPr>
            <a:r>
              <a:rPr lang="fr-FR" altLang="fr-FR" dirty="0" smtClean="0"/>
              <a:t>2007 </a:t>
            </a:r>
            <a:r>
              <a:rPr lang="fr-FR" altLang="fr-FR" dirty="0"/>
              <a:t>« L’utilisation des dispositifs de PPC a conduit l’assurance maladie à communiquer auprès des professionnels concernés sur les règles de bonne pratiques »</a:t>
            </a:r>
          </a:p>
          <a:p>
            <a:pPr>
              <a:spcBef>
                <a:spcPts val="1200"/>
              </a:spcBef>
            </a:pPr>
            <a:r>
              <a:rPr lang="fr-FR" altLang="fr-FR" dirty="0"/>
              <a:t>2008 : </a:t>
            </a:r>
            <a:r>
              <a:rPr lang="fr-FR" altLang="fr-FR" i="1" dirty="0"/>
              <a:t>« Reste, aux premiers rangs des hausses, la </a:t>
            </a:r>
            <a:r>
              <a:rPr lang="fr-FR" altLang="fr-FR" i="1" dirty="0">
                <a:solidFill>
                  <a:srgbClr val="FF0000"/>
                </a:solidFill>
              </a:rPr>
              <a:t>croissance préoccupante</a:t>
            </a:r>
            <a:r>
              <a:rPr lang="fr-FR" altLang="fr-FR" i="1" dirty="0"/>
              <a:t> des prestations d’assistance respiratoire </a:t>
            </a:r>
            <a:r>
              <a:rPr lang="fr-FR" altLang="fr-FR" i="1" dirty="0">
                <a:solidFill>
                  <a:srgbClr val="FF0000"/>
                </a:solidFill>
              </a:rPr>
              <a:t>que n’explique aucune raison conjoncturelle</a:t>
            </a:r>
            <a:r>
              <a:rPr lang="fr-FR" altLang="fr-FR" i="1" dirty="0"/>
              <a:t>, et qui correspond à la </a:t>
            </a:r>
            <a:r>
              <a:rPr lang="fr-FR" altLang="fr-FR" i="1" dirty="0">
                <a:solidFill>
                  <a:srgbClr val="FF0000"/>
                </a:solidFill>
              </a:rPr>
              <a:t>constante et forte augmentation des diagnostics d’apnée du sommeil et de sa prise en charge par la PPC »</a:t>
            </a:r>
            <a:r>
              <a:rPr lang="fr-FR" altLang="fr-FR" dirty="0"/>
              <a:t>  </a:t>
            </a:r>
            <a:endParaRPr lang="fr-FR" altLang="fr-FR" dirty="0" smtClean="0"/>
          </a:p>
        </p:txBody>
      </p:sp>
      <p:sp>
        <p:nvSpPr>
          <p:cNvPr id="7172" name="Text Box 4"/>
          <p:cNvSpPr txBox="1">
            <a:spLocks noChangeArrowheads="1"/>
          </p:cNvSpPr>
          <p:nvPr/>
        </p:nvSpPr>
        <p:spPr bwMode="auto">
          <a:xfrm>
            <a:off x="3432176" y="6375401"/>
            <a:ext cx="49688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dirty="0"/>
              <a:t>Rapports annuels du </a:t>
            </a:r>
            <a:r>
              <a:rPr lang="fr-FR" altLang="fr-FR" dirty="0" smtClean="0"/>
              <a:t>CEPS</a:t>
            </a:r>
            <a:endParaRPr lang="fr-FR" altLang="fr-FR" dirty="0"/>
          </a:p>
        </p:txBody>
      </p:sp>
    </p:spTree>
    <p:extLst>
      <p:ext uri="{BB962C8B-B14F-4D97-AF65-F5344CB8AC3E}">
        <p14:creationId xmlns:p14="http://schemas.microsoft.com/office/powerpoint/2010/main" xmlns="" val="2832973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3013079" y="1958438"/>
            <a:ext cx="5792293" cy="4324311"/>
            <a:chOff x="702" y="618"/>
            <a:chExt cx="5061" cy="3487"/>
          </a:xfrm>
        </p:grpSpPr>
        <p:pic>
          <p:nvPicPr>
            <p:cNvPr id="819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 y="618"/>
              <a:ext cx="4923" cy="3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197" name="Text Box 4"/>
            <p:cNvSpPr txBox="1">
              <a:spLocks noChangeArrowheads="1"/>
            </p:cNvSpPr>
            <p:nvPr/>
          </p:nvSpPr>
          <p:spPr bwMode="auto">
            <a:xfrm>
              <a:off x="3099" y="1878"/>
              <a:ext cx="999" cy="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dirty="0">
                  <a:solidFill>
                    <a:srgbClr val="FF0000"/>
                  </a:solidFill>
                </a:rPr>
                <a:t>330 000</a:t>
              </a:r>
            </a:p>
          </p:txBody>
        </p:sp>
        <p:sp>
          <p:nvSpPr>
            <p:cNvPr id="8198" name="Text Box 5"/>
            <p:cNvSpPr txBox="1">
              <a:spLocks noChangeArrowheads="1"/>
            </p:cNvSpPr>
            <p:nvPr/>
          </p:nvSpPr>
          <p:spPr bwMode="auto">
            <a:xfrm>
              <a:off x="4855" y="1506"/>
              <a:ext cx="908" cy="2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dirty="0">
                  <a:solidFill>
                    <a:srgbClr val="FF0000"/>
                  </a:solidFill>
                </a:rPr>
                <a:t>490 000</a:t>
              </a:r>
            </a:p>
          </p:txBody>
        </p:sp>
      </p:grpSp>
      <p:sp>
        <p:nvSpPr>
          <p:cNvPr id="7171" name="Rectangle 6"/>
          <p:cNvSpPr>
            <a:spLocks noChangeArrowheads="1"/>
          </p:cNvSpPr>
          <p:nvPr/>
        </p:nvSpPr>
        <p:spPr bwMode="auto">
          <a:xfrm>
            <a:off x="906555" y="199802"/>
            <a:ext cx="10876142" cy="1800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ts val="600"/>
              </a:spcBef>
              <a:buFontTx/>
              <a:buChar char="•"/>
              <a:defRPr/>
            </a:pPr>
            <a:r>
              <a:rPr lang="fr-FR" sz="2400" dirty="0" smtClean="0"/>
              <a:t>Les </a:t>
            </a:r>
            <a:r>
              <a:rPr lang="fr-FR" sz="2400" dirty="0"/>
              <a:t>dépenses augmentent malgré la baisse des </a:t>
            </a:r>
            <a:r>
              <a:rPr lang="fr-FR" sz="2400" dirty="0" smtClean="0"/>
              <a:t>forfaits et la </a:t>
            </a:r>
            <a:r>
              <a:rPr lang="fr-FR" sz="2400" dirty="0" err="1" smtClean="0"/>
              <a:t>téléobservance</a:t>
            </a:r>
            <a:r>
              <a:rPr lang="fr-FR" sz="2400" dirty="0" smtClean="0"/>
              <a:t> (2013)</a:t>
            </a:r>
          </a:p>
          <a:p>
            <a:pPr>
              <a:spcBef>
                <a:spcPts val="600"/>
              </a:spcBef>
              <a:buFontTx/>
              <a:buChar char="•"/>
              <a:defRPr/>
            </a:pPr>
            <a:r>
              <a:rPr lang="fr-FR" altLang="fr-FR" sz="2400" dirty="0"/>
              <a:t>1 100 000 à 2 400 000 patients </a:t>
            </a:r>
            <a:r>
              <a:rPr lang="fr-FR" altLang="fr-FR" sz="2400" dirty="0" smtClean="0"/>
              <a:t>IAH&gt;5/h</a:t>
            </a:r>
            <a:endParaRPr lang="fr-FR" sz="2400" dirty="0" smtClean="0"/>
          </a:p>
          <a:p>
            <a:pPr>
              <a:spcBef>
                <a:spcPts val="600"/>
              </a:spcBef>
              <a:buFontTx/>
              <a:buChar char="•"/>
              <a:defRPr/>
            </a:pPr>
            <a:r>
              <a:rPr lang="fr-FR" altLang="fr-FR" sz="2400" dirty="0" smtClean="0"/>
              <a:t>Assistance </a:t>
            </a:r>
            <a:r>
              <a:rPr lang="fr-FR" altLang="fr-FR" sz="2400" dirty="0"/>
              <a:t>respiratoire à domicile = 1 milliard € dont PPC 39% </a:t>
            </a:r>
            <a:endParaRPr lang="fr-FR" sz="2400" dirty="0" smtClean="0"/>
          </a:p>
          <a:p>
            <a:pPr>
              <a:spcBef>
                <a:spcPts val="600"/>
              </a:spcBef>
              <a:buFontTx/>
              <a:buChar char="•"/>
              <a:defRPr/>
            </a:pPr>
            <a:r>
              <a:rPr lang="fr-FR" sz="2400" dirty="0" smtClean="0"/>
              <a:t>Modification des conditions de prescription PPC et orthèses </a:t>
            </a:r>
            <a:endParaRPr lang="fr-FR" sz="2400" dirty="0"/>
          </a:p>
        </p:txBody>
      </p:sp>
      <p:sp>
        <p:nvSpPr>
          <p:cNvPr id="4" name="ZoneTexte 3"/>
          <p:cNvSpPr txBox="1"/>
          <p:nvPr/>
        </p:nvSpPr>
        <p:spPr>
          <a:xfrm>
            <a:off x="9914709" y="2573383"/>
            <a:ext cx="1619794" cy="523220"/>
          </a:xfrm>
          <a:prstGeom prst="rect">
            <a:avLst/>
          </a:prstGeom>
          <a:noFill/>
        </p:spPr>
        <p:txBody>
          <a:bodyPr wrap="square" rtlCol="0">
            <a:spAutoFit/>
          </a:bodyPr>
          <a:lstStyle/>
          <a:p>
            <a:r>
              <a:rPr lang="fr-FR" sz="2800" dirty="0" smtClean="0">
                <a:solidFill>
                  <a:srgbClr val="FF0000"/>
                </a:solidFill>
              </a:rPr>
              <a:t>800000</a:t>
            </a:r>
            <a:endParaRPr lang="fr-FR" sz="2800" dirty="0">
              <a:solidFill>
                <a:srgbClr val="FF0000"/>
              </a:solidFill>
            </a:endParaRPr>
          </a:p>
        </p:txBody>
      </p:sp>
    </p:spTree>
    <p:extLst>
      <p:ext uri="{BB962C8B-B14F-4D97-AF65-F5344CB8AC3E}">
        <p14:creationId xmlns:p14="http://schemas.microsoft.com/office/powerpoint/2010/main" xmlns="" val="3941675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0623" y="169241"/>
            <a:ext cx="10515600" cy="832610"/>
          </a:xfrm>
        </p:spPr>
        <p:txBody>
          <a:bodyPr>
            <a:normAutofit/>
          </a:bodyPr>
          <a:lstStyle/>
          <a:p>
            <a:r>
              <a:rPr lang="fr-FR" sz="3600" dirty="0" smtClean="0"/>
              <a:t>Quel est le mode d’action de l’OAM ?</a:t>
            </a:r>
            <a:endParaRPr lang="fr-FR" sz="3600" dirty="0"/>
          </a:p>
        </p:txBody>
      </p:sp>
      <p:sp>
        <p:nvSpPr>
          <p:cNvPr id="3" name="Espace réservé du contenu 2"/>
          <p:cNvSpPr>
            <a:spLocks noGrp="1"/>
          </p:cNvSpPr>
          <p:nvPr>
            <p:ph idx="1"/>
          </p:nvPr>
        </p:nvSpPr>
        <p:spPr>
          <a:xfrm>
            <a:off x="258651" y="920907"/>
            <a:ext cx="10515600" cy="4351338"/>
          </a:xfrm>
        </p:spPr>
        <p:txBody>
          <a:bodyPr/>
          <a:lstStyle/>
          <a:p>
            <a:pPr marL="0" indent="0">
              <a:buNone/>
            </a:pPr>
            <a:r>
              <a:rPr lang="fr-FR" dirty="0" smtClean="0"/>
              <a:t>Solidariser maxillaire et mandibule </a:t>
            </a:r>
            <a:r>
              <a:rPr lang="fr-FR" dirty="0" smtClean="0">
                <a:sym typeface="Symbol" pitchFamily="18" charset="2"/>
              </a:rPr>
              <a:t></a:t>
            </a:r>
            <a:r>
              <a:rPr lang="fr-FR" dirty="0" smtClean="0"/>
              <a:t> avancement mandibulaire et protrusion de la langue </a:t>
            </a:r>
            <a:r>
              <a:rPr lang="fr-FR" sz="2000" dirty="0" smtClean="0">
                <a:sym typeface="Symbol" pitchFamily="18" charset="2"/>
              </a:rPr>
              <a:t></a:t>
            </a:r>
            <a:r>
              <a:rPr lang="fr-FR" dirty="0" smtClean="0"/>
              <a:t> Agrandir et/stabiliser les VAS </a:t>
            </a:r>
            <a:r>
              <a:rPr lang="fr-FR" dirty="0" smtClean="0">
                <a:sym typeface="Symbol" pitchFamily="18" charset="2"/>
              </a:rPr>
              <a:t> éviter les apnées obstructives pendant le sommeil</a:t>
            </a:r>
            <a:endParaRPr lang="fr-FR" dirty="0" smtClean="0"/>
          </a:p>
          <a:p>
            <a:pPr marL="0" indent="0">
              <a:buNone/>
            </a:pPr>
            <a:endParaRPr lang="fr-FR" dirty="0"/>
          </a:p>
        </p:txBody>
      </p:sp>
      <p:grpSp>
        <p:nvGrpSpPr>
          <p:cNvPr id="4" name="Group 9"/>
          <p:cNvGrpSpPr>
            <a:grpSpLocks/>
          </p:cNvGrpSpPr>
          <p:nvPr/>
        </p:nvGrpSpPr>
        <p:grpSpPr bwMode="auto">
          <a:xfrm>
            <a:off x="7818108" y="2457207"/>
            <a:ext cx="3736003" cy="4247790"/>
            <a:chOff x="1016" y="152"/>
            <a:chExt cx="3224" cy="3896"/>
          </a:xfrm>
        </p:grpSpPr>
        <p:grpSp>
          <p:nvGrpSpPr>
            <p:cNvPr id="5" name="Groupe 8"/>
            <p:cNvGrpSpPr>
              <a:grpSpLocks/>
            </p:cNvGrpSpPr>
            <p:nvPr/>
          </p:nvGrpSpPr>
          <p:grpSpPr bwMode="auto">
            <a:xfrm>
              <a:off x="1200" y="187"/>
              <a:ext cx="3040" cy="3848"/>
              <a:chOff x="101600" y="224111"/>
              <a:chExt cx="4457701" cy="5953055"/>
            </a:xfrm>
          </p:grpSpPr>
          <p:pic>
            <p:nvPicPr>
              <p:cNvPr id="7"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600" y="224111"/>
                <a:ext cx="4457701" cy="5900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306281" y="4318554"/>
                <a:ext cx="1306711" cy="1858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sp>
          <p:nvSpPr>
            <p:cNvPr id="6" name="Rectangle 8"/>
            <p:cNvSpPr>
              <a:spLocks noChangeArrowheads="1"/>
            </p:cNvSpPr>
            <p:nvPr/>
          </p:nvSpPr>
          <p:spPr bwMode="auto">
            <a:xfrm>
              <a:off x="1016" y="152"/>
              <a:ext cx="288" cy="38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FR" altLang="fr-FR" sz="1800"/>
            </a:p>
          </p:txBody>
        </p:sp>
      </p:grpSp>
      <p:grpSp>
        <p:nvGrpSpPr>
          <p:cNvPr id="9" name="Groupe 8"/>
          <p:cNvGrpSpPr/>
          <p:nvPr/>
        </p:nvGrpSpPr>
        <p:grpSpPr>
          <a:xfrm>
            <a:off x="1353467" y="2099257"/>
            <a:ext cx="6114133" cy="4326944"/>
            <a:chOff x="1524000" y="-42377"/>
            <a:chExt cx="9144000" cy="6858000"/>
          </a:xfrm>
        </p:grpSpPr>
        <p:grpSp>
          <p:nvGrpSpPr>
            <p:cNvPr id="10" name="Groupe 9"/>
            <p:cNvGrpSpPr/>
            <p:nvPr/>
          </p:nvGrpSpPr>
          <p:grpSpPr>
            <a:xfrm>
              <a:off x="1524000" y="-42377"/>
              <a:ext cx="9144000" cy="6858000"/>
              <a:chOff x="0" y="-34556"/>
              <a:chExt cx="9144000" cy="6858000"/>
            </a:xfrm>
          </p:grpSpPr>
          <p:grpSp>
            <p:nvGrpSpPr>
              <p:cNvPr id="16" name="Groupe 15"/>
              <p:cNvGrpSpPr/>
              <p:nvPr/>
            </p:nvGrpSpPr>
            <p:grpSpPr>
              <a:xfrm>
                <a:off x="0" y="-34556"/>
                <a:ext cx="9144000" cy="6858000"/>
                <a:chOff x="0" y="0"/>
                <a:chExt cx="9144000" cy="6858000"/>
              </a:xfrm>
            </p:grpSpPr>
            <p:pic>
              <p:nvPicPr>
                <p:cNvPr id="18" name="Picture 4" descr="IMG_546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5"/>
                <p:cNvSpPr>
                  <a:spLocks noChangeArrowheads="1"/>
                </p:cNvSpPr>
                <p:nvPr/>
              </p:nvSpPr>
              <p:spPr bwMode="auto">
                <a:xfrm>
                  <a:off x="0" y="22034"/>
                  <a:ext cx="9144000" cy="400110"/>
                </a:xfrm>
                <a:prstGeom prst="rect">
                  <a:avLst/>
                </a:prstGeom>
                <a:solidFill>
                  <a:schemeClr val="bg1"/>
                </a:solidFill>
                <a:ln>
                  <a:noFill/>
                </a:ln>
                <a:effectLst/>
              </p:spPr>
              <p:txBody>
                <a:bodyPr wrap="square">
                  <a:spAutoFit/>
                </a:bodyPr>
                <a:lstStyle/>
                <a:p>
                  <a:endParaRPr lang="fr-FR" sz="2000" dirty="0"/>
                </a:p>
              </p:txBody>
            </p:sp>
          </p:grpSp>
          <p:sp>
            <p:nvSpPr>
              <p:cNvPr id="17" name="Rectangle 16"/>
              <p:cNvSpPr/>
              <p:nvPr/>
            </p:nvSpPr>
            <p:spPr>
              <a:xfrm>
                <a:off x="5541484" y="1003141"/>
                <a:ext cx="3602516" cy="5820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Picture 4" descr="03092013-DSC_083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10062" y="2753978"/>
              <a:ext cx="1687443" cy="126529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Image 4" descr="orthosom_amo_big.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70990" y="4263528"/>
              <a:ext cx="1725848" cy="1302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Espace réservé du contenu 4" descr="somnodent_flex_big.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866742" y="1189822"/>
              <a:ext cx="1630762" cy="1441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ZoneTexte 13"/>
            <p:cNvSpPr txBox="1"/>
            <p:nvPr/>
          </p:nvSpPr>
          <p:spPr>
            <a:xfrm>
              <a:off x="3969744" y="3094237"/>
              <a:ext cx="2031601" cy="870737"/>
            </a:xfrm>
            <a:prstGeom prst="rect">
              <a:avLst/>
            </a:prstGeom>
            <a:solidFill>
              <a:schemeClr val="accent1"/>
            </a:solidFill>
          </p:spPr>
          <p:txBody>
            <a:bodyPr wrap="square" rtlCol="0">
              <a:spAutoFit/>
            </a:bodyPr>
            <a:lstStyle/>
            <a:p>
              <a:r>
                <a:rPr lang="fr-FR" sz="3200" dirty="0">
                  <a:solidFill>
                    <a:schemeClr val="bg1"/>
                  </a:solidFill>
                </a:rPr>
                <a:t>1902</a:t>
              </a:r>
            </a:p>
          </p:txBody>
        </p:sp>
        <p:sp>
          <p:nvSpPr>
            <p:cNvPr id="15" name="ZoneTexte 14"/>
            <p:cNvSpPr txBox="1"/>
            <p:nvPr/>
          </p:nvSpPr>
          <p:spPr>
            <a:xfrm>
              <a:off x="7142603" y="3386624"/>
              <a:ext cx="1496963" cy="779080"/>
            </a:xfrm>
            <a:prstGeom prst="rect">
              <a:avLst/>
            </a:prstGeom>
            <a:noFill/>
          </p:spPr>
          <p:txBody>
            <a:bodyPr wrap="square" rtlCol="0">
              <a:spAutoFit/>
            </a:bodyPr>
            <a:lstStyle/>
            <a:p>
              <a:r>
                <a:rPr lang="fr-FR" sz="2800" dirty="0">
                  <a:solidFill>
                    <a:schemeClr val="bg1"/>
                  </a:solidFill>
                </a:rPr>
                <a:t>2009</a:t>
              </a:r>
            </a:p>
          </p:txBody>
        </p:sp>
      </p:grpSp>
    </p:spTree>
    <p:extLst>
      <p:ext uri="{BB962C8B-B14F-4D97-AF65-F5344CB8AC3E}">
        <p14:creationId xmlns:p14="http://schemas.microsoft.com/office/powerpoint/2010/main" xmlns="" val="40203161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1592</Words>
  <Application>Microsoft Office PowerPoint</Application>
  <PresentationFormat>Personnalisé</PresentationFormat>
  <Paragraphs>229</Paragraphs>
  <Slides>41</Slides>
  <Notes>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Orthèses d’avancée mandibulaire (OAM),  le point en 2018</vt:lpstr>
      <vt:lpstr>Diapositive 2</vt:lpstr>
      <vt:lpstr>Plan </vt:lpstr>
      <vt:lpstr>Pourquoi un traitement alternatif à la PPC ?</vt:lpstr>
      <vt:lpstr>Diapositive 5</vt:lpstr>
      <vt:lpstr>2) Préférence des patients</vt:lpstr>
      <vt:lpstr>3) Contexte économique </vt:lpstr>
      <vt:lpstr>Diapositive 8</vt:lpstr>
      <vt:lpstr>Quel est le mode d’action de l’OAM ?</vt:lpstr>
      <vt:lpstr>Diapositive 10</vt:lpstr>
      <vt:lpstr>Diapositive 11</vt:lpstr>
      <vt:lpstr>Diapositive 12</vt:lpstr>
      <vt:lpstr>Diapositive 13</vt:lpstr>
      <vt:lpstr>« en miroir » de celles de la PPC</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Autres critères</vt:lpstr>
      <vt:lpstr>Observance objective ? </vt:lpstr>
      <vt:lpstr>Peut-on prédire l’efficacité de l’OAM ? </vt:lpstr>
      <vt:lpstr>Diapositive 30</vt:lpstr>
      <vt:lpstr>12 mois OAM versus PPC première intention</vt:lpstr>
      <vt:lpstr>Diapositive 32</vt:lpstr>
      <vt:lpstr>Diapositive 33</vt:lpstr>
      <vt:lpstr>Diapositive 34</vt:lpstr>
      <vt:lpstr>Après 15 ans ?</vt:lpstr>
      <vt:lpstr>L’OAM est-elle efficace sur la réduction du risque cardiovasculaire ?</vt:lpstr>
      <vt:lpstr>Meta-analyses HTA </vt:lpstr>
      <vt:lpstr>Pression artérielle</vt:lpstr>
      <vt:lpstr>Diapositive 39</vt:lpstr>
      <vt:lpstr>L’OAM est-elle efficace sur la réduction du risque cardiovasculaire ?</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Valerie Attali</dc:creator>
  <cp:lastModifiedBy>Dr Martin Francis</cp:lastModifiedBy>
  <cp:revision>101</cp:revision>
  <dcterms:created xsi:type="dcterms:W3CDTF">2018-10-15T08:29:33Z</dcterms:created>
  <dcterms:modified xsi:type="dcterms:W3CDTF">2018-10-19T13:13:30Z</dcterms:modified>
</cp:coreProperties>
</file>